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17"/>
  </p:notesMasterIdLst>
  <p:handoutMasterIdLst>
    <p:handoutMasterId r:id="rId218"/>
  </p:handoutMasterIdLst>
  <p:sldIdLst>
    <p:sldId id="603" r:id="rId2"/>
    <p:sldId id="786" r:id="rId3"/>
    <p:sldId id="833" r:id="rId4"/>
    <p:sldId id="754" r:id="rId5"/>
    <p:sldId id="844" r:id="rId6"/>
    <p:sldId id="845" r:id="rId7"/>
    <p:sldId id="843" r:id="rId8"/>
    <p:sldId id="846" r:id="rId9"/>
    <p:sldId id="1182" r:id="rId10"/>
    <p:sldId id="1185" r:id="rId11"/>
    <p:sldId id="1186" r:id="rId12"/>
    <p:sldId id="1187" r:id="rId13"/>
    <p:sldId id="1213" r:id="rId14"/>
    <p:sldId id="1259" r:id="rId15"/>
    <p:sldId id="1218" r:id="rId16"/>
    <p:sldId id="1220" r:id="rId17"/>
    <p:sldId id="1221" r:id="rId18"/>
    <p:sldId id="661" r:id="rId19"/>
    <p:sldId id="1222" r:id="rId20"/>
    <p:sldId id="1214" r:id="rId21"/>
    <p:sldId id="1223" r:id="rId22"/>
    <p:sldId id="626" r:id="rId23"/>
    <p:sldId id="1188" r:id="rId24"/>
    <p:sldId id="1212" r:id="rId25"/>
    <p:sldId id="1062" r:id="rId26"/>
    <p:sldId id="1066" r:id="rId27"/>
    <p:sldId id="1065" r:id="rId28"/>
    <p:sldId id="1121" r:id="rId29"/>
    <p:sldId id="1064" r:id="rId30"/>
    <p:sldId id="1063" r:id="rId31"/>
    <p:sldId id="461" r:id="rId32"/>
    <p:sldId id="1179" r:id="rId33"/>
    <p:sldId id="1171" r:id="rId34"/>
    <p:sldId id="1172" r:id="rId35"/>
    <p:sldId id="1173" r:id="rId36"/>
    <p:sldId id="872" r:id="rId37"/>
    <p:sldId id="1224" r:id="rId38"/>
    <p:sldId id="1217" r:id="rId39"/>
    <p:sldId id="1215" r:id="rId40"/>
    <p:sldId id="625" r:id="rId41"/>
    <p:sldId id="1158" r:id="rId42"/>
    <p:sldId id="1225" r:id="rId43"/>
    <p:sldId id="530" r:id="rId44"/>
    <p:sldId id="721" r:id="rId45"/>
    <p:sldId id="1198" r:id="rId46"/>
    <p:sldId id="1192" r:id="rId47"/>
    <p:sldId id="681" r:id="rId48"/>
    <p:sldId id="1193" r:id="rId49"/>
    <p:sldId id="1194" r:id="rId50"/>
    <p:sldId id="531" r:id="rId51"/>
    <p:sldId id="684" r:id="rId52"/>
    <p:sldId id="685" r:id="rId53"/>
    <p:sldId id="760" r:id="rId54"/>
    <p:sldId id="680" r:id="rId55"/>
    <p:sldId id="682" r:id="rId56"/>
    <p:sldId id="1205" r:id="rId57"/>
    <p:sldId id="532" r:id="rId58"/>
    <p:sldId id="683" r:id="rId59"/>
    <p:sldId id="656" r:id="rId60"/>
    <p:sldId id="761" r:id="rId61"/>
    <p:sldId id="831" r:id="rId62"/>
    <p:sldId id="1199" r:id="rId63"/>
    <p:sldId id="1200" r:id="rId64"/>
    <p:sldId id="1201" r:id="rId65"/>
    <p:sldId id="1202" r:id="rId66"/>
    <p:sldId id="1203" r:id="rId67"/>
    <p:sldId id="1204" r:id="rId68"/>
    <p:sldId id="1206" r:id="rId69"/>
    <p:sldId id="687" r:id="rId70"/>
    <p:sldId id="688" r:id="rId71"/>
    <p:sldId id="689" r:id="rId72"/>
    <p:sldId id="690" r:id="rId73"/>
    <p:sldId id="691" r:id="rId74"/>
    <p:sldId id="692" r:id="rId75"/>
    <p:sldId id="693" r:id="rId76"/>
    <p:sldId id="694" r:id="rId77"/>
    <p:sldId id="1261" r:id="rId78"/>
    <p:sldId id="559" r:id="rId79"/>
    <p:sldId id="560" r:id="rId80"/>
    <p:sldId id="1260" r:id="rId81"/>
    <p:sldId id="1207" r:id="rId82"/>
    <p:sldId id="1196" r:id="rId83"/>
    <p:sldId id="662" r:id="rId84"/>
    <p:sldId id="657" r:id="rId85"/>
    <p:sldId id="1190" r:id="rId86"/>
    <p:sldId id="659" r:id="rId87"/>
    <p:sldId id="660" r:id="rId88"/>
    <p:sldId id="663" r:id="rId89"/>
    <p:sldId id="664" r:id="rId90"/>
    <p:sldId id="665" r:id="rId91"/>
    <p:sldId id="666" r:id="rId92"/>
    <p:sldId id="1191" r:id="rId93"/>
    <p:sldId id="529" r:id="rId94"/>
    <p:sldId id="533" r:id="rId95"/>
    <p:sldId id="724" r:id="rId96"/>
    <p:sldId id="710" r:id="rId97"/>
    <p:sldId id="1164" r:id="rId98"/>
    <p:sldId id="451" r:id="rId99"/>
    <p:sldId id="448" r:id="rId100"/>
    <p:sldId id="1159" r:id="rId101"/>
    <p:sldId id="1097" r:id="rId102"/>
    <p:sldId id="1090" r:id="rId103"/>
    <p:sldId id="1165" r:id="rId104"/>
    <p:sldId id="668" r:id="rId105"/>
    <p:sldId id="1161" r:id="rId106"/>
    <p:sldId id="870" r:id="rId107"/>
    <p:sldId id="1152" r:id="rId108"/>
    <p:sldId id="1166" r:id="rId109"/>
    <p:sldId id="711" r:id="rId110"/>
    <p:sldId id="1180" r:id="rId111"/>
    <p:sldId id="676" r:id="rId112"/>
    <p:sldId id="698" r:id="rId113"/>
    <p:sldId id="455" r:id="rId114"/>
    <p:sldId id="1235" r:id="rId115"/>
    <p:sldId id="1181" r:id="rId116"/>
    <p:sldId id="373" r:id="rId117"/>
    <p:sldId id="374" r:id="rId118"/>
    <p:sldId id="443" r:id="rId119"/>
    <p:sldId id="372" r:id="rId120"/>
    <p:sldId id="577" r:id="rId121"/>
    <p:sldId id="524" r:id="rId122"/>
    <p:sldId id="525" r:id="rId123"/>
    <p:sldId id="485" r:id="rId124"/>
    <p:sldId id="558" r:id="rId125"/>
    <p:sldId id="708" r:id="rId126"/>
    <p:sldId id="709" r:id="rId127"/>
    <p:sldId id="489" r:id="rId128"/>
    <p:sldId id="490" r:id="rId129"/>
    <p:sldId id="491" r:id="rId130"/>
    <p:sldId id="492" r:id="rId131"/>
    <p:sldId id="493" r:id="rId132"/>
    <p:sldId id="494" r:id="rId133"/>
    <p:sldId id="495" r:id="rId134"/>
    <p:sldId id="496" r:id="rId135"/>
    <p:sldId id="497" r:id="rId136"/>
    <p:sldId id="499" r:id="rId137"/>
    <p:sldId id="498" r:id="rId138"/>
    <p:sldId id="500" r:id="rId139"/>
    <p:sldId id="501" r:id="rId140"/>
    <p:sldId id="502" r:id="rId141"/>
    <p:sldId id="504" r:id="rId142"/>
    <p:sldId id="505" r:id="rId143"/>
    <p:sldId id="503" r:id="rId144"/>
    <p:sldId id="506" r:id="rId145"/>
    <p:sldId id="1170" r:id="rId146"/>
    <p:sldId id="507" r:id="rId147"/>
    <p:sldId id="742" r:id="rId148"/>
    <p:sldId id="508" r:id="rId149"/>
    <p:sldId id="509" r:id="rId150"/>
    <p:sldId id="581" r:id="rId151"/>
    <p:sldId id="1236" r:id="rId152"/>
    <p:sldId id="1237" r:id="rId153"/>
    <p:sldId id="1238" r:id="rId154"/>
    <p:sldId id="1239" r:id="rId155"/>
    <p:sldId id="1240" r:id="rId156"/>
    <p:sldId id="1241" r:id="rId157"/>
    <p:sldId id="1242" r:id="rId158"/>
    <p:sldId id="1243" r:id="rId159"/>
    <p:sldId id="1244" r:id="rId160"/>
    <p:sldId id="1245" r:id="rId161"/>
    <p:sldId id="1246" r:id="rId162"/>
    <p:sldId id="1247" r:id="rId163"/>
    <p:sldId id="1248" r:id="rId164"/>
    <p:sldId id="1249" r:id="rId165"/>
    <p:sldId id="1250" r:id="rId166"/>
    <p:sldId id="1251" r:id="rId167"/>
    <p:sldId id="829" r:id="rId168"/>
    <p:sldId id="787" r:id="rId169"/>
    <p:sldId id="788" r:id="rId170"/>
    <p:sldId id="789" r:id="rId171"/>
    <p:sldId id="791" r:id="rId172"/>
    <p:sldId id="792" r:id="rId173"/>
    <p:sldId id="793" r:id="rId174"/>
    <p:sldId id="797" r:id="rId175"/>
    <p:sldId id="798" r:id="rId176"/>
    <p:sldId id="801" r:id="rId177"/>
    <p:sldId id="799" r:id="rId178"/>
    <p:sldId id="1167" r:id="rId179"/>
    <p:sldId id="804" r:id="rId180"/>
    <p:sldId id="805" r:id="rId181"/>
    <p:sldId id="795" r:id="rId182"/>
    <p:sldId id="796" r:id="rId183"/>
    <p:sldId id="802" r:id="rId184"/>
    <p:sldId id="700" r:id="rId185"/>
    <p:sldId id="1168" r:id="rId186"/>
    <p:sldId id="704" r:id="rId187"/>
    <p:sldId id="1163" r:id="rId188"/>
    <p:sldId id="1162" r:id="rId189"/>
    <p:sldId id="744" r:id="rId190"/>
    <p:sldId id="748" r:id="rId191"/>
    <p:sldId id="749" r:id="rId192"/>
    <p:sldId id="1169" r:id="rId193"/>
    <p:sldId id="1254" r:id="rId194"/>
    <p:sldId id="576" r:id="rId195"/>
    <p:sldId id="1257" r:id="rId196"/>
    <p:sldId id="1256" r:id="rId197"/>
    <p:sldId id="763" r:id="rId198"/>
    <p:sldId id="775" r:id="rId199"/>
    <p:sldId id="776" r:id="rId200"/>
    <p:sldId id="777" r:id="rId201"/>
    <p:sldId id="778" r:id="rId202"/>
    <p:sldId id="772" r:id="rId203"/>
    <p:sldId id="779" r:id="rId204"/>
    <p:sldId id="1146" r:id="rId205"/>
    <p:sldId id="1148" r:id="rId206"/>
    <p:sldId id="1149" r:id="rId207"/>
    <p:sldId id="1153" r:id="rId208"/>
    <p:sldId id="1154" r:id="rId209"/>
    <p:sldId id="849" r:id="rId210"/>
    <p:sldId id="1157" r:id="rId211"/>
    <p:sldId id="521" r:id="rId212"/>
    <p:sldId id="520" r:id="rId213"/>
    <p:sldId id="522" r:id="rId214"/>
    <p:sldId id="511" r:id="rId215"/>
    <p:sldId id="513" r:id="rId216"/>
  </p:sldIdLst>
  <p:sldSz cx="9144000" cy="5143500" type="screen16x9"/>
  <p:notesSz cx="6881813" cy="9710738"/>
  <p:defaultTextStyle>
    <a:defPPr>
      <a:defRPr lang="es-ES"/>
    </a:defPPr>
    <a:lvl1pPr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1pPr>
    <a:lvl2pPr marL="4572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2pPr>
    <a:lvl3pPr marL="9144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3pPr>
    <a:lvl4pPr marL="13716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4pPr>
    <a:lvl5pPr marL="18288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5pPr>
    <a:lvl6pPr marL="2286000" algn="l" defTabSz="914400" rtl="0" eaLnBrk="1" latinLnBrk="0" hangingPunct="1">
      <a:defRPr sz="1600" b="1" kern="1200">
        <a:solidFill>
          <a:srgbClr val="002D62"/>
        </a:solidFill>
        <a:latin typeface="Arial" pitchFamily="34" charset="0"/>
        <a:ea typeface="+mn-ea"/>
        <a:cs typeface="Arial" pitchFamily="34" charset="0"/>
      </a:defRPr>
    </a:lvl6pPr>
    <a:lvl7pPr marL="2743200" algn="l" defTabSz="914400" rtl="0" eaLnBrk="1" latinLnBrk="0" hangingPunct="1">
      <a:defRPr sz="1600" b="1" kern="1200">
        <a:solidFill>
          <a:srgbClr val="002D62"/>
        </a:solidFill>
        <a:latin typeface="Arial" pitchFamily="34" charset="0"/>
        <a:ea typeface="+mn-ea"/>
        <a:cs typeface="Arial" pitchFamily="34" charset="0"/>
      </a:defRPr>
    </a:lvl7pPr>
    <a:lvl8pPr marL="3200400" algn="l" defTabSz="914400" rtl="0" eaLnBrk="1" latinLnBrk="0" hangingPunct="1">
      <a:defRPr sz="1600" b="1" kern="1200">
        <a:solidFill>
          <a:srgbClr val="002D62"/>
        </a:solidFill>
        <a:latin typeface="Arial" pitchFamily="34" charset="0"/>
        <a:ea typeface="+mn-ea"/>
        <a:cs typeface="Arial" pitchFamily="34" charset="0"/>
      </a:defRPr>
    </a:lvl8pPr>
    <a:lvl9pPr marL="3657600" algn="l" defTabSz="914400" rtl="0" eaLnBrk="1" latinLnBrk="0" hangingPunct="1">
      <a:defRPr sz="1600" b="1" kern="1200">
        <a:solidFill>
          <a:srgbClr val="002D62"/>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1620">
          <p15:clr>
            <a:srgbClr val="A4A3A4"/>
          </p15:clr>
        </p15:guide>
        <p15:guide id="2" orient="horz" pos="158">
          <p15:clr>
            <a:srgbClr val="A4A3A4"/>
          </p15:clr>
        </p15:guide>
        <p15:guide id="3" orient="horz" pos="293">
          <p15:clr>
            <a:srgbClr val="A4A3A4"/>
          </p15:clr>
        </p15:guide>
        <p15:guide id="4" orient="horz" pos="532">
          <p15:clr>
            <a:srgbClr val="A4A3A4"/>
          </p15:clr>
        </p15:guide>
        <p15:guide id="5" orient="horz" pos="2879">
          <p15:clr>
            <a:srgbClr val="A4A3A4"/>
          </p15:clr>
        </p15:guide>
        <p15:guide id="6" pos="2880">
          <p15:clr>
            <a:srgbClr val="A4A3A4"/>
          </p15:clr>
        </p15:guide>
        <p15:guide id="7" pos="295">
          <p15:clr>
            <a:srgbClr val="A4A3A4"/>
          </p15:clr>
        </p15:guide>
        <p15:guide id="8" pos="5465">
          <p15:clr>
            <a:srgbClr val="A4A3A4"/>
          </p15:clr>
        </p15:guide>
        <p15:guide id="9" pos="249">
          <p15:clr>
            <a:srgbClr val="A4A3A4"/>
          </p15:clr>
        </p15:guide>
      </p15:sldGuideLst>
    </p:ext>
    <p:ext uri="{2D200454-40CA-4A62-9FC3-DE9A4176ACB9}">
      <p15:notesGuideLst xmlns:p15="http://schemas.microsoft.com/office/powerpoint/2012/main">
        <p15:guide id="1" orient="horz" pos="3059" userDrawn="1">
          <p15:clr>
            <a:srgbClr val="A4A3A4"/>
          </p15:clr>
        </p15:guide>
        <p15:guide id="2" pos="216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8000"/>
    <a:srgbClr val="0000CC"/>
    <a:srgbClr val="33CC33"/>
    <a:srgbClr val="000204"/>
    <a:srgbClr val="66FF99"/>
    <a:srgbClr val="FF3300"/>
    <a:srgbClr val="FFCC00"/>
    <a:srgbClr val="B9FF2D"/>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249" autoAdjust="0"/>
  </p:normalViewPr>
  <p:slideViewPr>
    <p:cSldViewPr>
      <p:cViewPr varScale="1">
        <p:scale>
          <a:sx n="90" d="100"/>
          <a:sy n="90" d="100"/>
        </p:scale>
        <p:origin x="1218" y="72"/>
      </p:cViewPr>
      <p:guideLst>
        <p:guide orient="horz" pos="1620"/>
        <p:guide orient="horz" pos="158"/>
        <p:guide orient="horz" pos="293"/>
        <p:guide orient="horz" pos="532"/>
        <p:guide orient="horz" pos="2879"/>
        <p:guide pos="2880"/>
        <p:guide pos="295"/>
        <p:guide pos="5465"/>
        <p:guide pos="249"/>
      </p:guideLst>
    </p:cSldViewPr>
  </p:slideViewPr>
  <p:notesTextViewPr>
    <p:cViewPr>
      <p:scale>
        <a:sx n="3" d="2"/>
        <a:sy n="3" d="2"/>
      </p:scale>
      <p:origin x="0" y="0"/>
    </p:cViewPr>
  </p:notesTextViewPr>
  <p:sorterViewPr>
    <p:cViewPr varScale="1">
      <p:scale>
        <a:sx n="1" d="1"/>
        <a:sy n="1" d="1"/>
      </p:scale>
      <p:origin x="0" y="-29238"/>
    </p:cViewPr>
  </p:sorterViewPr>
  <p:notesViewPr>
    <p:cSldViewPr>
      <p:cViewPr varScale="1">
        <p:scale>
          <a:sx n="49" d="100"/>
          <a:sy n="49" d="100"/>
        </p:scale>
        <p:origin x="2904" y="60"/>
      </p:cViewPr>
      <p:guideLst>
        <p:guide orient="horz" pos="3059"/>
        <p:guide pos="216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1"/>
            <a:ext cx="2982430" cy="486188"/>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n-GB"/>
          </a:p>
        </p:txBody>
      </p:sp>
      <p:sp>
        <p:nvSpPr>
          <p:cNvPr id="56323" name="Rectangle 3"/>
          <p:cNvSpPr>
            <a:spLocks noGrp="1" noChangeArrowheads="1"/>
          </p:cNvSpPr>
          <p:nvPr>
            <p:ph type="dt" sz="quarter" idx="1"/>
          </p:nvPr>
        </p:nvSpPr>
        <p:spPr bwMode="auto">
          <a:xfrm>
            <a:off x="3898221" y="1"/>
            <a:ext cx="2982430" cy="486188"/>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endParaRPr lang="en-GB"/>
          </a:p>
        </p:txBody>
      </p:sp>
      <p:sp>
        <p:nvSpPr>
          <p:cNvPr id="56324" name="Rectangle 4"/>
          <p:cNvSpPr>
            <a:spLocks noGrp="1" noChangeArrowheads="1"/>
          </p:cNvSpPr>
          <p:nvPr>
            <p:ph type="ftr" sz="quarter" idx="2"/>
          </p:nvPr>
        </p:nvSpPr>
        <p:spPr bwMode="auto">
          <a:xfrm>
            <a:off x="0" y="9222381"/>
            <a:ext cx="2982430" cy="486188"/>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n-GB"/>
          </a:p>
        </p:txBody>
      </p:sp>
      <p:sp>
        <p:nvSpPr>
          <p:cNvPr id="56325" name="Rectangle 5"/>
          <p:cNvSpPr>
            <a:spLocks noGrp="1" noChangeArrowheads="1"/>
          </p:cNvSpPr>
          <p:nvPr>
            <p:ph type="sldNum" sz="quarter" idx="3"/>
          </p:nvPr>
        </p:nvSpPr>
        <p:spPr bwMode="auto">
          <a:xfrm>
            <a:off x="3898221" y="9222381"/>
            <a:ext cx="2982430" cy="486188"/>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fld id="{2E92FEAE-D295-4BEA-B7A3-85895F9561C3}" type="slidenum">
              <a:rPr lang="en-GB"/>
              <a:pPr>
                <a:defRPr/>
              </a:pPr>
              <a:t>‹Nº›</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1"/>
            <a:ext cx="2982430" cy="486188"/>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s-ES"/>
          </a:p>
        </p:txBody>
      </p:sp>
      <p:sp>
        <p:nvSpPr>
          <p:cNvPr id="9219" name="Rectangle 3"/>
          <p:cNvSpPr>
            <a:spLocks noGrp="1" noChangeArrowheads="1"/>
          </p:cNvSpPr>
          <p:nvPr>
            <p:ph type="dt" idx="1"/>
          </p:nvPr>
        </p:nvSpPr>
        <p:spPr bwMode="auto">
          <a:xfrm>
            <a:off x="3898221" y="1"/>
            <a:ext cx="2982430" cy="486188"/>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endParaRPr lang="es-ES"/>
          </a:p>
        </p:txBody>
      </p:sp>
      <p:sp>
        <p:nvSpPr>
          <p:cNvPr id="71684" name="Rectangle 4"/>
          <p:cNvSpPr>
            <a:spLocks noGrp="1" noRot="1" noChangeAspect="1" noChangeArrowheads="1" noTextEdit="1"/>
          </p:cNvSpPr>
          <p:nvPr>
            <p:ph type="sldImg" idx="2"/>
          </p:nvPr>
        </p:nvSpPr>
        <p:spPr bwMode="auto">
          <a:xfrm>
            <a:off x="209550" y="730250"/>
            <a:ext cx="6462713" cy="3636963"/>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7718" y="4612277"/>
            <a:ext cx="5506381" cy="4369180"/>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p>
            <a:pPr lvl="0"/>
            <a:r>
              <a:rPr lang="es-ES" noProof="0"/>
              <a:t>Click to edit Master text styles</a:t>
            </a:r>
          </a:p>
          <a:p>
            <a:pPr lvl="1"/>
            <a:r>
              <a:rPr lang="es-ES" noProof="0"/>
              <a:t>Second level</a:t>
            </a:r>
          </a:p>
          <a:p>
            <a:pPr lvl="2"/>
            <a:r>
              <a:rPr lang="es-ES" noProof="0"/>
              <a:t>Third level</a:t>
            </a:r>
          </a:p>
          <a:p>
            <a:pPr lvl="3"/>
            <a:r>
              <a:rPr lang="es-ES" noProof="0"/>
              <a:t>Fourth level</a:t>
            </a:r>
          </a:p>
          <a:p>
            <a:pPr lvl="4"/>
            <a:r>
              <a:rPr lang="es-ES" noProof="0"/>
              <a:t>Fifth level</a:t>
            </a:r>
          </a:p>
        </p:txBody>
      </p:sp>
      <p:sp>
        <p:nvSpPr>
          <p:cNvPr id="9222" name="Rectangle 6"/>
          <p:cNvSpPr>
            <a:spLocks noGrp="1" noChangeArrowheads="1"/>
          </p:cNvSpPr>
          <p:nvPr>
            <p:ph type="ftr" sz="quarter" idx="4"/>
          </p:nvPr>
        </p:nvSpPr>
        <p:spPr bwMode="auto">
          <a:xfrm>
            <a:off x="0" y="9222381"/>
            <a:ext cx="2982430" cy="486188"/>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s-ES"/>
          </a:p>
        </p:txBody>
      </p:sp>
      <p:sp>
        <p:nvSpPr>
          <p:cNvPr id="9223" name="Rectangle 7"/>
          <p:cNvSpPr>
            <a:spLocks noGrp="1" noChangeArrowheads="1"/>
          </p:cNvSpPr>
          <p:nvPr>
            <p:ph type="sldNum" sz="quarter" idx="5"/>
          </p:nvPr>
        </p:nvSpPr>
        <p:spPr bwMode="auto">
          <a:xfrm>
            <a:off x="3898221" y="9222381"/>
            <a:ext cx="2982430" cy="486188"/>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fld id="{FEE7485B-443D-4AE2-A89F-BEFF6A936AB6}" type="slidenum">
              <a:rPr lang="es-ES"/>
              <a:pPr>
                <a:defRPr/>
              </a:pPr>
              <a:t>‹Nº›</a:t>
            </a:fld>
            <a:endParaRPr 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vmlDrawing" Target="../drawings/vmlDrawing2.vml"/><Relationship Id="rId5" Type="http://schemas.openxmlformats.org/officeDocument/2006/relationships/image" Target="../media/image29.emf"/><Relationship Id="rId4" Type="http://schemas.openxmlformats.org/officeDocument/2006/relationships/oleObject" Target="../embeddings/oleObject1.bin"/></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730250"/>
            <a:ext cx="6462713" cy="3636963"/>
          </a:xfrm>
        </p:spPr>
      </p:sp>
      <p:sp>
        <p:nvSpPr>
          <p:cNvPr id="3" name="Notes Placeholder 2"/>
          <p:cNvSpPr>
            <a:spLocks noGrp="1"/>
          </p:cNvSpPr>
          <p:nvPr>
            <p:ph type="body" idx="1"/>
          </p:nvPr>
        </p:nvSpPr>
        <p:spPr/>
        <p:txBody>
          <a:bodyPr>
            <a:normAutofit/>
          </a:bodyPr>
          <a:lstStyle/>
          <a:p>
            <a:r>
              <a:rPr lang="es-AR" dirty="0"/>
              <a:t>Mi </a:t>
            </a:r>
            <a:r>
              <a:rPr lang="es-AR" dirty="0" err="1"/>
              <a:t>check</a:t>
            </a:r>
            <a:r>
              <a:rPr lang="es-AR" dirty="0"/>
              <a:t> in:</a:t>
            </a:r>
          </a:p>
          <a:p>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7</a:t>
            </a:fld>
            <a:endParaRPr lang="es-ES"/>
          </a:p>
        </p:txBody>
      </p:sp>
    </p:spTree>
    <p:extLst>
      <p:ext uri="{BB962C8B-B14F-4D97-AF65-F5344CB8AC3E}">
        <p14:creationId xmlns:p14="http://schemas.microsoft.com/office/powerpoint/2010/main" val="275026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4" name="Rectangle 2"/>
          <p:cNvSpPr>
            <a:spLocks noGrp="1" noRot="1" noChangeAspect="1" noChangeArrowheads="1" noTextEdit="1"/>
          </p:cNvSpPr>
          <p:nvPr>
            <p:ph type="sldImg"/>
          </p:nvPr>
        </p:nvSpPr>
        <p:spPr>
          <a:ln/>
        </p:spPr>
      </p:sp>
      <p:sp>
        <p:nvSpPr>
          <p:cNvPr id="4" name="Rectangle 4"/>
          <p:cNvSpPr>
            <a:spLocks noGrp="1" noChangeArrowheads="1"/>
          </p:cNvSpPr>
          <p:nvPr>
            <p:ph type="body" idx="1"/>
          </p:nvPr>
        </p:nvSpPr>
        <p:spPr bwMode="auto">
          <a:xfrm>
            <a:off x="687718" y="4612276"/>
            <a:ext cx="5506381" cy="3616821"/>
          </a:xfrm>
          <a:prstGeom prst="rect">
            <a:avLst/>
          </a:prstGeom>
          <a:noFill/>
          <a:ln w="38100">
            <a:solidFill>
              <a:srgbClr val="002960"/>
            </a:solidFill>
            <a:miter lim="800000"/>
            <a:headEnd/>
            <a:tailEnd/>
          </a:ln>
          <a:effectLst/>
        </p:spPr>
        <p:txBody>
          <a:bodyPr lIns="91371" tIns="45687" rIns="91371" bIns="45687">
            <a:spAutoFit/>
          </a:bodyPr>
          <a:lstStyle/>
          <a:p>
            <a:pPr marL="3175" indent="-3175" defTabSz="895350">
              <a:lnSpc>
                <a:spcPct val="150000"/>
              </a:lnSpc>
              <a:spcBef>
                <a:spcPct val="100000"/>
              </a:spcBef>
              <a:buClr>
                <a:schemeClr val="accent2"/>
              </a:buClr>
            </a:pPr>
            <a:r>
              <a:rPr lang="es-ES" sz="1600">
                <a:solidFill>
                  <a:srgbClr val="002960"/>
                </a:solidFill>
              </a:rPr>
              <a:t>Estas virtudes son “orientadas al proceso”. Su expresión es independiente del resultado (que está condicionado por factores externos fuera de nuestro control), solo depende de comportamientos personales (que siempre están bajo nuestro control).</a:t>
            </a:r>
          </a:p>
          <a:p>
            <a:pPr marL="3175" indent="-3175" defTabSz="895350">
              <a:lnSpc>
                <a:spcPct val="150000"/>
              </a:lnSpc>
              <a:spcBef>
                <a:spcPct val="100000"/>
              </a:spcBef>
              <a:buClr>
                <a:schemeClr val="accent2"/>
              </a:buClr>
            </a:pPr>
            <a:r>
              <a:rPr lang="es-ES" sz="1600">
                <a:solidFill>
                  <a:srgbClr val="002960"/>
                </a:solidFill>
              </a:rPr>
              <a:t>Además, cuanto “peores” sean las condiciones externas, mejores serán las posibilidades de manifestar la profundidad del compromiso de uno con el valor declarado. </a:t>
            </a:r>
          </a:p>
        </p:txBody>
      </p:sp>
    </p:spTree>
    <p:extLst>
      <p:ext uri="{BB962C8B-B14F-4D97-AF65-F5344CB8AC3E}">
        <p14:creationId xmlns:p14="http://schemas.microsoft.com/office/powerpoint/2010/main" val="27018893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4E7E81F6-5BCF-40CF-BB17-9C8A4B2F56A8}" type="slidenum">
              <a:rPr lang="es-ES" smtClean="0"/>
              <a:pPr>
                <a:defRPr/>
              </a:pPr>
              <a:t>152</a:t>
            </a:fld>
            <a:endParaRPr lang="es-E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sz="1200" dirty="0" err="1"/>
              <a:t>Debrief</a:t>
            </a:r>
            <a:r>
              <a:rPr lang="es-ES" sz="1200" dirty="0"/>
              <a:t>: ¿Qué factores construyen confianza y cuáles la destruyen?</a:t>
            </a:r>
          </a:p>
          <a:p>
            <a:pPr marL="0" marR="0" indent="0" algn="l" defTabSz="914400" rtl="0" eaLnBrk="0" fontAlgn="base" latinLnBrk="0" hangingPunct="0">
              <a:lnSpc>
                <a:spcPct val="100000"/>
              </a:lnSpc>
              <a:spcBef>
                <a:spcPct val="30000"/>
              </a:spcBef>
              <a:spcAft>
                <a:spcPct val="0"/>
              </a:spcAft>
              <a:buClrTx/>
              <a:buSzTx/>
              <a:buFontTx/>
              <a:buNone/>
              <a:tabLst/>
              <a:defRPr/>
            </a:pPr>
            <a:endParaRPr lang="es-ES"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dirty="0"/>
              <a:t>Avanzar</a:t>
            </a:r>
            <a:r>
              <a:rPr lang="es-ES" sz="1200" baseline="0" dirty="0"/>
              <a:t> en la etapa de resolución aquí se justifica sobre todo si la brecha se relaciona con formas inadecuadas de pedir o de aceptar pedidos.</a:t>
            </a:r>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baseline="0" dirty="0"/>
              <a:t>Si la brecha tiene que ver con el impacto del quiebre y los compromisos futuros (</a:t>
            </a:r>
            <a:r>
              <a:rPr lang="es-ES" sz="1200" baseline="0" dirty="0" err="1"/>
              <a:t>recompromisos</a:t>
            </a:r>
            <a:r>
              <a:rPr lang="es-ES" sz="1200" baseline="0" dirty="0"/>
              <a:t>), la etapa de Resolución no aplica aquí, ya que eventualmente la trabajaríamos en la segunda etapa del ejercicio al día siguiente.</a:t>
            </a:r>
            <a:endParaRPr lang="es-ES" sz="1200" dirty="0"/>
          </a:p>
          <a:p>
            <a:endParaRPr lang="es-AR" dirty="0"/>
          </a:p>
        </p:txBody>
      </p:sp>
      <p:sp>
        <p:nvSpPr>
          <p:cNvPr id="4" name="Slide Number Placeholder 3"/>
          <p:cNvSpPr>
            <a:spLocks noGrp="1"/>
          </p:cNvSpPr>
          <p:nvPr>
            <p:ph type="sldNum" sz="quarter" idx="10"/>
          </p:nvPr>
        </p:nvSpPr>
        <p:spPr/>
        <p:txBody>
          <a:bodyPr/>
          <a:lstStyle/>
          <a:p>
            <a:pPr>
              <a:defRPr/>
            </a:pPr>
            <a:fld id="{4E7E81F6-5BCF-40CF-BB17-9C8A4B2F56A8}" type="slidenum">
              <a:rPr lang="es-ES" smtClean="0"/>
              <a:pPr>
                <a:defRPr/>
              </a:pPr>
              <a:t>153</a:t>
            </a:fld>
            <a:endParaRPr lang="es-E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Rot="1" noChangeAspect="1" noChangeArrowheads="1" noTextEdit="1"/>
          </p:cNvSpPr>
          <p:nvPr>
            <p:ph type="sldImg"/>
          </p:nvPr>
        </p:nvSpPr>
        <p:spPr>
          <a:xfrm>
            <a:off x="2563813" y="515938"/>
            <a:ext cx="4583112" cy="2579687"/>
          </a:xfrm>
          <a:ln/>
        </p:spPr>
      </p:sp>
      <p:sp>
        <p:nvSpPr>
          <p:cNvPr id="596995" name="Rectangle 3"/>
          <p:cNvSpPr>
            <a:spLocks noGrp="1" noChangeArrowheads="1"/>
          </p:cNvSpPr>
          <p:nvPr>
            <p:ph type="body" idx="1"/>
          </p:nvPr>
        </p:nvSpPr>
        <p:spPr>
          <a:xfrm>
            <a:off x="970418" y="3268632"/>
            <a:ext cx="7769904" cy="3097892"/>
          </a:xfrm>
          <a:noFill/>
          <a:ln/>
        </p:spPr>
        <p:txBody>
          <a:bodyPr/>
          <a:lstStyle/>
          <a:p>
            <a:pPr eaLnBrk="1" hangingPunct="1"/>
            <a:endParaRPr lang="en-US">
              <a:latin typeface="Arial" charset="0"/>
            </a:endParaRPr>
          </a:p>
          <a:p>
            <a:pPr eaLnBrk="1" hangingPunct="1"/>
            <a:endParaRPr lang="en-US">
              <a:latin typeface="Arial" charset="0"/>
            </a:endParaRPr>
          </a:p>
          <a:p>
            <a:pPr eaLnBrk="1" hangingPunct="1"/>
            <a:endParaRPr lang="en-US">
              <a:latin typeface="Arial"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D9EB5E-D6D4-4ED3-8AF2-2377C2BDF37C}" type="slidenum">
              <a:rPr lang="es-ES"/>
              <a:pPr/>
              <a:t>155</a:t>
            </a:fld>
            <a:endParaRPr lang="es-ES"/>
          </a:p>
        </p:txBody>
      </p:sp>
      <p:sp>
        <p:nvSpPr>
          <p:cNvPr id="764930" name="Rectangle 2"/>
          <p:cNvSpPr>
            <a:spLocks noGrp="1" noRot="1" noChangeAspect="1" noChangeArrowheads="1" noTextEdit="1"/>
          </p:cNvSpPr>
          <p:nvPr>
            <p:ph type="sldImg"/>
          </p:nvPr>
        </p:nvSpPr>
        <p:spPr>
          <a:ln/>
        </p:spPr>
      </p:sp>
      <p:sp>
        <p:nvSpPr>
          <p:cNvPr id="764931" name="Rectangle 3"/>
          <p:cNvSpPr>
            <a:spLocks noGrp="1" noChangeArrowheads="1"/>
          </p:cNvSpPr>
          <p:nvPr>
            <p:ph type="body" idx="1"/>
          </p:nvPr>
        </p:nvSpPr>
        <p:spPr>
          <a:xfrm>
            <a:off x="970207" y="3268689"/>
            <a:ext cx="7770328" cy="3096466"/>
          </a:xfrm>
        </p:spPr>
        <p:txBody>
          <a:bodyPr/>
          <a:lstStyle/>
          <a:p>
            <a:pPr>
              <a:lnSpc>
                <a:spcPct val="120000"/>
              </a:lnSpc>
              <a:spcBef>
                <a:spcPct val="0"/>
              </a:spcBef>
            </a:pPr>
            <a:r>
              <a:rPr lang="es-MX" sz="1300" b="1"/>
              <a:t>REFLEXIÓN GRUPAL</a:t>
            </a:r>
            <a:endParaRPr lang="es-ES" sz="1300" b="1"/>
          </a:p>
          <a:p>
            <a:pPr>
              <a:lnSpc>
                <a:spcPct val="120000"/>
              </a:lnSpc>
              <a:spcBef>
                <a:spcPct val="0"/>
              </a:spcBef>
            </a:pPr>
            <a:r>
              <a:rPr lang="es-ES" sz="1300"/>
              <a:t>¿Cuáles son los elementos de los pedidos que les traen problemas en su trabajo, con más frecuencia?</a:t>
            </a:r>
          </a:p>
          <a:p>
            <a:endParaRPr lang="es-E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a:noFill/>
          <a:ln/>
        </p:spPr>
        <p:txBody>
          <a:bodyPr/>
          <a:lstStyle/>
          <a:p>
            <a:endParaRPr lang="es-AR">
              <a:latin typeface="Arial"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7"/>
          <p:cNvSpPr>
            <a:spLocks noGrp="1" noChangeArrowheads="1"/>
          </p:cNvSpPr>
          <p:nvPr>
            <p:ph type="sldNum" sz="quarter" idx="5"/>
          </p:nvPr>
        </p:nvSpPr>
        <p:spPr>
          <a:ln/>
        </p:spPr>
        <p:txBody>
          <a:bodyPr/>
          <a:lstStyle/>
          <a:p>
            <a:fld id="{BF65F5F0-C49F-4438-854D-85344D6A9BA7}" type="slidenum">
              <a:rPr lang="es-ES"/>
              <a:pPr/>
              <a:t>157</a:t>
            </a:fld>
            <a:endParaRPr lang="es-ES"/>
          </a:p>
        </p:txBody>
      </p:sp>
      <p:sp>
        <p:nvSpPr>
          <p:cNvPr id="109570" name="Rectangle 2"/>
          <p:cNvSpPr>
            <a:spLocks noGrp="1" noRot="1" noChangeAspect="1" noChangeArrowheads="1" noTextEdit="1"/>
          </p:cNvSpPr>
          <p:nvPr>
            <p:ph type="sldImg"/>
          </p:nvPr>
        </p:nvSpPr>
        <p:spPr>
          <a:xfrm>
            <a:off x="2509838" y="484188"/>
            <a:ext cx="4691062" cy="2640012"/>
          </a:xfrm>
          <a:ln/>
        </p:spPr>
      </p:sp>
      <p:graphicFrame>
        <p:nvGraphicFramePr>
          <p:cNvPr id="109572" name="Group 4"/>
          <p:cNvGraphicFramePr>
            <a:graphicFrameLocks noGrp="1"/>
          </p:cNvGraphicFramePr>
          <p:nvPr/>
        </p:nvGraphicFramePr>
        <p:xfrm>
          <a:off x="1113460" y="3335014"/>
          <a:ext cx="7765986" cy="3211668"/>
        </p:xfrm>
        <a:graphic>
          <a:graphicData uri="http://schemas.openxmlformats.org/drawingml/2006/table">
            <a:tbl>
              <a:tblPr/>
              <a:tblGrid>
                <a:gridCol w="7765986">
                  <a:extLst>
                    <a:ext uri="{9D8B030D-6E8A-4147-A177-3AD203B41FA5}">
                      <a16:colId xmlns:a16="http://schemas.microsoft.com/office/drawing/2014/main" val="20000"/>
                    </a:ext>
                  </a:extLst>
                </a:gridCol>
              </a:tblGrid>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09622" name="Rectangle 6"/>
          <p:cNvSpPr>
            <a:spLocks noGrp="1" noChangeArrowheads="1"/>
          </p:cNvSpPr>
          <p:nvPr>
            <p:ph type="body" idx="1"/>
          </p:nvPr>
        </p:nvSpPr>
        <p:spPr>
          <a:xfrm>
            <a:off x="1213303" y="3315232"/>
            <a:ext cx="7481651" cy="424732"/>
          </a:xfrm>
          <a:noFill/>
          <a:ln/>
        </p:spPr>
        <p:txBody>
          <a:bodyPr lIns="0" tIns="0" rIns="0" bIns="0">
            <a:spAutoFit/>
          </a:bodyPr>
          <a:lstStyle/>
          <a:p>
            <a:r>
              <a:rPr lang="en-US"/>
              <a:t>Ask a participant to make a request of you.  Do not commit and do not use one of the acceptable answers.  </a:t>
            </a:r>
          </a:p>
          <a:p>
            <a:r>
              <a:rPr lang="en-US"/>
              <a:t>Debrief to discuss the importance of how to make a request.</a:t>
            </a:r>
            <a:endParaRPr lang="es-MX"/>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4050" name="Rectangle 2"/>
          <p:cNvSpPr>
            <a:spLocks noGrp="1" noRot="1" noChangeAspect="1" noChangeArrowheads="1" noTextEdit="1"/>
          </p:cNvSpPr>
          <p:nvPr>
            <p:ph type="sldImg"/>
          </p:nvPr>
        </p:nvSpPr>
        <p:spPr>
          <a:ln/>
        </p:spPr>
      </p:sp>
      <p:sp>
        <p:nvSpPr>
          <p:cNvPr id="1794051" name="Rectangle 3"/>
          <p:cNvSpPr>
            <a:spLocks noGrp="1" noChangeArrowheads="1"/>
          </p:cNvSpPr>
          <p:nvPr>
            <p:ph type="body" idx="1"/>
          </p:nvPr>
        </p:nvSpPr>
        <p:spPr>
          <a:noFill/>
          <a:ln/>
        </p:spPr>
        <p:txBody>
          <a:bodyPr/>
          <a:lstStyle/>
          <a:p>
            <a:endParaRPr lang="es-AR">
              <a:latin typeface="Arial"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a:noFill/>
          <a:ln/>
        </p:spPr>
        <p:txBody>
          <a:bodyPr/>
          <a:lstStyle/>
          <a:p>
            <a:endParaRPr lang="es-AR">
              <a:latin typeface="Arial"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3ACDF2-DCD5-473E-88D7-1C2B52B059C1}" type="slidenum">
              <a:rPr lang="es-ES" smtClean="0"/>
              <a:pPr>
                <a:defRPr/>
              </a:pPr>
              <a:t>160</a:t>
            </a:fld>
            <a:endParaRPr lang="es-E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a:noFill/>
          <a:ln/>
        </p:spPr>
        <p:txBody>
          <a:bodyPr/>
          <a:lstStyle/>
          <a:p>
            <a:endParaRPr lang="es-AR">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402" name="Rectangle 2"/>
          <p:cNvSpPr>
            <a:spLocks noGrp="1" noRot="1" noChangeAspect="1" noChangeArrowheads="1" noTextEdit="1"/>
          </p:cNvSpPr>
          <p:nvPr>
            <p:ph type="sldImg"/>
          </p:nvPr>
        </p:nvSpPr>
        <p:spPr>
          <a:xfrm>
            <a:off x="144463" y="533400"/>
            <a:ext cx="7153275" cy="4024313"/>
          </a:xfrm>
          <a:ln/>
        </p:spPr>
      </p:sp>
      <p:graphicFrame>
        <p:nvGraphicFramePr>
          <p:cNvPr id="1254403" name="Group 3"/>
          <p:cNvGraphicFramePr>
            <a:graphicFrameLocks noGrp="1"/>
          </p:cNvGraphicFramePr>
          <p:nvPr>
            <p:ph type="body" idx="1"/>
          </p:nvPr>
        </p:nvGraphicFramePr>
        <p:xfrm>
          <a:off x="933246" y="4631811"/>
          <a:ext cx="5507545" cy="4531967"/>
        </p:xfrm>
        <a:graphic>
          <a:graphicData uri="http://schemas.openxmlformats.org/drawingml/2006/table">
            <a:tbl>
              <a:tblPr/>
              <a:tblGrid>
                <a:gridCol w="5507545">
                  <a:extLst>
                    <a:ext uri="{9D8B030D-6E8A-4147-A177-3AD203B41FA5}">
                      <a16:colId xmlns:a16="http://schemas.microsoft.com/office/drawing/2014/main" val="20000"/>
                    </a:ext>
                  </a:extLst>
                </a:gridCol>
              </a:tblGrid>
              <a:tr h="5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440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16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500" b="0" i="0" u="none" strike="noStrike" cap="none" normalizeH="0" baseline="0">
                        <a:ln>
                          <a:noFill/>
                        </a:ln>
                        <a:solidFill>
                          <a:schemeClr val="tx1"/>
                        </a:solidFill>
                        <a:effectLst/>
                        <a:latin typeface="Arial" charset="0"/>
                        <a:cs typeface="Arial" charset="0"/>
                      </a:endParaRPr>
                    </a:p>
                  </a:txBody>
                  <a:tcPr marL="67026" marR="67026" marT="62510" marB="6251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3526186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AC78A-D614-4377-8368-DF3A1C40F10B}" type="slidenum">
              <a:rPr lang="es-ES"/>
              <a:pPr/>
              <a:t>162</a:t>
            </a:fld>
            <a:endParaRPr lang="es-ES"/>
          </a:p>
        </p:txBody>
      </p:sp>
      <p:sp>
        <p:nvSpPr>
          <p:cNvPr id="101378" name="Rectangle 2"/>
          <p:cNvSpPr>
            <a:spLocks noGrp="1" noRot="1" noChangeAspect="1" noChangeArrowheads="1" noTextEdit="1"/>
          </p:cNvSpPr>
          <p:nvPr>
            <p:ph type="sldImg"/>
          </p:nvPr>
        </p:nvSpPr>
        <p:spPr>
          <a:xfrm>
            <a:off x="2509838" y="484188"/>
            <a:ext cx="4692650" cy="2640012"/>
          </a:xfrm>
          <a:ln/>
        </p:spPr>
      </p:sp>
      <p:sp>
        <p:nvSpPr>
          <p:cNvPr id="101430" name="Rectangle 54"/>
          <p:cNvSpPr>
            <a:spLocks noChangeArrowheads="1"/>
          </p:cNvSpPr>
          <p:nvPr/>
        </p:nvSpPr>
        <p:spPr bwMode="auto">
          <a:xfrm>
            <a:off x="1113463" y="3705056"/>
            <a:ext cx="7516379" cy="2415571"/>
          </a:xfrm>
          <a:prstGeom prst="rect">
            <a:avLst/>
          </a:prstGeom>
          <a:noFill/>
          <a:ln w="9525">
            <a:noFill/>
            <a:miter lim="800000"/>
            <a:headEnd/>
            <a:tailEnd/>
          </a:ln>
          <a:effectLst/>
        </p:spPr>
        <p:txBody>
          <a:bodyPr lIns="91967" tIns="91967" rIns="91967" bIns="91967">
            <a:spAutoFit/>
          </a:bodyPr>
          <a:lstStyle/>
          <a:p>
            <a:pPr>
              <a:lnSpc>
                <a:spcPct val="90000"/>
              </a:lnSpc>
              <a:spcBef>
                <a:spcPct val="40000"/>
              </a:spcBef>
              <a:spcAft>
                <a:spcPct val="30000"/>
              </a:spcAft>
              <a:buClr>
                <a:schemeClr val="accent2"/>
              </a:buClr>
            </a:pPr>
            <a:r>
              <a:rPr lang="es-ES" sz="900"/>
              <a:t>En el mundo de los negocios, y la sociedad en general, la coordinación de acciones adquiere una escala tan monumental que resulta inconmensurable para cualquier ser humano. </a:t>
            </a:r>
          </a:p>
          <a:p>
            <a:pPr>
              <a:lnSpc>
                <a:spcPct val="90000"/>
              </a:lnSpc>
              <a:spcBef>
                <a:spcPct val="40000"/>
              </a:spcBef>
              <a:spcAft>
                <a:spcPct val="30000"/>
              </a:spcAft>
              <a:buClr>
                <a:schemeClr val="accent2"/>
              </a:buClr>
            </a:pPr>
            <a:r>
              <a:rPr lang="es-ES" sz="900"/>
              <a:t>La confianza es la base del sistema de pedidos, promesas y cumplimientos que sustentan el sistema económico. </a:t>
            </a:r>
            <a:r>
              <a:rPr lang="es-ES" sz="900" b="1"/>
              <a:t>Si no pudiéramos anticipar el comportamiento de los otros, sería imposible planear el comportamiento propio. </a:t>
            </a:r>
          </a:p>
          <a:p>
            <a:pPr>
              <a:lnSpc>
                <a:spcPct val="90000"/>
              </a:lnSpc>
              <a:spcBef>
                <a:spcPct val="40000"/>
              </a:spcBef>
              <a:spcAft>
                <a:spcPct val="30000"/>
              </a:spcAft>
              <a:buClr>
                <a:schemeClr val="accent2"/>
              </a:buClr>
            </a:pPr>
            <a:r>
              <a:rPr lang="es-ES" sz="900"/>
              <a:t>La base de la economía material es una economía conversacional:</a:t>
            </a:r>
            <a:r>
              <a:rPr lang="es-ES" sz="900" b="1"/>
              <a:t> una infinita serie de conversaciones en la que los seres humanos intercambian compromisos. </a:t>
            </a:r>
          </a:p>
          <a:p>
            <a:pPr>
              <a:lnSpc>
                <a:spcPct val="90000"/>
              </a:lnSpc>
              <a:spcBef>
                <a:spcPct val="40000"/>
              </a:spcBef>
              <a:spcAft>
                <a:spcPct val="30000"/>
              </a:spcAft>
              <a:buClr>
                <a:schemeClr val="accent2"/>
              </a:buClr>
            </a:pPr>
            <a:r>
              <a:rPr lang="es-ES" sz="900"/>
              <a:t>La organización es un espacio lingüístico, </a:t>
            </a:r>
            <a:r>
              <a:rPr lang="es-ES" sz="900" b="1"/>
              <a:t>un contexto de sentido y confianza en el que los participantes intercambian compromisos en forma efectiva e íntegra. Estas conversaciones recurrentes son el espíritu de la empresa. </a:t>
            </a:r>
          </a:p>
          <a:p>
            <a:pPr>
              <a:lnSpc>
                <a:spcPct val="90000"/>
              </a:lnSpc>
              <a:spcBef>
                <a:spcPct val="40000"/>
              </a:spcBef>
              <a:spcAft>
                <a:spcPct val="30000"/>
              </a:spcAft>
              <a:buClr>
                <a:schemeClr val="accent2"/>
              </a:buClr>
            </a:pPr>
            <a:r>
              <a:rPr lang="es-ES" sz="900"/>
              <a:t>Un ejemplo del mecanismo de coordinación es el dinero</a:t>
            </a:r>
            <a:r>
              <a:rPr lang="es-ES" sz="900" b="1"/>
              <a:t>: libera al agente económico de tener que encontrar a alguien que tenga lo que él quiere y que quiera lo que él ofrezca, para hacer un intercambio directo. Cuando la moneda es destruida (ej. los procesos inflacionarios) hay un quiebre generalizado en la capacidad productiva de una sociedad. </a:t>
            </a:r>
          </a:p>
          <a:p>
            <a:pPr>
              <a:lnSpc>
                <a:spcPct val="90000"/>
              </a:lnSpc>
              <a:spcBef>
                <a:spcPct val="40000"/>
              </a:spcBef>
              <a:spcAft>
                <a:spcPct val="30000"/>
              </a:spcAft>
              <a:buClr>
                <a:schemeClr val="accent2"/>
              </a:buClr>
            </a:pPr>
            <a:r>
              <a:rPr lang="es-ES" sz="900" b="1"/>
              <a:t>De la misma forma, </a:t>
            </a:r>
            <a:r>
              <a:rPr lang="es-ES" sz="900"/>
              <a:t>cuando se pierde la confianza en la palabra de la gente sucede algo parecido a una “inflación de promesas”</a:t>
            </a:r>
            <a:r>
              <a:rPr lang="es-ES" sz="900" b="1"/>
              <a:t>: todo el mundo les aplica un “descuento” y asume que no se van a cumplir en tiempo y forma. Eso destruye la capacidad productiva de una organización. </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a:noFill/>
          <a:ln/>
        </p:spPr>
        <p:txBody>
          <a:bodyPr/>
          <a:lstStyle/>
          <a:p>
            <a:pPr eaLnBrk="1" hangingPunct="1"/>
            <a:r>
              <a:rPr lang="en-US">
                <a:latin typeface="Arial" charset="0"/>
              </a:rPr>
              <a:t>Después de esto poner la CURVA DE CRIMINALIDAD. DONE.</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3ACDF2-DCD5-473E-88D7-1C2B52B059C1}" type="slidenum">
              <a:rPr lang="es-ES" smtClean="0"/>
              <a:pPr>
                <a:defRPr/>
              </a:pPr>
              <a:t>164</a:t>
            </a:fld>
            <a:endParaRPr lang="es-E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Rot="1" noChangeAspect="1" noChangeArrowheads="1" noTextEdit="1"/>
          </p:cNvSpPr>
          <p:nvPr>
            <p:ph type="sldImg"/>
          </p:nvPr>
        </p:nvSpPr>
        <p:spPr>
          <a:ln/>
        </p:spPr>
      </p:sp>
      <p:sp>
        <p:nvSpPr>
          <p:cNvPr id="951299" name="Rectangle 3"/>
          <p:cNvSpPr>
            <a:spLocks noGrp="1" noChangeArrowheads="1"/>
          </p:cNvSpPr>
          <p:nvPr>
            <p:ph type="body" idx="1"/>
          </p:nvPr>
        </p:nvSpPr>
        <p:spPr>
          <a:noFill/>
          <a:ln/>
        </p:spPr>
        <p:txBody>
          <a:bodyPr/>
          <a:lstStyle/>
          <a:p>
            <a:r>
              <a:rPr lang="es-AR" err="1">
                <a:latin typeface="Arial" charset="0"/>
              </a:rPr>
              <a:t>Microejercicio</a:t>
            </a:r>
            <a:r>
              <a:rPr lang="es-AR">
                <a:latin typeface="Arial" charset="0"/>
              </a:rPr>
              <a:t>: </a:t>
            </a:r>
            <a:r>
              <a:rPr lang="es-AR" err="1">
                <a:latin typeface="Arial" charset="0"/>
              </a:rPr>
              <a:t>Juntense</a:t>
            </a:r>
            <a:r>
              <a:rPr lang="es-AR">
                <a:latin typeface="Arial" charset="0"/>
              </a:rPr>
              <a:t> A y B y </a:t>
            </a:r>
            <a:r>
              <a:rPr lang="es-AR" err="1">
                <a:latin typeface="Arial" charset="0"/>
              </a:rPr>
              <a:t>cuentense</a:t>
            </a:r>
            <a:r>
              <a:rPr lang="es-AR">
                <a:latin typeface="Arial" charset="0"/>
              </a:rPr>
              <a:t> qué pasó</a:t>
            </a:r>
            <a:r>
              <a:rPr lang="es-AR" baseline="0">
                <a:latin typeface="Arial" charset="0"/>
              </a:rPr>
              <a:t> después.</a:t>
            </a:r>
            <a:endParaRPr lang="es-AR">
              <a:latin typeface="Arial"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3ACDF2-DCD5-473E-88D7-1C2B52B059C1}" type="slidenum">
              <a:rPr lang="es-ES" smtClean="0"/>
              <a:pPr>
                <a:defRPr/>
              </a:pPr>
              <a:t>166</a:t>
            </a:fld>
            <a:endParaRPr lang="es-E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7"/>
          <p:cNvSpPr>
            <a:spLocks noGrp="1" noChangeArrowheads="1"/>
          </p:cNvSpPr>
          <p:nvPr>
            <p:ph type="sldNum" sz="quarter" idx="5"/>
          </p:nvPr>
        </p:nvSpPr>
        <p:spPr>
          <a:ln/>
        </p:spPr>
        <p:txBody>
          <a:bodyPr/>
          <a:lstStyle/>
          <a:p>
            <a:fld id="{7C1F3B31-673C-468D-9105-0944A166BECD}" type="slidenum">
              <a:rPr lang="es-ES"/>
              <a:pPr/>
              <a:t>167</a:t>
            </a:fld>
            <a:endParaRPr lang="es-ES"/>
          </a:p>
        </p:txBody>
      </p:sp>
      <p:sp>
        <p:nvSpPr>
          <p:cNvPr id="445442" name="Rectangle 2"/>
          <p:cNvSpPr>
            <a:spLocks noGrp="1" noRot="1" noChangeAspect="1" noChangeArrowheads="1" noTextEdit="1"/>
          </p:cNvSpPr>
          <p:nvPr>
            <p:ph type="sldImg"/>
          </p:nvPr>
        </p:nvSpPr>
        <p:spPr>
          <a:xfrm>
            <a:off x="2649538" y="438150"/>
            <a:ext cx="4503737" cy="2533650"/>
          </a:xfrm>
          <a:ln/>
        </p:spPr>
      </p:sp>
      <p:graphicFrame>
        <p:nvGraphicFramePr>
          <p:cNvPr id="445443" name="Group 3"/>
          <p:cNvGraphicFramePr>
            <a:graphicFrameLocks noGrp="1"/>
          </p:cNvGraphicFramePr>
          <p:nvPr/>
        </p:nvGraphicFramePr>
        <p:xfrm>
          <a:off x="1113460" y="3199258"/>
          <a:ext cx="7765986" cy="3080933"/>
        </p:xfrm>
        <a:graphic>
          <a:graphicData uri="http://schemas.openxmlformats.org/drawingml/2006/table">
            <a:tbl>
              <a:tblPr/>
              <a:tblGrid>
                <a:gridCol w="7765986">
                  <a:extLst>
                    <a:ext uri="{9D8B030D-6E8A-4147-A177-3AD203B41FA5}">
                      <a16:colId xmlns:a16="http://schemas.microsoft.com/office/drawing/2014/main" val="20000"/>
                    </a:ext>
                  </a:extLst>
                </a:gridCol>
              </a:tblGrid>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719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200" b="0" i="0" u="none" strike="noStrike" cap="none" normalizeH="0" baseline="0">
                        <a:ln>
                          <a:noFill/>
                        </a:ln>
                        <a:solidFill>
                          <a:schemeClr val="tx1"/>
                        </a:solidFill>
                        <a:effectLst/>
                        <a:latin typeface="Arial" charset="0"/>
                      </a:endParaRPr>
                    </a:p>
                  </a:txBody>
                  <a:tcPr marL="125021" marR="125021" marT="32150" marB="3215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2584107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09550" y="730250"/>
            <a:ext cx="6462713" cy="3636963"/>
          </a:xfrm>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ltLang="es-ES">
              <a:latin typeface="Arial" pitchFamily="34" charset="0"/>
              <a:cs typeface="Arial" pitchFamily="34" charset="0"/>
            </a:endParaRP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pitchFamily="34" charset="0"/>
                <a:cs typeface="Arial" pitchFamily="34" charset="0"/>
              </a:defRPr>
            </a:lvl1pPr>
            <a:lvl2pPr marL="770365" indent="-296294" eaLnBrk="0" hangingPunct="0">
              <a:defRPr sz="1700">
                <a:solidFill>
                  <a:schemeClr val="tx1"/>
                </a:solidFill>
                <a:latin typeface="Arial" pitchFamily="34" charset="0"/>
                <a:cs typeface="Arial" pitchFamily="34" charset="0"/>
              </a:defRPr>
            </a:lvl2pPr>
            <a:lvl3pPr marL="1185177" indent="-237035" eaLnBrk="0" hangingPunct="0">
              <a:defRPr sz="1700">
                <a:solidFill>
                  <a:schemeClr val="tx1"/>
                </a:solidFill>
                <a:latin typeface="Arial" pitchFamily="34" charset="0"/>
                <a:cs typeface="Arial" pitchFamily="34" charset="0"/>
              </a:defRPr>
            </a:lvl3pPr>
            <a:lvl4pPr marL="1659247" indent="-237035" eaLnBrk="0" hangingPunct="0">
              <a:defRPr sz="1700">
                <a:solidFill>
                  <a:schemeClr val="tx1"/>
                </a:solidFill>
                <a:latin typeface="Arial" pitchFamily="34" charset="0"/>
                <a:cs typeface="Arial" pitchFamily="34" charset="0"/>
              </a:defRPr>
            </a:lvl4pPr>
            <a:lvl5pPr marL="2133318" indent="-237035" eaLnBrk="0" hangingPunct="0">
              <a:defRPr sz="1700">
                <a:solidFill>
                  <a:schemeClr val="tx1"/>
                </a:solidFill>
                <a:latin typeface="Arial" pitchFamily="34" charset="0"/>
                <a:cs typeface="Arial" pitchFamily="34" charset="0"/>
              </a:defRPr>
            </a:lvl5pPr>
            <a:lvl6pPr marL="2607389" indent="-237035" eaLnBrk="0" fontAlgn="base" hangingPunct="0">
              <a:spcBef>
                <a:spcPct val="0"/>
              </a:spcBef>
              <a:spcAft>
                <a:spcPct val="0"/>
              </a:spcAft>
              <a:defRPr sz="1700">
                <a:solidFill>
                  <a:schemeClr val="tx1"/>
                </a:solidFill>
                <a:latin typeface="Arial" pitchFamily="34" charset="0"/>
                <a:cs typeface="Arial" pitchFamily="34" charset="0"/>
              </a:defRPr>
            </a:lvl6pPr>
            <a:lvl7pPr marL="3081459" indent="-237035" eaLnBrk="0" fontAlgn="base" hangingPunct="0">
              <a:spcBef>
                <a:spcPct val="0"/>
              </a:spcBef>
              <a:spcAft>
                <a:spcPct val="0"/>
              </a:spcAft>
              <a:defRPr sz="1700">
                <a:solidFill>
                  <a:schemeClr val="tx1"/>
                </a:solidFill>
                <a:latin typeface="Arial" pitchFamily="34" charset="0"/>
                <a:cs typeface="Arial" pitchFamily="34" charset="0"/>
              </a:defRPr>
            </a:lvl7pPr>
            <a:lvl8pPr marL="3555530" indent="-237035" eaLnBrk="0" fontAlgn="base" hangingPunct="0">
              <a:spcBef>
                <a:spcPct val="0"/>
              </a:spcBef>
              <a:spcAft>
                <a:spcPct val="0"/>
              </a:spcAft>
              <a:defRPr sz="1700">
                <a:solidFill>
                  <a:schemeClr val="tx1"/>
                </a:solidFill>
                <a:latin typeface="Arial" pitchFamily="34" charset="0"/>
                <a:cs typeface="Arial" pitchFamily="34" charset="0"/>
              </a:defRPr>
            </a:lvl8pPr>
            <a:lvl9pPr marL="4029601" indent="-237035" eaLnBrk="0" fontAlgn="base" hangingPunct="0">
              <a:spcBef>
                <a:spcPct val="0"/>
              </a:spcBef>
              <a:spcAft>
                <a:spcPct val="0"/>
              </a:spcAft>
              <a:defRPr sz="1700">
                <a:solidFill>
                  <a:schemeClr val="tx1"/>
                </a:solidFill>
                <a:latin typeface="Arial" pitchFamily="34" charset="0"/>
                <a:cs typeface="Arial" pitchFamily="34" charset="0"/>
              </a:defRPr>
            </a:lvl9pPr>
          </a:lstStyle>
          <a:p>
            <a:pPr eaLnBrk="1" hangingPunct="1"/>
            <a:fld id="{45702002-5393-44BF-B09F-142708F1ACFE}" type="slidenum">
              <a:rPr lang="de-DE" altLang="es-ES" sz="1200" smtClean="0"/>
              <a:pPr eaLnBrk="1" hangingPunct="1"/>
              <a:t>169</a:t>
            </a:fld>
            <a:endParaRPr lang="de-DE" altLang="es-ES" sz="1200"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r>
              <a:rPr lang="es-AR" dirty="0">
                <a:latin typeface="Arial" charset="0"/>
              </a:rPr>
              <a:t>Ejemplo</a:t>
            </a:r>
            <a:r>
              <a:rPr lang="es-AR" baseline="0" dirty="0">
                <a:latin typeface="Arial" charset="0"/>
              </a:rPr>
              <a:t> típico: 3 chicos en el auto…quién va del lado de la ventanilla.</a:t>
            </a:r>
            <a:endParaRPr lang="es-AR" dirty="0">
              <a:latin typeface="Arial"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There are three factors in any conflict (all three are necessary for conflict to exist): </a:t>
            </a:r>
            <a:endParaRPr lang="es-ES" b="1" dirty="0"/>
          </a:p>
          <a:p>
            <a:pPr lvl="0"/>
            <a:r>
              <a:rPr lang="en-US" u="sng" dirty="0"/>
              <a:t>Factual disagreement</a:t>
            </a:r>
            <a:r>
              <a:rPr lang="en-US" dirty="0"/>
              <a:t>: Difference of opinions that may or may not have consequences on the action. </a:t>
            </a:r>
            <a:endParaRPr lang="es-ES" dirty="0"/>
          </a:p>
          <a:p>
            <a:pPr lvl="0"/>
            <a:r>
              <a:rPr lang="en-US" dirty="0"/>
              <a:t>If speakers have the power to decide something that will determine future action, this is an </a:t>
            </a:r>
            <a:r>
              <a:rPr lang="en-US" i="1" u="sng" dirty="0"/>
              <a:t>operational conflict</a:t>
            </a:r>
            <a:r>
              <a:rPr lang="en-US" dirty="0"/>
              <a:t>.</a:t>
            </a:r>
            <a:endParaRPr lang="es-ES" dirty="0"/>
          </a:p>
          <a:p>
            <a:pPr lvl="0"/>
            <a:r>
              <a:rPr lang="en-US" dirty="0"/>
              <a:t>If speakers don’t have that power and their decision will only affect the relationship between them, each person’s self-esteem, and their individual emotions, then these are </a:t>
            </a:r>
            <a:r>
              <a:rPr lang="en-US" i="1" u="sng" dirty="0"/>
              <a:t>personal conflicts</a:t>
            </a:r>
            <a:r>
              <a:rPr lang="en-US" dirty="0"/>
              <a:t>.</a:t>
            </a:r>
            <a:endParaRPr lang="es-ES" dirty="0"/>
          </a:p>
          <a:p>
            <a:pPr lvl="0"/>
            <a:r>
              <a:rPr lang="en-US" dirty="0"/>
              <a:t>All conflicts are personal, but only some of them are operational.</a:t>
            </a:r>
            <a:endParaRPr lang="es-ES" dirty="0"/>
          </a:p>
          <a:p>
            <a:r>
              <a:rPr lang="en-US" dirty="0"/>
              <a:t>A difference in opinion is always based on a difference in desires, needs or values. In an operational conflict, the discrepancy is over a material decision (for example, vacations at the beach or in the mountains). With personal conflicts, the difference concerns an abstract value – who is right – and there is no operational consequence (for example, people watching a soccer match).</a:t>
            </a:r>
            <a:endParaRPr lang="es-ES" dirty="0"/>
          </a:p>
          <a:p>
            <a:pPr lvl="0"/>
            <a:r>
              <a:rPr lang="en-US" u="sng" dirty="0"/>
              <a:t>Scarcity or limitation</a:t>
            </a:r>
            <a:r>
              <a:rPr lang="en-US" dirty="0"/>
              <a:t>: This is when there’s a lack of something that prevents people from independently getting what they desire. In the case of operational conflicts, there is a scarcity of material resources; with personal conflicts there is a scarcity of “being right” and “position”. (Factors related to identity, self-esteem and relative power are at stake. The intent is to prevail over the other party and attain a feeling of power and self-esteem.)</a:t>
            </a:r>
            <a:endParaRPr lang="es-ES" dirty="0"/>
          </a:p>
          <a:p>
            <a:r>
              <a:rPr lang="en-US" u="sng" dirty="0"/>
              <a:t>Kids example</a:t>
            </a:r>
            <a:r>
              <a:rPr lang="en-US" dirty="0"/>
              <a:t>. It’s useful to watch arguments between two kids (or adults that behave like children). If two brothers are fighting for a candy, the personal experience of any parent shows that if we intervene by saying “Don’t fight, there’s more candy in the kitchen”, one of the brothers will complain: “But I want </a:t>
            </a:r>
            <a:r>
              <a:rPr lang="en-US" i="1" dirty="0"/>
              <a:t>that</a:t>
            </a:r>
            <a:r>
              <a:rPr lang="en-US" dirty="0"/>
              <a:t> candy”. By focusing on that candy in particular, the rivals will reinvent the necessary scarcity to continue with the conflict. The deep desire isn’t to eat the candy, but to prevail over the other party and have the corresponding feeling of power and self-esteem. The candy is just an excuse to see “who gets it their own way”.</a:t>
            </a:r>
            <a:endParaRPr lang="es-ES" dirty="0"/>
          </a:p>
          <a:p>
            <a:r>
              <a:rPr lang="en-US" dirty="0"/>
              <a:t>Taking into account that we are talking about two different things, there are many analogies in the organizational world where adults “invent constraints” so as to initiate a battle of egos.</a:t>
            </a:r>
            <a:endParaRPr lang="es-ES" dirty="0"/>
          </a:p>
          <a:p>
            <a:r>
              <a:rPr lang="en-US" dirty="0"/>
              <a:t> </a:t>
            </a:r>
            <a:endParaRPr lang="es-ES" dirty="0"/>
          </a:p>
          <a:p>
            <a:pPr lvl="0"/>
            <a:r>
              <a:rPr lang="en-US" u="sng" dirty="0"/>
              <a:t>Lack of clarity over property rights</a:t>
            </a:r>
            <a:r>
              <a:rPr lang="en-US" dirty="0"/>
              <a:t> (be it by ownership or authority): Disagreement over the allocation mechanism when different people have different positions about the use of a scarce resource. </a:t>
            </a:r>
            <a:endParaRPr lang="es-ES" dirty="0"/>
          </a:p>
          <a:p>
            <a:endParaRPr lang="es-ES" dirty="0"/>
          </a:p>
        </p:txBody>
      </p:sp>
      <p:sp>
        <p:nvSpPr>
          <p:cNvPr id="4" name="3 Marcador de número de diapositiva"/>
          <p:cNvSpPr>
            <a:spLocks noGrp="1"/>
          </p:cNvSpPr>
          <p:nvPr>
            <p:ph type="sldNum" sz="quarter" idx="10"/>
          </p:nvPr>
        </p:nvSpPr>
        <p:spPr/>
        <p:txBody>
          <a:bodyPr/>
          <a:lstStyle/>
          <a:p>
            <a:fld id="{50C0B4B8-0919-47B9-AB5B-7439E6D0F6FF}" type="slidenum">
              <a:rPr lang="es-ES" smtClean="0"/>
              <a:pPr/>
              <a:t>173</a:t>
            </a:fld>
            <a:endParaRPr lang="es-ES"/>
          </a:p>
        </p:txBody>
      </p:sp>
    </p:spTree>
    <p:extLst>
      <p:ext uri="{BB962C8B-B14F-4D97-AF65-F5344CB8AC3E}">
        <p14:creationId xmlns:p14="http://schemas.microsoft.com/office/powerpoint/2010/main" val="1030629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4" name="Rectangle 2"/>
          <p:cNvSpPr>
            <a:spLocks noGrp="1" noRot="1" noChangeAspect="1" noChangeArrowheads="1" noTextEdit="1"/>
          </p:cNvSpPr>
          <p:nvPr>
            <p:ph type="sldImg"/>
          </p:nvPr>
        </p:nvSpPr>
        <p:spPr>
          <a:ln/>
        </p:spPr>
      </p:sp>
      <p:sp>
        <p:nvSpPr>
          <p:cNvPr id="1262595"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9974258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Rot="1" noChangeAspect="1" noChangeArrowheads="1" noTextEdit="1"/>
          </p:cNvSpPr>
          <p:nvPr>
            <p:ph type="sldImg"/>
          </p:nvPr>
        </p:nvSpPr>
        <p:spPr>
          <a:ln/>
        </p:spPr>
      </p:sp>
      <p:sp>
        <p:nvSpPr>
          <p:cNvPr id="882691"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AR" dirty="0">
                <a:latin typeface="Arial" charset="0"/>
              </a:rPr>
              <a:t>Identificar una lista de temas controversiales</a:t>
            </a:r>
          </a:p>
          <a:p>
            <a:pPr marL="0" marR="0" indent="0" algn="l" defTabSz="914400" rtl="0" eaLnBrk="0" fontAlgn="base" latinLnBrk="0" hangingPunct="0">
              <a:lnSpc>
                <a:spcPct val="100000"/>
              </a:lnSpc>
              <a:spcBef>
                <a:spcPct val="30000"/>
              </a:spcBef>
              <a:spcAft>
                <a:spcPct val="0"/>
              </a:spcAft>
              <a:buClrTx/>
              <a:buSzTx/>
              <a:buFontTx/>
              <a:buNone/>
              <a:tabLst/>
              <a:defRPr/>
            </a:pPr>
            <a:r>
              <a:rPr lang="es-AR" dirty="0">
                <a:latin typeface="Arial" charset="0"/>
              </a:rPr>
              <a:t>Hacer el ejercicio</a:t>
            </a:r>
          </a:p>
          <a:p>
            <a:endParaRPr lang="es-AR" dirty="0">
              <a:latin typeface="Arial" charset="0"/>
            </a:endParaRPr>
          </a:p>
        </p:txBody>
      </p:sp>
    </p:spTree>
    <p:extLst>
      <p:ext uri="{BB962C8B-B14F-4D97-AF65-F5344CB8AC3E}">
        <p14:creationId xmlns:p14="http://schemas.microsoft.com/office/powerpoint/2010/main" val="10655975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Rectangle 7"/>
          <p:cNvSpPr txBox="1">
            <a:spLocks noGrp="1" noChangeArrowheads="1"/>
          </p:cNvSpPr>
          <p:nvPr/>
        </p:nvSpPr>
        <p:spPr bwMode="auto">
          <a:xfrm>
            <a:off x="3898221" y="9222382"/>
            <a:ext cx="2982430" cy="486188"/>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1FA9E11B-6990-415B-B6EA-0F5C4E76B9F8}" type="slidenum">
              <a:rPr lang="es-ES" sz="1200"/>
              <a:pPr algn="r" defTabSz="908934" eaLnBrk="1" hangingPunct="1">
                <a:spcBef>
                  <a:spcPct val="0"/>
                </a:spcBef>
              </a:pPr>
              <a:t>177</a:t>
            </a:fld>
            <a:endParaRPr lang="es-ES" sz="1200" dirty="0"/>
          </a:p>
        </p:txBody>
      </p:sp>
      <p:sp>
        <p:nvSpPr>
          <p:cNvPr id="1354755" name="Rectangle 2"/>
          <p:cNvSpPr>
            <a:spLocks noGrp="1" noRot="1" noChangeAspect="1" noChangeArrowheads="1" noTextEdit="1"/>
          </p:cNvSpPr>
          <p:nvPr>
            <p:ph type="sldImg"/>
          </p:nvPr>
        </p:nvSpPr>
        <p:spPr>
          <a:ln/>
        </p:spPr>
      </p:sp>
      <p:sp>
        <p:nvSpPr>
          <p:cNvPr id="1354756" name="Rectangle 3"/>
          <p:cNvSpPr>
            <a:spLocks noGrp="1" noChangeArrowheads="1"/>
          </p:cNvSpPr>
          <p:nvPr>
            <p:ph type="body" idx="1"/>
          </p:nvPr>
        </p:nvSpPr>
        <p:spPr>
          <a:xfrm>
            <a:off x="686554" y="4612278"/>
            <a:ext cx="5508709" cy="4369180"/>
          </a:xfrm>
          <a:noFill/>
          <a:ln/>
        </p:spPr>
        <p:txBody>
          <a:bodyPr/>
          <a:lstStyle/>
          <a:p>
            <a:r>
              <a:rPr lang="en-US" sz="1200" dirty="0" err="1"/>
              <a:t>Listar</a:t>
            </a:r>
            <a:r>
              <a:rPr lang="en-US" sz="1200" dirty="0"/>
              <a:t> </a:t>
            </a:r>
            <a:r>
              <a:rPr lang="en-US" sz="1200" dirty="0" err="1"/>
              <a:t>previamente</a:t>
            </a:r>
            <a:r>
              <a:rPr lang="en-US" sz="1200" dirty="0"/>
              <a:t> </a:t>
            </a:r>
            <a:r>
              <a:rPr lang="en-US" sz="1200" dirty="0" err="1"/>
              <a:t>temas</a:t>
            </a:r>
            <a:r>
              <a:rPr lang="en-US" sz="1200" dirty="0"/>
              <a:t> </a:t>
            </a:r>
            <a:r>
              <a:rPr lang="en-US" sz="1200" dirty="0" err="1"/>
              <a:t>controversiales</a:t>
            </a:r>
            <a:r>
              <a:rPr lang="en-US" sz="1200" dirty="0"/>
              <a:t>:</a:t>
            </a:r>
          </a:p>
          <a:p>
            <a:r>
              <a:rPr lang="en-US" sz="1200" dirty="0"/>
              <a:t>i) De </a:t>
            </a:r>
            <a:r>
              <a:rPr lang="en-US" sz="1200" dirty="0" err="1"/>
              <a:t>trabajo</a:t>
            </a:r>
            <a:r>
              <a:rPr lang="en-US" sz="1200" dirty="0"/>
              <a:t>; ii) </a:t>
            </a:r>
            <a:r>
              <a:rPr lang="en-US" sz="1200" dirty="0" err="1"/>
              <a:t>Ajenos</a:t>
            </a:r>
            <a:r>
              <a:rPr lang="en-US" sz="1200" dirty="0"/>
              <a:t> al </a:t>
            </a:r>
            <a:r>
              <a:rPr lang="en-US" sz="1200" dirty="0" err="1"/>
              <a:t>trabajo</a:t>
            </a:r>
            <a:endParaRPr lang="en-US" sz="1200" dirty="0"/>
          </a:p>
          <a:p>
            <a:r>
              <a:rPr lang="en-US" sz="1200" dirty="0" err="1"/>
              <a:t>Aclarar</a:t>
            </a:r>
            <a:r>
              <a:rPr lang="en-US" sz="1200" dirty="0"/>
              <a:t> </a:t>
            </a:r>
            <a:r>
              <a:rPr lang="en-US" sz="1200" dirty="0" err="1"/>
              <a:t>objetivos</a:t>
            </a:r>
            <a:r>
              <a:rPr lang="en-US" sz="1200" dirty="0"/>
              <a:t>:</a:t>
            </a:r>
          </a:p>
          <a:p>
            <a:pPr marL="457200" indent="-457200">
              <a:buAutoNum type="alphaLcParenR"/>
            </a:pPr>
            <a:r>
              <a:rPr lang="en-US" sz="1200" dirty="0" err="1"/>
              <a:t>Práctica</a:t>
            </a:r>
            <a:r>
              <a:rPr lang="en-US" sz="1200" dirty="0"/>
              <a:t> de </a:t>
            </a:r>
            <a:r>
              <a:rPr lang="en-US" sz="1200" dirty="0" err="1"/>
              <a:t>Actitudes</a:t>
            </a:r>
            <a:r>
              <a:rPr lang="en-US" sz="1200" dirty="0"/>
              <a:t> / </a:t>
            </a:r>
            <a:r>
              <a:rPr lang="en-US" sz="1200" dirty="0" err="1"/>
              <a:t>Habilidades</a:t>
            </a:r>
            <a:endParaRPr lang="en-US" sz="1200" dirty="0"/>
          </a:p>
          <a:p>
            <a:pPr marL="457200" indent="-457200">
              <a:buAutoNum type="alphaLcParenR"/>
            </a:pPr>
            <a:r>
              <a:rPr lang="en-US" sz="1200" dirty="0"/>
              <a:t>No Resolver, </a:t>
            </a:r>
            <a:r>
              <a:rPr lang="en-US" sz="1200" dirty="0" err="1"/>
              <a:t>sí</a:t>
            </a:r>
            <a:r>
              <a:rPr lang="en-US" sz="1200" dirty="0"/>
              <a:t> </a:t>
            </a:r>
            <a:r>
              <a:rPr lang="en-US" sz="1200" dirty="0" err="1"/>
              <a:t>entenderse</a:t>
            </a:r>
            <a:r>
              <a:rPr lang="en-US" sz="1200" dirty="0"/>
              <a:t> </a:t>
            </a:r>
            <a:r>
              <a:rPr lang="en-US" sz="1200" dirty="0" err="1"/>
              <a:t>mutuamente</a:t>
            </a:r>
            <a:endParaRPr lang="en-US" sz="1200" dirty="0"/>
          </a:p>
          <a:p>
            <a:pPr marL="457200" indent="-457200">
              <a:buAutoNum type="alphaLcParenR"/>
            </a:pPr>
            <a:r>
              <a:rPr lang="en-US" sz="1200" dirty="0"/>
              <a:t>IMPORTANTE: </a:t>
            </a:r>
            <a:r>
              <a:rPr lang="en-US" sz="1200" dirty="0" err="1"/>
              <a:t>Cumplir</a:t>
            </a:r>
            <a:r>
              <a:rPr lang="en-US" sz="1200" dirty="0"/>
              <a:t> </a:t>
            </a:r>
            <a:r>
              <a:rPr lang="en-US" sz="1200" dirty="0" err="1"/>
              <a:t>las</a:t>
            </a:r>
            <a:r>
              <a:rPr lang="en-US" sz="1200" dirty="0"/>
              <a:t> </a:t>
            </a:r>
            <a:r>
              <a:rPr lang="en-US" sz="1200" dirty="0" err="1"/>
              <a:t>consignas</a:t>
            </a:r>
            <a:r>
              <a:rPr lang="en-US" sz="1200" dirty="0"/>
              <a:t>.</a:t>
            </a:r>
          </a:p>
          <a:p>
            <a:pPr eaLnBrk="1" hangingPunct="1"/>
            <a:endParaRPr lang="en-US" dirty="0">
              <a:latin typeface="Arial" charset="0"/>
            </a:endParaRPr>
          </a:p>
        </p:txBody>
      </p:sp>
      <p:sp>
        <p:nvSpPr>
          <p:cNvPr id="5" name="Slide Number Placeholder 4"/>
          <p:cNvSpPr>
            <a:spLocks noGrp="1"/>
          </p:cNvSpPr>
          <p:nvPr>
            <p:ph type="sldNum" sz="quarter" idx="10"/>
          </p:nvPr>
        </p:nvSpPr>
        <p:spPr/>
        <p:txBody>
          <a:bodyPr/>
          <a:lstStyle/>
          <a:p>
            <a:pPr>
              <a:defRPr/>
            </a:pPr>
            <a:fld id="{29F9966C-E2CB-44E6-82EB-B0D80EB3BD54}" type="slidenum">
              <a:rPr lang="es-ES" smtClean="0"/>
              <a:pPr>
                <a:defRPr/>
              </a:pPr>
              <a:t>177</a:t>
            </a:fld>
            <a:endParaRPr lang="es-ES"/>
          </a:p>
        </p:txBody>
      </p:sp>
      <p:graphicFrame>
        <p:nvGraphicFramePr>
          <p:cNvPr id="6" name="Group 3"/>
          <p:cNvGraphicFramePr>
            <a:graphicFrameLocks/>
          </p:cNvGraphicFramePr>
          <p:nvPr/>
        </p:nvGraphicFramePr>
        <p:xfrm>
          <a:off x="934459" y="4678483"/>
          <a:ext cx="5162232" cy="4400997"/>
        </p:xfrm>
        <a:graphic>
          <a:graphicData uri="http://schemas.openxmlformats.org/drawingml/2006/table">
            <a:tbl>
              <a:tblPr/>
              <a:tblGrid>
                <a:gridCol w="5162232">
                  <a:extLst>
                    <a:ext uri="{9D8B030D-6E8A-4147-A177-3AD203B41FA5}">
                      <a16:colId xmlns:a16="http://schemas.microsoft.com/office/drawing/2014/main" val="20000"/>
                    </a:ext>
                  </a:extLst>
                </a:gridCol>
              </a:tblGrid>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AR">
              <a:latin typeface="Arial"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99331"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TE GUSTA?</a:t>
            </a:r>
          </a:p>
        </p:txBody>
      </p:sp>
      <p:sp>
        <p:nvSpPr>
          <p:cNvPr id="99332"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B5C36B-25DE-40DA-818E-4E08502450E9}" type="slidenum">
              <a:rPr lang="en-US" smtClean="0">
                <a:cs typeface="Arial" charset="0"/>
              </a:rPr>
              <a:pPr fontAlgn="base">
                <a:spcBef>
                  <a:spcPct val="0"/>
                </a:spcBef>
                <a:spcAft>
                  <a:spcPct val="0"/>
                </a:spcAft>
                <a:defRPr/>
              </a:pPr>
              <a:t>182</a:t>
            </a:fld>
            <a:endParaRPr lang="en-US">
              <a:cs typeface="Arial" charset="0"/>
            </a:endParaRPr>
          </a:p>
        </p:txBody>
      </p:sp>
    </p:spTree>
    <p:extLst>
      <p:ext uri="{BB962C8B-B14F-4D97-AF65-F5344CB8AC3E}">
        <p14:creationId xmlns:p14="http://schemas.microsoft.com/office/powerpoint/2010/main" val="18288921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02B4D4-1F6A-4416-B20E-26F52654AD29}" type="slidenum">
              <a:rPr lang="de-DE" smtClean="0">
                <a:cs typeface="Arial" charset="0"/>
              </a:rPr>
              <a:pPr fontAlgn="base">
                <a:spcBef>
                  <a:spcPct val="0"/>
                </a:spcBef>
                <a:spcAft>
                  <a:spcPct val="0"/>
                </a:spcAft>
                <a:defRPr/>
              </a:pPr>
              <a:t>183</a:t>
            </a:fld>
            <a:endParaRPr lang="de-DE">
              <a:cs typeface="Arial" charset="0"/>
            </a:endParaRPr>
          </a:p>
        </p:txBody>
      </p:sp>
      <p:sp>
        <p:nvSpPr>
          <p:cNvPr id="101379" name="Rectangle 7"/>
          <p:cNvSpPr txBox="1">
            <a:spLocks noGrp="1" noChangeArrowheads="1"/>
          </p:cNvSpPr>
          <p:nvPr/>
        </p:nvSpPr>
        <p:spPr bwMode="auto">
          <a:xfrm>
            <a:off x="3898104" y="9225201"/>
            <a:ext cx="2982119" cy="483853"/>
          </a:xfrm>
          <a:prstGeom prst="rect">
            <a:avLst/>
          </a:prstGeom>
          <a:noFill/>
          <a:ln w="9525">
            <a:noFill/>
            <a:miter lim="800000"/>
            <a:headEnd/>
            <a:tailEnd/>
          </a:ln>
        </p:spPr>
        <p:txBody>
          <a:bodyPr lIns="100228" tIns="50114" rIns="100228" bIns="50114" anchor="b"/>
          <a:lstStyle/>
          <a:p>
            <a:pPr algn="r" defTabSz="1002462"/>
            <a:fld id="{E4E9AB76-2AA0-4B62-A900-1A017A199204}" type="slidenum">
              <a:rPr lang="de-DE" sz="1300">
                <a:latin typeface="Calibri" pitchFamily="34" charset="0"/>
              </a:rPr>
              <a:pPr algn="r" defTabSz="1002462"/>
              <a:t>183</a:t>
            </a:fld>
            <a:endParaRPr lang="de-DE" sz="1300" dirty="0">
              <a:latin typeface="Calibri" pitchFamily="34" charset="0"/>
            </a:endParaRPr>
          </a:p>
        </p:txBody>
      </p:sp>
      <p:sp>
        <p:nvSpPr>
          <p:cNvPr id="101380" name="Rectangle 2"/>
          <p:cNvSpPr>
            <a:spLocks noGrp="1" noRot="1" noChangeAspect="1" noChangeArrowheads="1" noTextEdit="1"/>
          </p:cNvSpPr>
          <p:nvPr>
            <p:ph type="sldImg"/>
          </p:nvPr>
        </p:nvSpPr>
        <p:spPr bwMode="auto">
          <a:xfrm>
            <a:off x="206375" y="730250"/>
            <a:ext cx="6472238" cy="3641725"/>
          </a:xfrm>
          <a:noFill/>
          <a:ln>
            <a:solidFill>
              <a:srgbClr val="000000"/>
            </a:solidFill>
            <a:miter lim="800000"/>
            <a:headEnd/>
            <a:tailEnd/>
          </a:ln>
        </p:spPr>
      </p:sp>
      <p:sp>
        <p:nvSpPr>
          <p:cNvPr id="101381" name="Rectangle 3"/>
          <p:cNvSpPr>
            <a:spLocks noGrp="1" noChangeArrowheads="1"/>
          </p:cNvSpPr>
          <p:nvPr>
            <p:ph type="body" idx="1"/>
          </p:nvPr>
        </p:nvSpPr>
        <p:spPr bwMode="auto">
          <a:noFill/>
        </p:spPr>
        <p:txBody>
          <a:bodyPr wrap="square" lIns="100228" tIns="50114" rIns="100228" bIns="50114" numCol="1" anchor="t" anchorCtr="0" compatLnSpc="1">
            <a:prstTxWarp prst="textNoShape">
              <a:avLst/>
            </a:prstTxWarp>
          </a:bodyPr>
          <a:lstStyle/>
          <a:p>
            <a:pPr eaLnBrk="1" hangingPunct="1">
              <a:spcBef>
                <a:spcPct val="0"/>
              </a:spcBef>
            </a:pPr>
            <a:endParaRPr lang="es-ES"/>
          </a:p>
        </p:txBody>
      </p:sp>
    </p:spTree>
    <p:extLst>
      <p:ext uri="{BB962C8B-B14F-4D97-AF65-F5344CB8AC3E}">
        <p14:creationId xmlns:p14="http://schemas.microsoft.com/office/powerpoint/2010/main" val="22787859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Rot="1" noChangeAspect="1" noChangeArrowheads="1" noTextEdit="1"/>
          </p:cNvSpPr>
          <p:nvPr>
            <p:ph type="sldImg"/>
          </p:nvPr>
        </p:nvSpPr>
        <p:spPr>
          <a:ln/>
        </p:spPr>
      </p:sp>
      <p:sp>
        <p:nvSpPr>
          <p:cNvPr id="4" name="2 Marcador de notas"/>
          <p:cNvSpPr>
            <a:spLocks noGrp="1"/>
          </p:cNvSpPr>
          <p:nvPr>
            <p:ph type="body" idx="1"/>
          </p:nvPr>
        </p:nvSpPr>
        <p:spPr/>
        <p:txBody>
          <a:bodyPr>
            <a:noAutofit/>
          </a:bodyPr>
          <a:lstStyle/>
          <a:p>
            <a:r>
              <a:rPr lang="en-US" sz="2400" dirty="0"/>
              <a:t>………………………………………………………………………………………………………………………………………………………………………………………………………………………………………………………………………………………………………………………………………………………………………………………………………………………………………………………………………………………………………………………………………………………………</a:t>
            </a:r>
          </a:p>
        </p:txBody>
      </p:sp>
      <p:sp>
        <p:nvSpPr>
          <p:cNvPr id="5" name="Slide Number Placeholder 3"/>
          <p:cNvSpPr>
            <a:spLocks noGrp="1"/>
          </p:cNvSpPr>
          <p:nvPr>
            <p:ph type="sldNum" sz="quarter" idx="5"/>
          </p:nvPr>
        </p:nvSpPr>
        <p:spPr>
          <a:xfrm>
            <a:off x="3897902" y="9224241"/>
            <a:ext cx="2982418" cy="484895"/>
          </a:xfrm>
        </p:spPr>
        <p:txBody>
          <a:bodyPr/>
          <a:lstStyle/>
          <a:p>
            <a:fld id="{249B8DF2-7E2A-4F91-A387-F93A7A207E5E}" type="slidenum">
              <a:rPr lang="en-US" smtClean="0"/>
              <a:pPr/>
              <a:t>184</a:t>
            </a:fld>
            <a:endParaRPr lang="en-US" dirty="0"/>
          </a:p>
        </p:txBody>
      </p:sp>
    </p:spTree>
    <p:extLst>
      <p:ext uri="{BB962C8B-B14F-4D97-AF65-F5344CB8AC3E}">
        <p14:creationId xmlns:p14="http://schemas.microsoft.com/office/powerpoint/2010/main" val="1057206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6351657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8 </a:t>
            </a:r>
            <a:r>
              <a:rPr lang="en-US" dirty="0" err="1"/>
              <a:t>comportamientos</a:t>
            </a:r>
            <a:endParaRPr lang="en-US" dirty="0"/>
          </a:p>
          <a:p>
            <a:endParaRPr lang="en-U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5BB6A-E885-4F3E-80DA-7DE926B2C6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31793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8 </a:t>
            </a:r>
            <a:r>
              <a:rPr lang="en-US" dirty="0" err="1"/>
              <a:t>comportamientos</a:t>
            </a:r>
            <a:endParaRPr lang="en-US" dirty="0"/>
          </a:p>
          <a:p>
            <a:endParaRPr lang="en-U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5BB6A-E885-4F3E-80DA-7DE926B2C6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73517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8 </a:t>
            </a:r>
            <a:r>
              <a:rPr lang="en-US" dirty="0" err="1"/>
              <a:t>comportamientos</a:t>
            </a:r>
            <a:endParaRPr lang="en-US" dirty="0"/>
          </a:p>
          <a:p>
            <a:endParaRPr lang="en-U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5BB6A-E885-4F3E-80DA-7DE926B2C6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208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6" name="Rectangle 2"/>
          <p:cNvSpPr>
            <a:spLocks noGrp="1" noRot="1" noChangeAspect="1" noChangeArrowheads="1" noTextEdit="1"/>
          </p:cNvSpPr>
          <p:nvPr>
            <p:ph type="sldImg"/>
          </p:nvPr>
        </p:nvSpPr>
        <p:spPr>
          <a:ln/>
        </p:spPr>
      </p:sp>
      <p:sp>
        <p:nvSpPr>
          <p:cNvPr id="1260547"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13101216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A6F8E765-215F-4E42-9DEA-73A00820A2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69938" indent="-295275">
              <a:defRPr>
                <a:solidFill>
                  <a:schemeClr val="tx1"/>
                </a:solidFill>
                <a:latin typeface="Calibri" panose="020F0502020204030204" pitchFamily="34" charset="0"/>
                <a:ea typeface="ＭＳ Ｐゴシック" panose="020B0600070205080204" pitchFamily="34" charset="-128"/>
              </a:defRPr>
            </a:lvl2pPr>
            <a:lvl3pPr marL="1184275" indent="-236538">
              <a:defRPr>
                <a:solidFill>
                  <a:schemeClr val="tx1"/>
                </a:solidFill>
                <a:latin typeface="Calibri" panose="020F0502020204030204" pitchFamily="34" charset="0"/>
                <a:ea typeface="ＭＳ Ｐゴシック" panose="020B0600070205080204" pitchFamily="34" charset="-128"/>
              </a:defRPr>
            </a:lvl3pPr>
            <a:lvl4pPr marL="1658938" indent="-236538">
              <a:defRPr>
                <a:solidFill>
                  <a:schemeClr val="tx1"/>
                </a:solidFill>
                <a:latin typeface="Calibri" panose="020F0502020204030204" pitchFamily="34" charset="0"/>
                <a:ea typeface="ＭＳ Ｐゴシック" panose="020B0600070205080204" pitchFamily="34" charset="-128"/>
              </a:defRPr>
            </a:lvl4pPr>
            <a:lvl5pPr marL="2132013" indent="-236538">
              <a:defRPr>
                <a:solidFill>
                  <a:schemeClr val="tx1"/>
                </a:solidFill>
                <a:latin typeface="Calibri" panose="020F0502020204030204" pitchFamily="34" charset="0"/>
                <a:ea typeface="ＭＳ Ｐゴシック" panose="020B0600070205080204" pitchFamily="34" charset="-128"/>
              </a:defRPr>
            </a:lvl5pPr>
            <a:lvl6pPr marL="25892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30464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5036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9608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A357C89-2E97-486C-8C80-CE2498E10D22}" type="slidenum">
              <a:rPr lang="es-ES" altLang="en-US" smtClean="0"/>
              <a:pPr/>
              <a:t>192</a:t>
            </a:fld>
            <a:endParaRPr lang="es-ES" altLang="en-US"/>
          </a:p>
        </p:txBody>
      </p:sp>
      <p:sp>
        <p:nvSpPr>
          <p:cNvPr id="150531" name="Rectangle 2">
            <a:extLst>
              <a:ext uri="{FF2B5EF4-FFF2-40B4-BE49-F238E27FC236}">
                <a16:creationId xmlns:a16="http://schemas.microsoft.com/office/drawing/2014/main" id="{2DC04A1A-83E3-45B1-8178-5E264AC242DD}"/>
              </a:ext>
            </a:extLst>
          </p:cNvPr>
          <p:cNvSpPr>
            <a:spLocks noGrp="1" noRot="1" noChangeAspect="1" noChangeArrowheads="1" noTextEdit="1"/>
          </p:cNvSpPr>
          <p:nvPr>
            <p:ph type="sldImg"/>
          </p:nvPr>
        </p:nvSpPr>
        <p:spPr bwMode="auto">
          <a:xfrm>
            <a:off x="-2614613" y="914400"/>
            <a:ext cx="10117138" cy="5691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50532" name="Group 4">
            <a:extLst>
              <a:ext uri="{FF2B5EF4-FFF2-40B4-BE49-F238E27FC236}">
                <a16:creationId xmlns:a16="http://schemas.microsoft.com/office/drawing/2014/main" id="{A3D9ABD8-E27E-4A0B-8BEF-743BAB4AE955}"/>
              </a:ext>
            </a:extLst>
          </p:cNvPr>
          <p:cNvGraphicFramePr>
            <a:graphicFrameLocks noGrp="1"/>
          </p:cNvGraphicFramePr>
          <p:nvPr/>
        </p:nvGraphicFramePr>
        <p:xfrm>
          <a:off x="561392" y="7051766"/>
          <a:ext cx="3913981" cy="6803117"/>
        </p:xfrm>
        <a:graphic>
          <a:graphicData uri="http://schemas.openxmlformats.org/drawingml/2006/table">
            <a:tbl>
              <a:tblPr/>
              <a:tblGrid>
                <a:gridCol w="3913981">
                  <a:extLst>
                    <a:ext uri="{9D8B030D-6E8A-4147-A177-3AD203B41FA5}">
                      <a16:colId xmlns:a16="http://schemas.microsoft.com/office/drawing/2014/main" val="20000"/>
                    </a:ext>
                  </a:extLst>
                </a:gridCol>
              </a:tblGrid>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0556" name="Notes Placeholder 4">
            <a:extLst>
              <a:ext uri="{FF2B5EF4-FFF2-40B4-BE49-F238E27FC236}">
                <a16:creationId xmlns:a16="http://schemas.microsoft.com/office/drawing/2014/main" id="{570B5D5D-77F0-422E-B25C-53F1D4A0A8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altLang="en-US"/>
              <a:t>Tiempos del ejercicio: explicación 5’; trabajo en parejas: 20’; rescate: 15’ = Total 40’.</a:t>
            </a:r>
          </a:p>
          <a:p>
            <a:r>
              <a:rPr lang="es-AR" altLang="en-US"/>
              <a:t>Hacer en un solo sentido – sin cambio de roles. Luego en slide 16 se hará en un solo sentido el ejercicio de contratación con la pareja invertida.</a:t>
            </a:r>
          </a:p>
          <a:p>
            <a:r>
              <a:rPr lang="es-AR" altLang="en-US"/>
              <a:t>Ilustrar con un role play del ejercicio entre Vito y Horacio, o con un alumno.</a:t>
            </a:r>
          </a:p>
          <a:p>
            <a:r>
              <a:rPr lang="es-AR" altLang="en-US"/>
              <a:t>Hacer referencia al Role Play Directo, anticipando. </a:t>
            </a:r>
          </a:p>
          <a:p>
            <a:endParaRPr lang="es-AR" altLang="en-US"/>
          </a:p>
        </p:txBody>
      </p:sp>
    </p:spTree>
    <p:extLst>
      <p:ext uri="{BB962C8B-B14F-4D97-AF65-F5344CB8AC3E}">
        <p14:creationId xmlns:p14="http://schemas.microsoft.com/office/powerpoint/2010/main" val="6572444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563813" y="517525"/>
            <a:ext cx="4583112" cy="2578100"/>
          </a:xfrm>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314950704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7">
            <a:extLst>
              <a:ext uri="{FF2B5EF4-FFF2-40B4-BE49-F238E27FC236}">
                <a16:creationId xmlns:a16="http://schemas.microsoft.com/office/drawing/2014/main" id="{AD3906EC-211E-49C4-A98E-6706B84214B1}"/>
              </a:ext>
            </a:extLst>
          </p:cNvPr>
          <p:cNvSpPr>
            <a:spLocks noGrp="1" noChangeArrowheads="1"/>
          </p:cNvSpPr>
          <p:nvPr>
            <p:ph type="sldNum" sz="quarter" idx="5"/>
          </p:nvPr>
        </p:nvSpPr>
        <p:spPr>
          <a:ln/>
        </p:spPr>
        <p:txBody>
          <a:bodyPr/>
          <a:lstStyle/>
          <a:p>
            <a:fld id="{B5EE2FE0-69B6-49C0-B89B-24D5D2B50167}" type="slidenum">
              <a:rPr lang="es-ES" altLang="es-AR"/>
              <a:pPr/>
              <a:t>194</a:t>
            </a:fld>
            <a:endParaRPr lang="es-ES" altLang="es-AR"/>
          </a:p>
        </p:txBody>
      </p:sp>
      <p:sp>
        <p:nvSpPr>
          <p:cNvPr id="812034" name="Rectangle 2">
            <a:extLst>
              <a:ext uri="{FF2B5EF4-FFF2-40B4-BE49-F238E27FC236}">
                <a16:creationId xmlns:a16="http://schemas.microsoft.com/office/drawing/2014/main" id="{2FEF3A48-9486-4358-A328-E17B5F579CDA}"/>
              </a:ext>
            </a:extLst>
          </p:cNvPr>
          <p:cNvSpPr>
            <a:spLocks noGrp="1" noRot="1" noChangeAspect="1" noChangeArrowheads="1" noTextEdit="1"/>
          </p:cNvSpPr>
          <p:nvPr>
            <p:ph type="sldImg"/>
          </p:nvPr>
        </p:nvSpPr>
        <p:spPr>
          <a:ln/>
        </p:spPr>
      </p:sp>
      <p:graphicFrame>
        <p:nvGraphicFramePr>
          <p:cNvPr id="812035" name="Group 3">
            <a:extLst>
              <a:ext uri="{FF2B5EF4-FFF2-40B4-BE49-F238E27FC236}">
                <a16:creationId xmlns:a16="http://schemas.microsoft.com/office/drawing/2014/main" id="{72B45515-E82A-46B3-8505-513DF677BF2D}"/>
              </a:ext>
            </a:extLst>
          </p:cNvPr>
          <p:cNvGraphicFramePr>
            <a:graphicFrameLocks noGrp="1"/>
          </p:cNvGraphicFramePr>
          <p:nvPr/>
        </p:nvGraphicFramePr>
        <p:xfrm>
          <a:off x="814389" y="4549776"/>
          <a:ext cx="5680075" cy="4381500"/>
        </p:xfrm>
        <a:graphic>
          <a:graphicData uri="http://schemas.openxmlformats.org/drawingml/2006/table">
            <a:tbl>
              <a:tblPr/>
              <a:tblGrid>
                <a:gridCol w="5680075">
                  <a:extLst>
                    <a:ext uri="{9D8B030D-6E8A-4147-A177-3AD203B41FA5}">
                      <a16:colId xmlns:a16="http://schemas.microsoft.com/office/drawing/2014/main" val="3869444223"/>
                    </a:ext>
                  </a:extLst>
                </a:gridCol>
              </a:tblGrid>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18444735"/>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724213163"/>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80825388"/>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300338525"/>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27299631"/>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936848674"/>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50943463"/>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12195648"/>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608008935"/>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580302455"/>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982849892"/>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2715898603"/>
                  </a:ext>
                </a:extLst>
              </a:tr>
            </a:tbl>
          </a:graphicData>
        </a:graphic>
      </p:graphicFrame>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7">
            <a:extLst>
              <a:ext uri="{FF2B5EF4-FFF2-40B4-BE49-F238E27FC236}">
                <a16:creationId xmlns:a16="http://schemas.microsoft.com/office/drawing/2014/main" id="{AD3906EC-211E-49C4-A98E-6706B84214B1}"/>
              </a:ext>
            </a:extLst>
          </p:cNvPr>
          <p:cNvSpPr>
            <a:spLocks noGrp="1" noChangeArrowheads="1"/>
          </p:cNvSpPr>
          <p:nvPr>
            <p:ph type="sldNum" sz="quarter" idx="5"/>
          </p:nvPr>
        </p:nvSpPr>
        <p:spPr>
          <a:ln/>
        </p:spPr>
        <p:txBody>
          <a:bodyPr/>
          <a:lstStyle/>
          <a:p>
            <a:fld id="{B5EE2FE0-69B6-49C0-B89B-24D5D2B50167}" type="slidenum">
              <a:rPr lang="es-ES" altLang="es-AR"/>
              <a:pPr/>
              <a:t>195</a:t>
            </a:fld>
            <a:endParaRPr lang="es-ES" altLang="es-AR"/>
          </a:p>
        </p:txBody>
      </p:sp>
      <p:sp>
        <p:nvSpPr>
          <p:cNvPr id="812034" name="Rectangle 2">
            <a:extLst>
              <a:ext uri="{FF2B5EF4-FFF2-40B4-BE49-F238E27FC236}">
                <a16:creationId xmlns:a16="http://schemas.microsoft.com/office/drawing/2014/main" id="{2FEF3A48-9486-4358-A328-E17B5F579CDA}"/>
              </a:ext>
            </a:extLst>
          </p:cNvPr>
          <p:cNvSpPr>
            <a:spLocks noGrp="1" noRot="1" noChangeAspect="1" noChangeArrowheads="1" noTextEdit="1"/>
          </p:cNvSpPr>
          <p:nvPr>
            <p:ph type="sldImg"/>
          </p:nvPr>
        </p:nvSpPr>
        <p:spPr>
          <a:ln/>
        </p:spPr>
      </p:sp>
      <p:graphicFrame>
        <p:nvGraphicFramePr>
          <p:cNvPr id="812035" name="Group 3">
            <a:extLst>
              <a:ext uri="{FF2B5EF4-FFF2-40B4-BE49-F238E27FC236}">
                <a16:creationId xmlns:a16="http://schemas.microsoft.com/office/drawing/2014/main" id="{72B45515-E82A-46B3-8505-513DF677BF2D}"/>
              </a:ext>
            </a:extLst>
          </p:cNvPr>
          <p:cNvGraphicFramePr>
            <a:graphicFrameLocks noGrp="1"/>
          </p:cNvGraphicFramePr>
          <p:nvPr/>
        </p:nvGraphicFramePr>
        <p:xfrm>
          <a:off x="814389" y="4549776"/>
          <a:ext cx="5680075" cy="4381500"/>
        </p:xfrm>
        <a:graphic>
          <a:graphicData uri="http://schemas.openxmlformats.org/drawingml/2006/table">
            <a:tbl>
              <a:tblPr/>
              <a:tblGrid>
                <a:gridCol w="5680075">
                  <a:extLst>
                    <a:ext uri="{9D8B030D-6E8A-4147-A177-3AD203B41FA5}">
                      <a16:colId xmlns:a16="http://schemas.microsoft.com/office/drawing/2014/main" val="3869444223"/>
                    </a:ext>
                  </a:extLst>
                </a:gridCol>
              </a:tblGrid>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18444735"/>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724213163"/>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80825388"/>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300338525"/>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27299631"/>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936848674"/>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550943463"/>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12195648"/>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608008935"/>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580302455"/>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982849892"/>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2715898603"/>
                  </a:ext>
                </a:extLst>
              </a:tr>
            </a:tbl>
          </a:graphicData>
        </a:graphic>
      </p:graphicFrame>
    </p:spTree>
    <p:extLst>
      <p:ext uri="{BB962C8B-B14F-4D97-AF65-F5344CB8AC3E}">
        <p14:creationId xmlns:p14="http://schemas.microsoft.com/office/powerpoint/2010/main" val="104739468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7">
            <a:extLst>
              <a:ext uri="{FF2B5EF4-FFF2-40B4-BE49-F238E27FC236}">
                <a16:creationId xmlns:a16="http://schemas.microsoft.com/office/drawing/2014/main" id="{DC4B973D-2A68-47D6-9140-630389D52798}"/>
              </a:ext>
            </a:extLst>
          </p:cNvPr>
          <p:cNvSpPr>
            <a:spLocks noGrp="1" noChangeArrowheads="1"/>
          </p:cNvSpPr>
          <p:nvPr>
            <p:ph type="sldNum" sz="quarter" idx="5"/>
          </p:nvPr>
        </p:nvSpPr>
        <p:spPr>
          <a:ln/>
        </p:spPr>
        <p:txBody>
          <a:bodyPr/>
          <a:lstStyle/>
          <a:p>
            <a:fld id="{1A48FDDF-D89D-4C36-93F7-4A65416B1491}" type="slidenum">
              <a:rPr lang="es-ES" altLang="es-AR"/>
              <a:pPr/>
              <a:t>196</a:t>
            </a:fld>
            <a:endParaRPr lang="es-ES" altLang="es-AR"/>
          </a:p>
        </p:txBody>
      </p:sp>
      <p:sp>
        <p:nvSpPr>
          <p:cNvPr id="814082" name="Rectangle 2">
            <a:extLst>
              <a:ext uri="{FF2B5EF4-FFF2-40B4-BE49-F238E27FC236}">
                <a16:creationId xmlns:a16="http://schemas.microsoft.com/office/drawing/2014/main" id="{1A90FF85-646E-4727-9738-6CB158E16417}"/>
              </a:ext>
            </a:extLst>
          </p:cNvPr>
          <p:cNvSpPr>
            <a:spLocks noGrp="1" noRot="1" noChangeAspect="1" noChangeArrowheads="1" noTextEdit="1"/>
          </p:cNvSpPr>
          <p:nvPr>
            <p:ph type="sldImg"/>
          </p:nvPr>
        </p:nvSpPr>
        <p:spPr>
          <a:ln/>
        </p:spPr>
      </p:sp>
      <p:graphicFrame>
        <p:nvGraphicFramePr>
          <p:cNvPr id="814134" name="Group 54">
            <a:extLst>
              <a:ext uri="{FF2B5EF4-FFF2-40B4-BE49-F238E27FC236}">
                <a16:creationId xmlns:a16="http://schemas.microsoft.com/office/drawing/2014/main" id="{2CAFB3F7-46CE-44A0-B6EB-F1B4EA0A7054}"/>
              </a:ext>
            </a:extLst>
          </p:cNvPr>
          <p:cNvGraphicFramePr>
            <a:graphicFrameLocks noGrp="1"/>
          </p:cNvGraphicFramePr>
          <p:nvPr>
            <p:ph type="body" idx="1"/>
          </p:nvPr>
        </p:nvGraphicFramePr>
        <p:xfrm>
          <a:off x="717550" y="4503739"/>
          <a:ext cx="5683250" cy="4381500"/>
        </p:xfrm>
        <a:graphic>
          <a:graphicData uri="http://schemas.openxmlformats.org/drawingml/2006/table">
            <a:tbl>
              <a:tblPr/>
              <a:tblGrid>
                <a:gridCol w="5683250">
                  <a:extLst>
                    <a:ext uri="{9D8B030D-6E8A-4147-A177-3AD203B41FA5}">
                      <a16:colId xmlns:a16="http://schemas.microsoft.com/office/drawing/2014/main" val="767166505"/>
                    </a:ext>
                  </a:extLst>
                </a:gridCol>
              </a:tblGrid>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195866061"/>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719100118"/>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329112010"/>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3706824324"/>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437180793"/>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700139293"/>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387285278"/>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4173009416"/>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643839249"/>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824128381"/>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2204045050"/>
                  </a:ext>
                </a:extLst>
              </a:tr>
              <a:tr h="36859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altLang="es-AR" sz="1800" b="0" i="0" u="none" strike="noStrike" cap="none" normalizeH="0" baseline="0">
                        <a:ln>
                          <a:noFill/>
                        </a:ln>
                        <a:solidFill>
                          <a:schemeClr val="tx1"/>
                        </a:solidFill>
                        <a:effectLst/>
                        <a:latin typeface="Arial" panose="020B0604020202020204" pitchFamily="34" charset="0"/>
                      </a:endParaRPr>
                    </a:p>
                  </a:txBody>
                  <a:tcPr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69733558"/>
                  </a:ext>
                </a:extLst>
              </a:tr>
            </a:tbl>
          </a:graphicData>
        </a:graphic>
      </p:graphicFrame>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42115917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2128838" y="1028700"/>
            <a:ext cx="9134476" cy="5138738"/>
          </a:xfrm>
          <a:ln/>
        </p:spPr>
      </p:sp>
      <p:sp>
        <p:nvSpPr>
          <p:cNvPr id="144387" name="Rectangle 3"/>
          <p:cNvSpPr>
            <a:spLocks noGrp="1" noChangeArrowheads="1"/>
          </p:cNvSpPr>
          <p:nvPr>
            <p:ph type="body" idx="1"/>
          </p:nvPr>
        </p:nvSpPr>
        <p:spPr>
          <a:xfrm>
            <a:off x="486335" y="6507293"/>
            <a:ext cx="3904340" cy="6165494"/>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s-AR"/>
          </a:p>
        </p:txBody>
      </p:sp>
    </p:spTree>
    <p:extLst>
      <p:ext uri="{BB962C8B-B14F-4D97-AF65-F5344CB8AC3E}">
        <p14:creationId xmlns:p14="http://schemas.microsoft.com/office/powerpoint/2010/main" val="3545057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2128838" y="1028700"/>
            <a:ext cx="9134476" cy="5138738"/>
          </a:xfrm>
          <a:ln/>
        </p:spPr>
      </p:sp>
      <p:sp>
        <p:nvSpPr>
          <p:cNvPr id="144387" name="Rectangle 3"/>
          <p:cNvSpPr>
            <a:spLocks noGrp="1" noChangeArrowheads="1"/>
          </p:cNvSpPr>
          <p:nvPr>
            <p:ph type="body" idx="1"/>
          </p:nvPr>
        </p:nvSpPr>
        <p:spPr>
          <a:xfrm>
            <a:off x="486335" y="6507293"/>
            <a:ext cx="3904340" cy="6165494"/>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s-AR"/>
          </a:p>
        </p:txBody>
      </p:sp>
    </p:spTree>
    <p:extLst>
      <p:ext uri="{BB962C8B-B14F-4D97-AF65-F5344CB8AC3E}">
        <p14:creationId xmlns:p14="http://schemas.microsoft.com/office/powerpoint/2010/main" val="329253252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2128838" y="1028700"/>
            <a:ext cx="9134476" cy="5138738"/>
          </a:xfrm>
          <a:ln/>
        </p:spPr>
      </p:sp>
      <p:sp>
        <p:nvSpPr>
          <p:cNvPr id="144387" name="Rectangle 3"/>
          <p:cNvSpPr>
            <a:spLocks noGrp="1" noChangeArrowheads="1"/>
          </p:cNvSpPr>
          <p:nvPr>
            <p:ph type="body" idx="1"/>
          </p:nvPr>
        </p:nvSpPr>
        <p:spPr>
          <a:xfrm>
            <a:off x="486335" y="6507293"/>
            <a:ext cx="3904340" cy="6165494"/>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s-AR"/>
          </a:p>
        </p:txBody>
      </p:sp>
    </p:spTree>
    <p:extLst>
      <p:ext uri="{BB962C8B-B14F-4D97-AF65-F5344CB8AC3E}">
        <p14:creationId xmlns:p14="http://schemas.microsoft.com/office/powerpoint/2010/main" val="286770292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Rectangle 2"/>
          <p:cNvSpPr>
            <a:spLocks noGrp="1" noRot="1" noChangeAspect="1" noChangeArrowheads="1" noTextEdit="1"/>
          </p:cNvSpPr>
          <p:nvPr>
            <p:ph type="sldImg"/>
          </p:nvPr>
        </p:nvSpPr>
        <p:spPr>
          <a:xfrm>
            <a:off x="-2409825" y="755650"/>
            <a:ext cx="10093325" cy="5678488"/>
          </a:xfrm>
          <a:ln/>
        </p:spPr>
      </p:sp>
      <p:graphicFrame>
        <p:nvGraphicFramePr>
          <p:cNvPr id="1721347" name="Group 3"/>
          <p:cNvGraphicFramePr>
            <a:graphicFrameLocks noGrp="1"/>
          </p:cNvGraphicFramePr>
          <p:nvPr>
            <p:ph type="body" idx="1"/>
          </p:nvPr>
        </p:nvGraphicFramePr>
        <p:xfrm>
          <a:off x="661375" y="6535819"/>
          <a:ext cx="3903092" cy="6394935"/>
        </p:xfrm>
        <a:graphic>
          <a:graphicData uri="http://schemas.openxmlformats.org/drawingml/2006/table">
            <a:tbl>
              <a:tblPr/>
              <a:tblGrid>
                <a:gridCol w="3903092">
                  <a:extLst>
                    <a:ext uri="{9D8B030D-6E8A-4147-A177-3AD203B41FA5}">
                      <a16:colId xmlns:a16="http://schemas.microsoft.com/office/drawing/2014/main" val="20000"/>
                    </a:ext>
                  </a:extLst>
                </a:gridCol>
              </a:tblGrid>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258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507701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F7993EFD-D1B8-4ED1-B009-26F6E4266FA6}" type="slidenum">
              <a:rPr lang="es-ES" smtClean="0">
                <a:latin typeface="Arial" pitchFamily="34" charset="0"/>
                <a:cs typeface="Arial" pitchFamily="34" charset="0"/>
              </a:rPr>
              <a:pPr/>
              <a:t>28</a:t>
            </a:fld>
            <a:endParaRPr lang="es-ES">
              <a:latin typeface="Arial" pitchFamily="34" charset="0"/>
              <a:cs typeface="Arial" pitchFamily="34" charset="0"/>
            </a:endParaRPr>
          </a:p>
        </p:txBody>
      </p:sp>
      <p:sp>
        <p:nvSpPr>
          <p:cNvPr id="61443" name="Rectangle 2"/>
          <p:cNvSpPr>
            <a:spLocks noGrp="1" noRot="1" noChangeAspect="1" noChangeArrowheads="1" noTextEdit="1"/>
          </p:cNvSpPr>
          <p:nvPr>
            <p:ph type="sldImg"/>
          </p:nvPr>
        </p:nvSpPr>
        <p:spPr>
          <a:xfrm>
            <a:off x="-3952875" y="1252538"/>
            <a:ext cx="14743113" cy="8293100"/>
          </a:xfrm>
          <a:ln/>
        </p:spPr>
      </p:sp>
      <p:sp>
        <p:nvSpPr>
          <p:cNvPr id="61444" name="Rectangle 3"/>
          <p:cNvSpPr>
            <a:spLocks noGrp="1" noChangeArrowheads="1"/>
          </p:cNvSpPr>
          <p:nvPr>
            <p:ph type="body" idx="1"/>
          </p:nvPr>
        </p:nvSpPr>
        <p:spPr>
          <a:xfrm>
            <a:off x="554785" y="348234"/>
            <a:ext cx="6121323" cy="184666"/>
          </a:xfrm>
          <a:noFill/>
          <a:ln/>
        </p:spPr>
        <p:txBody>
          <a:bodyPr lIns="0" tIns="0" rIns="0" bIns="0">
            <a:spAutoFit/>
          </a:bodyPr>
          <a:lstStyle/>
          <a:p>
            <a:pPr eaLnBrk="1" hangingPunct="1"/>
            <a:r>
              <a:rPr lang="es-AR">
                <a:latin typeface="Arial" pitchFamily="34" charset="0"/>
                <a:cs typeface="Arial" pitchFamily="34" charset="0"/>
              </a:rPr>
              <a:t>DIBUJAR en flipchart: máximo rendimiento basado en estres, nivel de desafío.</a:t>
            </a:r>
          </a:p>
        </p:txBody>
      </p:sp>
    </p:spTree>
    <p:extLst>
      <p:ext uri="{BB962C8B-B14F-4D97-AF65-F5344CB8AC3E}">
        <p14:creationId xmlns:p14="http://schemas.microsoft.com/office/powerpoint/2010/main" val="12979158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Rectangle 7"/>
          <p:cNvSpPr txBox="1">
            <a:spLocks noGrp="1" noChangeArrowheads="1"/>
          </p:cNvSpPr>
          <p:nvPr/>
        </p:nvSpPr>
        <p:spPr bwMode="auto">
          <a:xfrm>
            <a:off x="2762595" y="13013449"/>
            <a:ext cx="2113591" cy="686047"/>
          </a:xfrm>
          <a:prstGeom prst="rect">
            <a:avLst/>
          </a:prstGeom>
          <a:noFill/>
          <a:ln w="9525">
            <a:noFill/>
            <a:miter lim="800000"/>
            <a:headEnd/>
            <a:tailEnd/>
          </a:ln>
        </p:spPr>
        <p:txBody>
          <a:bodyPr lIns="94229" tIns="47114" rIns="94229" bIns="47114" anchor="b"/>
          <a:lstStyle/>
          <a:p>
            <a:pPr algn="r" defTabSz="942975" eaLnBrk="1" hangingPunct="1">
              <a:spcBef>
                <a:spcPct val="0"/>
              </a:spcBef>
            </a:pPr>
            <a:fld id="{1C4D3418-7B26-48B4-8101-6256001AFFBF}" type="slidenum">
              <a:rPr lang="es-ES" sz="1200" b="0">
                <a:solidFill>
                  <a:schemeClr val="tx1"/>
                </a:solidFill>
              </a:rPr>
              <a:pPr algn="r" defTabSz="942975" eaLnBrk="1" hangingPunct="1">
                <a:spcBef>
                  <a:spcPct val="0"/>
                </a:spcBef>
              </a:pPr>
              <a:t>209</a:t>
            </a:fld>
            <a:endParaRPr lang="es-ES" sz="1200" b="0">
              <a:solidFill>
                <a:schemeClr val="tx1"/>
              </a:solidFill>
            </a:endParaRPr>
          </a:p>
        </p:txBody>
      </p:sp>
      <p:sp>
        <p:nvSpPr>
          <p:cNvPr id="1141763" name="Rectangle 7"/>
          <p:cNvSpPr txBox="1">
            <a:spLocks noGrp="1" noChangeArrowheads="1"/>
          </p:cNvSpPr>
          <p:nvPr/>
        </p:nvSpPr>
        <p:spPr bwMode="auto">
          <a:xfrm>
            <a:off x="2762595" y="13013449"/>
            <a:ext cx="2113591" cy="686047"/>
          </a:xfrm>
          <a:prstGeom prst="rect">
            <a:avLst/>
          </a:prstGeom>
          <a:noFill/>
          <a:ln w="9525">
            <a:noFill/>
            <a:miter lim="800000"/>
            <a:headEnd/>
            <a:tailEnd/>
          </a:ln>
        </p:spPr>
        <p:txBody>
          <a:bodyPr lIns="93662" tIns="46831" rIns="93662" bIns="46831"/>
          <a:lstStyle/>
          <a:p>
            <a:pPr algn="r" defTabSz="936625" eaLnBrk="1" hangingPunct="1"/>
            <a:fld id="{537D002C-5653-4C13-A492-053A0427A310}" type="slidenum">
              <a:rPr lang="en-US" sz="1400">
                <a:solidFill>
                  <a:schemeClr val="bg1"/>
                </a:solidFill>
              </a:rPr>
              <a:pPr algn="r" defTabSz="936625" eaLnBrk="1" hangingPunct="1"/>
              <a:t>209</a:t>
            </a:fld>
            <a:endParaRPr lang="en-US" sz="1400">
              <a:solidFill>
                <a:schemeClr val="bg1"/>
              </a:solidFill>
            </a:endParaRPr>
          </a:p>
        </p:txBody>
      </p:sp>
      <p:sp>
        <p:nvSpPr>
          <p:cNvPr id="1141764" name="Rectangle 2"/>
          <p:cNvSpPr>
            <a:spLocks noGrp="1" noRot="1" noChangeAspect="1" noChangeArrowheads="1" noTextEdit="1"/>
          </p:cNvSpPr>
          <p:nvPr>
            <p:ph type="sldImg"/>
          </p:nvPr>
        </p:nvSpPr>
        <p:spPr>
          <a:xfrm>
            <a:off x="-7980363" y="1766888"/>
            <a:ext cx="20804188" cy="11703050"/>
          </a:xfrm>
          <a:ln/>
        </p:spPr>
      </p:sp>
      <p:sp>
        <p:nvSpPr>
          <p:cNvPr id="1141765" name="Rectangle 3"/>
          <p:cNvSpPr>
            <a:spLocks noGrp="1" noChangeArrowheads="1"/>
          </p:cNvSpPr>
          <p:nvPr>
            <p:ph type="body" idx="1"/>
          </p:nvPr>
        </p:nvSpPr>
        <p:spPr>
          <a:xfrm>
            <a:off x="391712" y="493098"/>
            <a:ext cx="4340158" cy="184666"/>
          </a:xfrm>
          <a:noFill/>
          <a:ln/>
        </p:spPr>
        <p:txBody>
          <a:bodyPr lIns="0" tIns="0" rIns="0" bIns="0">
            <a:spAutoFit/>
          </a:bodyPr>
          <a:lstStyle/>
          <a:p>
            <a:pPr eaLnBrk="1" hangingPunct="1"/>
            <a:endParaRPr lang="fr-FR">
              <a:latin typeface="Arial" charset="0"/>
            </a:endParaRPr>
          </a:p>
        </p:txBody>
      </p:sp>
    </p:spTree>
    <p:extLst>
      <p:ext uri="{BB962C8B-B14F-4D97-AF65-F5344CB8AC3E}">
        <p14:creationId xmlns:p14="http://schemas.microsoft.com/office/powerpoint/2010/main" val="294247822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09550" y="730250"/>
            <a:ext cx="6462713" cy="3636963"/>
          </a:xfrm>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5057963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C3A1ACC2-51D4-438E-B99C-C3647F29EE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69938" indent="-295275">
              <a:defRPr>
                <a:solidFill>
                  <a:schemeClr val="tx1"/>
                </a:solidFill>
                <a:latin typeface="Calibri" panose="020F0502020204030204" pitchFamily="34" charset="0"/>
                <a:ea typeface="ＭＳ Ｐゴシック" panose="020B0600070205080204" pitchFamily="34" charset="-128"/>
              </a:defRPr>
            </a:lvl2pPr>
            <a:lvl3pPr marL="1184275" indent="-236538">
              <a:defRPr>
                <a:solidFill>
                  <a:schemeClr val="tx1"/>
                </a:solidFill>
                <a:latin typeface="Calibri" panose="020F0502020204030204" pitchFamily="34" charset="0"/>
                <a:ea typeface="ＭＳ Ｐゴシック" panose="020B0600070205080204" pitchFamily="34" charset="-128"/>
              </a:defRPr>
            </a:lvl3pPr>
            <a:lvl4pPr marL="1658938" indent="-236538">
              <a:defRPr>
                <a:solidFill>
                  <a:schemeClr val="tx1"/>
                </a:solidFill>
                <a:latin typeface="Calibri" panose="020F0502020204030204" pitchFamily="34" charset="0"/>
                <a:ea typeface="ＭＳ Ｐゴシック" panose="020B0600070205080204" pitchFamily="34" charset="-128"/>
              </a:defRPr>
            </a:lvl4pPr>
            <a:lvl5pPr marL="2132013" indent="-236538">
              <a:defRPr>
                <a:solidFill>
                  <a:schemeClr val="tx1"/>
                </a:solidFill>
                <a:latin typeface="Calibri" panose="020F0502020204030204" pitchFamily="34" charset="0"/>
                <a:ea typeface="ＭＳ Ｐゴシック" panose="020B0600070205080204" pitchFamily="34" charset="-128"/>
              </a:defRPr>
            </a:lvl5pPr>
            <a:lvl6pPr marL="25892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30464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5036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9608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D4B75D6-9CD2-4F1A-81E8-E1921B4F5147}" type="slidenum">
              <a:rPr lang="es-ES" altLang="en-US" smtClean="0"/>
              <a:pPr/>
              <a:t>212</a:t>
            </a:fld>
            <a:endParaRPr lang="es-ES" altLang="en-US"/>
          </a:p>
        </p:txBody>
      </p:sp>
      <p:sp>
        <p:nvSpPr>
          <p:cNvPr id="141315" name="Rectangle 2">
            <a:extLst>
              <a:ext uri="{FF2B5EF4-FFF2-40B4-BE49-F238E27FC236}">
                <a16:creationId xmlns:a16="http://schemas.microsoft.com/office/drawing/2014/main" id="{25FFDB15-F04D-451F-B25C-DCFBE1F0EC75}"/>
              </a:ext>
            </a:extLst>
          </p:cNvPr>
          <p:cNvSpPr>
            <a:spLocks noGrp="1" noRot="1" noChangeAspect="1" noChangeArrowheads="1" noTextEdit="1"/>
          </p:cNvSpPr>
          <p:nvPr>
            <p:ph type="sldImg"/>
          </p:nvPr>
        </p:nvSpPr>
        <p:spPr bwMode="auto">
          <a:xfrm>
            <a:off x="-2614613" y="914400"/>
            <a:ext cx="10117138" cy="5691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50532" name="Group 4">
            <a:extLst>
              <a:ext uri="{FF2B5EF4-FFF2-40B4-BE49-F238E27FC236}">
                <a16:creationId xmlns:a16="http://schemas.microsoft.com/office/drawing/2014/main" id="{D1062A8B-555F-4289-89A7-142C7A9E7402}"/>
              </a:ext>
            </a:extLst>
          </p:cNvPr>
          <p:cNvGraphicFramePr>
            <a:graphicFrameLocks noGrp="1"/>
          </p:cNvGraphicFramePr>
          <p:nvPr/>
        </p:nvGraphicFramePr>
        <p:xfrm>
          <a:off x="561392" y="7051766"/>
          <a:ext cx="3913981" cy="6803117"/>
        </p:xfrm>
        <a:graphic>
          <a:graphicData uri="http://schemas.openxmlformats.org/drawingml/2006/table">
            <a:tbl>
              <a:tblPr/>
              <a:tblGrid>
                <a:gridCol w="3913981">
                  <a:extLst>
                    <a:ext uri="{9D8B030D-6E8A-4147-A177-3AD203B41FA5}">
                      <a16:colId xmlns:a16="http://schemas.microsoft.com/office/drawing/2014/main" val="20000"/>
                    </a:ext>
                  </a:extLst>
                </a:gridCol>
              </a:tblGrid>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41340" name="Notes Placeholder 4">
            <a:extLst>
              <a:ext uri="{FF2B5EF4-FFF2-40B4-BE49-F238E27FC236}">
                <a16:creationId xmlns:a16="http://schemas.microsoft.com/office/drawing/2014/main" id="{172BEB23-B8A6-49C7-9282-528B673BBC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altLang="en-US"/>
              <a:t>Dividir la audiencia en 2 para trabajar los 2 casos.</a:t>
            </a:r>
          </a:p>
          <a:p>
            <a:r>
              <a:rPr lang="es-AR" altLang="en-US"/>
              <a:t>El feedback no debería entenderse como un proceso institucionalizado que sólo ocurre una vez por año. </a:t>
            </a:r>
          </a:p>
          <a:p>
            <a:r>
              <a:rPr lang="es-AR" altLang="en-US"/>
              <a:t>Son casos de feedback operativo. Situaciones comunes en las sesiones de coaching.</a:t>
            </a:r>
          </a:p>
        </p:txBody>
      </p:sp>
    </p:spTree>
    <p:extLst>
      <p:ext uri="{BB962C8B-B14F-4D97-AF65-F5344CB8AC3E}">
        <p14:creationId xmlns:p14="http://schemas.microsoft.com/office/powerpoint/2010/main" val="412612283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FC421C19-5D1A-4866-AB81-651E1CB20E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69938" indent="-295275">
              <a:defRPr>
                <a:solidFill>
                  <a:schemeClr val="tx1"/>
                </a:solidFill>
                <a:latin typeface="Calibri" panose="020F0502020204030204" pitchFamily="34" charset="0"/>
                <a:ea typeface="ＭＳ Ｐゴシック" panose="020B0600070205080204" pitchFamily="34" charset="-128"/>
              </a:defRPr>
            </a:lvl2pPr>
            <a:lvl3pPr marL="1184275" indent="-236538">
              <a:defRPr>
                <a:solidFill>
                  <a:schemeClr val="tx1"/>
                </a:solidFill>
                <a:latin typeface="Calibri" panose="020F0502020204030204" pitchFamily="34" charset="0"/>
                <a:ea typeface="ＭＳ Ｐゴシック" panose="020B0600070205080204" pitchFamily="34" charset="-128"/>
              </a:defRPr>
            </a:lvl3pPr>
            <a:lvl4pPr marL="1658938" indent="-236538">
              <a:defRPr>
                <a:solidFill>
                  <a:schemeClr val="tx1"/>
                </a:solidFill>
                <a:latin typeface="Calibri" panose="020F0502020204030204" pitchFamily="34" charset="0"/>
                <a:ea typeface="ＭＳ Ｐゴシック" panose="020B0600070205080204" pitchFamily="34" charset="-128"/>
              </a:defRPr>
            </a:lvl4pPr>
            <a:lvl5pPr marL="2132013" indent="-236538">
              <a:defRPr>
                <a:solidFill>
                  <a:schemeClr val="tx1"/>
                </a:solidFill>
                <a:latin typeface="Calibri" panose="020F0502020204030204" pitchFamily="34" charset="0"/>
                <a:ea typeface="ＭＳ Ｐゴシック" panose="020B0600070205080204" pitchFamily="34" charset="-128"/>
              </a:defRPr>
            </a:lvl5pPr>
            <a:lvl6pPr marL="25892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30464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5036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9608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7AE354F-63B8-463E-AFA5-86ACB9F4315F}" type="slidenum">
              <a:rPr lang="es-ES" altLang="en-US" smtClean="0"/>
              <a:pPr/>
              <a:t>213</a:t>
            </a:fld>
            <a:endParaRPr lang="es-ES" altLang="en-US"/>
          </a:p>
        </p:txBody>
      </p:sp>
      <p:sp>
        <p:nvSpPr>
          <p:cNvPr id="143363" name="Rectangle 2">
            <a:extLst>
              <a:ext uri="{FF2B5EF4-FFF2-40B4-BE49-F238E27FC236}">
                <a16:creationId xmlns:a16="http://schemas.microsoft.com/office/drawing/2014/main" id="{8DF39E3D-4E25-4813-8F72-4EF1514CF186}"/>
              </a:ext>
            </a:extLst>
          </p:cNvPr>
          <p:cNvSpPr>
            <a:spLocks noGrp="1" noRot="1" noChangeAspect="1" noChangeArrowheads="1" noTextEdit="1"/>
          </p:cNvSpPr>
          <p:nvPr>
            <p:ph type="sldImg"/>
          </p:nvPr>
        </p:nvSpPr>
        <p:spPr bwMode="auto">
          <a:xfrm>
            <a:off x="-2614613" y="914400"/>
            <a:ext cx="10117138" cy="5691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50532" name="Group 4">
            <a:extLst>
              <a:ext uri="{FF2B5EF4-FFF2-40B4-BE49-F238E27FC236}">
                <a16:creationId xmlns:a16="http://schemas.microsoft.com/office/drawing/2014/main" id="{D1062A8B-555F-4289-89A7-142C7A9E7402}"/>
              </a:ext>
            </a:extLst>
          </p:cNvPr>
          <p:cNvGraphicFramePr>
            <a:graphicFrameLocks noGrp="1"/>
          </p:cNvGraphicFramePr>
          <p:nvPr/>
        </p:nvGraphicFramePr>
        <p:xfrm>
          <a:off x="561392" y="7051766"/>
          <a:ext cx="3913981" cy="6803117"/>
        </p:xfrm>
        <a:graphic>
          <a:graphicData uri="http://schemas.openxmlformats.org/drawingml/2006/table">
            <a:tbl>
              <a:tblPr/>
              <a:tblGrid>
                <a:gridCol w="3913981">
                  <a:extLst>
                    <a:ext uri="{9D8B030D-6E8A-4147-A177-3AD203B41FA5}">
                      <a16:colId xmlns:a16="http://schemas.microsoft.com/office/drawing/2014/main" val="20000"/>
                    </a:ext>
                  </a:extLst>
                </a:gridCol>
              </a:tblGrid>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43388" name="Notes Placeholder 4">
            <a:extLst>
              <a:ext uri="{FF2B5EF4-FFF2-40B4-BE49-F238E27FC236}">
                <a16:creationId xmlns:a16="http://schemas.microsoft.com/office/drawing/2014/main" id="{092E5E0E-1EA8-4490-B7DC-59A00CF42C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altLang="en-US"/>
              <a:t>Dividir la audiencia en 2 : Grupos A (DAR feedback) y Grupos B (RECIBIR feedback)</a:t>
            </a:r>
          </a:p>
        </p:txBody>
      </p:sp>
    </p:spTree>
    <p:extLst>
      <p:ext uri="{BB962C8B-B14F-4D97-AF65-F5344CB8AC3E}">
        <p14:creationId xmlns:p14="http://schemas.microsoft.com/office/powerpoint/2010/main" val="71418293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F9FAF8F0-B94B-4C65-A23A-D2D1B51E3D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69938" indent="-295275">
              <a:defRPr>
                <a:solidFill>
                  <a:schemeClr val="tx1"/>
                </a:solidFill>
                <a:latin typeface="Calibri" panose="020F0502020204030204" pitchFamily="34" charset="0"/>
                <a:ea typeface="ＭＳ Ｐゴシック" panose="020B0600070205080204" pitchFamily="34" charset="-128"/>
              </a:defRPr>
            </a:lvl2pPr>
            <a:lvl3pPr marL="1184275" indent="-236538">
              <a:defRPr>
                <a:solidFill>
                  <a:schemeClr val="tx1"/>
                </a:solidFill>
                <a:latin typeface="Calibri" panose="020F0502020204030204" pitchFamily="34" charset="0"/>
                <a:ea typeface="ＭＳ Ｐゴシック" panose="020B0600070205080204" pitchFamily="34" charset="-128"/>
              </a:defRPr>
            </a:lvl3pPr>
            <a:lvl4pPr marL="1658938" indent="-236538">
              <a:defRPr>
                <a:solidFill>
                  <a:schemeClr val="tx1"/>
                </a:solidFill>
                <a:latin typeface="Calibri" panose="020F0502020204030204" pitchFamily="34" charset="0"/>
                <a:ea typeface="ＭＳ Ｐゴシック" panose="020B0600070205080204" pitchFamily="34" charset="-128"/>
              </a:defRPr>
            </a:lvl4pPr>
            <a:lvl5pPr marL="2132013" indent="-236538">
              <a:defRPr>
                <a:solidFill>
                  <a:schemeClr val="tx1"/>
                </a:solidFill>
                <a:latin typeface="Calibri" panose="020F0502020204030204" pitchFamily="34" charset="0"/>
                <a:ea typeface="ＭＳ Ｐゴシック" panose="020B0600070205080204" pitchFamily="34" charset="-128"/>
              </a:defRPr>
            </a:lvl5pPr>
            <a:lvl6pPr marL="25892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30464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5036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9608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A1B8F2CD-86B3-4C44-93E5-B08E052F43E6}" type="slidenum">
              <a:rPr lang="es-ES" altLang="en-US" smtClean="0"/>
              <a:pPr/>
              <a:t>214</a:t>
            </a:fld>
            <a:endParaRPr lang="es-ES" altLang="en-US"/>
          </a:p>
        </p:txBody>
      </p:sp>
      <p:sp>
        <p:nvSpPr>
          <p:cNvPr id="147459" name="Rectangle 2">
            <a:extLst>
              <a:ext uri="{FF2B5EF4-FFF2-40B4-BE49-F238E27FC236}">
                <a16:creationId xmlns:a16="http://schemas.microsoft.com/office/drawing/2014/main" id="{A0CFFD35-384D-40E5-BE07-D2135660CEEA}"/>
              </a:ext>
            </a:extLst>
          </p:cNvPr>
          <p:cNvSpPr>
            <a:spLocks noGrp="1" noRot="1" noChangeAspect="1" noChangeArrowheads="1" noTextEdit="1"/>
          </p:cNvSpPr>
          <p:nvPr>
            <p:ph type="sldImg"/>
          </p:nvPr>
        </p:nvSpPr>
        <p:spPr bwMode="auto">
          <a:xfrm>
            <a:off x="-2624138" y="914400"/>
            <a:ext cx="10115551" cy="5691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46436" name="Group 4">
            <a:extLst>
              <a:ext uri="{FF2B5EF4-FFF2-40B4-BE49-F238E27FC236}">
                <a16:creationId xmlns:a16="http://schemas.microsoft.com/office/drawing/2014/main" id="{53BDE514-BCEE-478A-A1ED-2F45B9804D1C}"/>
              </a:ext>
            </a:extLst>
          </p:cNvPr>
          <p:cNvGraphicFramePr>
            <a:graphicFrameLocks noGrp="1"/>
          </p:cNvGraphicFramePr>
          <p:nvPr/>
        </p:nvGraphicFramePr>
        <p:xfrm>
          <a:off x="561392" y="7051766"/>
          <a:ext cx="3913981" cy="6803117"/>
        </p:xfrm>
        <a:graphic>
          <a:graphicData uri="http://schemas.openxmlformats.org/drawingml/2006/table">
            <a:tbl>
              <a:tblPr/>
              <a:tblGrid>
                <a:gridCol w="3913981">
                  <a:extLst>
                    <a:ext uri="{9D8B030D-6E8A-4147-A177-3AD203B41FA5}">
                      <a16:colId xmlns:a16="http://schemas.microsoft.com/office/drawing/2014/main" val="20000"/>
                    </a:ext>
                  </a:extLst>
                </a:gridCol>
              </a:tblGrid>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47484" name="Notes Placeholder 4">
            <a:extLst>
              <a:ext uri="{FF2B5EF4-FFF2-40B4-BE49-F238E27FC236}">
                <a16:creationId xmlns:a16="http://schemas.microsoft.com/office/drawing/2014/main" id="{1ED35D2C-1CD9-428D-A647-BA151EED9C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altLang="en-US"/>
              <a:t>Conversación de conversaciones. Es muy compleja. </a:t>
            </a:r>
          </a:p>
        </p:txBody>
      </p:sp>
    </p:spTree>
    <p:extLst>
      <p:ext uri="{BB962C8B-B14F-4D97-AF65-F5344CB8AC3E}">
        <p14:creationId xmlns:p14="http://schemas.microsoft.com/office/powerpoint/2010/main" val="3422583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A6F8E765-215F-4E42-9DEA-73A00820A2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69938" indent="-295275">
              <a:defRPr>
                <a:solidFill>
                  <a:schemeClr val="tx1"/>
                </a:solidFill>
                <a:latin typeface="Calibri" panose="020F0502020204030204" pitchFamily="34" charset="0"/>
                <a:ea typeface="ＭＳ Ｐゴシック" panose="020B0600070205080204" pitchFamily="34" charset="-128"/>
              </a:defRPr>
            </a:lvl2pPr>
            <a:lvl3pPr marL="1184275" indent="-236538">
              <a:defRPr>
                <a:solidFill>
                  <a:schemeClr val="tx1"/>
                </a:solidFill>
                <a:latin typeface="Calibri" panose="020F0502020204030204" pitchFamily="34" charset="0"/>
                <a:ea typeface="ＭＳ Ｐゴシック" panose="020B0600070205080204" pitchFamily="34" charset="-128"/>
              </a:defRPr>
            </a:lvl3pPr>
            <a:lvl4pPr marL="1658938" indent="-236538">
              <a:defRPr>
                <a:solidFill>
                  <a:schemeClr val="tx1"/>
                </a:solidFill>
                <a:latin typeface="Calibri" panose="020F0502020204030204" pitchFamily="34" charset="0"/>
                <a:ea typeface="ＭＳ Ｐゴシック" panose="020B0600070205080204" pitchFamily="34" charset="-128"/>
              </a:defRPr>
            </a:lvl4pPr>
            <a:lvl5pPr marL="2132013" indent="-236538">
              <a:defRPr>
                <a:solidFill>
                  <a:schemeClr val="tx1"/>
                </a:solidFill>
                <a:latin typeface="Calibri" panose="020F0502020204030204" pitchFamily="34" charset="0"/>
                <a:ea typeface="ＭＳ Ｐゴシック" panose="020B0600070205080204" pitchFamily="34" charset="-128"/>
              </a:defRPr>
            </a:lvl5pPr>
            <a:lvl6pPr marL="25892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30464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5036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9608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A357C89-2E97-486C-8C80-CE2498E10D22}" type="slidenum">
              <a:rPr lang="es-ES" altLang="en-US" smtClean="0"/>
              <a:pPr/>
              <a:t>215</a:t>
            </a:fld>
            <a:endParaRPr lang="es-ES" altLang="en-US"/>
          </a:p>
        </p:txBody>
      </p:sp>
      <p:sp>
        <p:nvSpPr>
          <p:cNvPr id="150531" name="Rectangle 2">
            <a:extLst>
              <a:ext uri="{FF2B5EF4-FFF2-40B4-BE49-F238E27FC236}">
                <a16:creationId xmlns:a16="http://schemas.microsoft.com/office/drawing/2014/main" id="{2DC04A1A-83E3-45B1-8178-5E264AC242DD}"/>
              </a:ext>
            </a:extLst>
          </p:cNvPr>
          <p:cNvSpPr>
            <a:spLocks noGrp="1" noRot="1" noChangeAspect="1" noChangeArrowheads="1" noTextEdit="1"/>
          </p:cNvSpPr>
          <p:nvPr>
            <p:ph type="sldImg"/>
          </p:nvPr>
        </p:nvSpPr>
        <p:spPr bwMode="auto">
          <a:xfrm>
            <a:off x="-2614613" y="914400"/>
            <a:ext cx="10117138" cy="5691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50532" name="Group 4">
            <a:extLst>
              <a:ext uri="{FF2B5EF4-FFF2-40B4-BE49-F238E27FC236}">
                <a16:creationId xmlns:a16="http://schemas.microsoft.com/office/drawing/2014/main" id="{A3D9ABD8-E27E-4A0B-8BEF-743BAB4AE955}"/>
              </a:ext>
            </a:extLst>
          </p:cNvPr>
          <p:cNvGraphicFramePr>
            <a:graphicFrameLocks noGrp="1"/>
          </p:cNvGraphicFramePr>
          <p:nvPr/>
        </p:nvGraphicFramePr>
        <p:xfrm>
          <a:off x="561392" y="7051766"/>
          <a:ext cx="3913981" cy="6803117"/>
        </p:xfrm>
        <a:graphic>
          <a:graphicData uri="http://schemas.openxmlformats.org/drawingml/2006/table">
            <a:tbl>
              <a:tblPr/>
              <a:tblGrid>
                <a:gridCol w="3913981">
                  <a:extLst>
                    <a:ext uri="{9D8B030D-6E8A-4147-A177-3AD203B41FA5}">
                      <a16:colId xmlns:a16="http://schemas.microsoft.com/office/drawing/2014/main" val="20000"/>
                    </a:ext>
                  </a:extLst>
                </a:gridCol>
              </a:tblGrid>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0556" name="Notes Placeholder 4">
            <a:extLst>
              <a:ext uri="{FF2B5EF4-FFF2-40B4-BE49-F238E27FC236}">
                <a16:creationId xmlns:a16="http://schemas.microsoft.com/office/drawing/2014/main" id="{570B5D5D-77F0-422E-B25C-53F1D4A0A8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altLang="en-US"/>
              <a:t>Tiempos del ejercicio: explicación 5’; trabajo en parejas: 20’; rescate: 15’ = Total 40’.</a:t>
            </a:r>
          </a:p>
          <a:p>
            <a:r>
              <a:rPr lang="es-AR" altLang="en-US"/>
              <a:t>Hacer en un solo sentido – sin cambio de roles. Luego en slide 16 se hará en un solo sentido el ejercicio de contratación con la pareja invertida.</a:t>
            </a:r>
          </a:p>
          <a:p>
            <a:r>
              <a:rPr lang="es-AR" altLang="en-US"/>
              <a:t>Ilustrar con un role play del ejercicio entre Vito y Horacio, o con un alumno.</a:t>
            </a:r>
          </a:p>
          <a:p>
            <a:r>
              <a:rPr lang="es-AR" altLang="en-US"/>
              <a:t>Hacer referencia al Role Play Directo, anticipando. </a:t>
            </a:r>
          </a:p>
          <a:p>
            <a:endParaRPr lang="es-AR" altLang="en-US"/>
          </a:p>
        </p:txBody>
      </p:sp>
    </p:spTree>
    <p:extLst>
      <p:ext uri="{BB962C8B-B14F-4D97-AF65-F5344CB8AC3E}">
        <p14:creationId xmlns:p14="http://schemas.microsoft.com/office/powerpoint/2010/main" val="3409121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8" name="Rectangle 2"/>
          <p:cNvSpPr>
            <a:spLocks noGrp="1" noRot="1" noChangeAspect="1" noChangeArrowheads="1" noTextEdit="1"/>
          </p:cNvSpPr>
          <p:nvPr>
            <p:ph type="sldImg"/>
          </p:nvPr>
        </p:nvSpPr>
        <p:spPr>
          <a:ln/>
        </p:spPr>
      </p:sp>
      <p:sp>
        <p:nvSpPr>
          <p:cNvPr id="1258499"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65680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7"/>
          <p:cNvSpPr txBox="1">
            <a:spLocks noGrp="1" noChangeArrowheads="1"/>
          </p:cNvSpPr>
          <p:nvPr/>
        </p:nvSpPr>
        <p:spPr bwMode="auto">
          <a:xfrm>
            <a:off x="3898220" y="9222381"/>
            <a:ext cx="2982430" cy="486188"/>
          </a:xfrm>
          <a:prstGeom prst="rect">
            <a:avLst/>
          </a:prstGeom>
          <a:noFill/>
          <a:ln w="9525">
            <a:noFill/>
            <a:miter lim="800000"/>
            <a:headEnd/>
            <a:tailEnd/>
          </a:ln>
        </p:spPr>
        <p:txBody>
          <a:bodyPr lIns="94229" tIns="47114" rIns="94229" bIns="47114" anchor="b"/>
          <a:lstStyle/>
          <a:p>
            <a:pPr algn="r" defTabSz="942975" eaLnBrk="1" hangingPunct="1">
              <a:spcBef>
                <a:spcPct val="0"/>
              </a:spcBef>
            </a:pPr>
            <a:fld id="{96E29F60-D000-48AE-A2B9-09A069E766BA}" type="slidenum">
              <a:rPr lang="es-ES" sz="1200" b="0">
                <a:solidFill>
                  <a:schemeClr val="tx1"/>
                </a:solidFill>
              </a:rPr>
              <a:pPr algn="r" defTabSz="942975" eaLnBrk="1" hangingPunct="1">
                <a:spcBef>
                  <a:spcPct val="0"/>
                </a:spcBef>
              </a:pPr>
              <a:t>30</a:t>
            </a:fld>
            <a:endParaRPr lang="es-ES" sz="1200" b="0">
              <a:solidFill>
                <a:schemeClr val="tx1"/>
              </a:solidFill>
            </a:endParaRPr>
          </a:p>
        </p:txBody>
      </p:sp>
      <p:sp>
        <p:nvSpPr>
          <p:cNvPr id="1256451" name="Rectangle 2"/>
          <p:cNvSpPr>
            <a:spLocks noGrp="1" noRot="1" noChangeAspect="1" noChangeArrowheads="1" noTextEdit="1"/>
          </p:cNvSpPr>
          <p:nvPr>
            <p:ph type="sldImg"/>
          </p:nvPr>
        </p:nvSpPr>
        <p:spPr>
          <a:xfrm>
            <a:off x="-3952875" y="1252538"/>
            <a:ext cx="14741525" cy="8293100"/>
          </a:xfrm>
          <a:ln/>
        </p:spPr>
      </p:sp>
      <p:sp>
        <p:nvSpPr>
          <p:cNvPr id="1256452" name="Rectangle 3"/>
          <p:cNvSpPr>
            <a:spLocks noGrp="1" noChangeArrowheads="1"/>
          </p:cNvSpPr>
          <p:nvPr>
            <p:ph type="body" idx="1"/>
          </p:nvPr>
        </p:nvSpPr>
        <p:spPr>
          <a:xfrm>
            <a:off x="552733" y="349448"/>
            <a:ext cx="6124278" cy="184666"/>
          </a:xfrm>
          <a:noFill/>
          <a:ln/>
        </p:spPr>
        <p:txBody>
          <a:bodyPr lIns="0" tIns="0" rIns="0" bIns="0">
            <a:spAutoFit/>
          </a:bodyPr>
          <a:lstStyle/>
          <a:p>
            <a:pPr eaLnBrk="1" hangingPunct="1">
              <a:buFontTx/>
              <a:buChar char="•"/>
            </a:pPr>
            <a:endParaRPr lang="es-AR">
              <a:latin typeface="Arial" charset="0"/>
            </a:endParaRPr>
          </a:p>
        </p:txBody>
      </p:sp>
    </p:spTree>
    <p:extLst>
      <p:ext uri="{BB962C8B-B14F-4D97-AF65-F5344CB8AC3E}">
        <p14:creationId xmlns:p14="http://schemas.microsoft.com/office/powerpoint/2010/main" val="1191299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4095483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4E7E81F6-5BCF-40CF-BB17-9C8A4B2F56A8}" type="slidenum">
              <a:rPr lang="es-ES" smtClean="0"/>
              <a:pPr>
                <a:defRPr/>
              </a:pPr>
              <a:t>37</a:t>
            </a:fld>
            <a:endParaRPr lang="es-ES"/>
          </a:p>
        </p:txBody>
      </p:sp>
    </p:spTree>
    <p:extLst>
      <p:ext uri="{BB962C8B-B14F-4D97-AF65-F5344CB8AC3E}">
        <p14:creationId xmlns:p14="http://schemas.microsoft.com/office/powerpoint/2010/main" val="1128494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187252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Rot="1" noChangeAspect="1" noChangeArrowheads="1" noTextEdit="1"/>
          </p:cNvSpPr>
          <p:nvPr>
            <p:ph type="sldImg"/>
          </p:nvPr>
        </p:nvSpPr>
        <p:spPr>
          <a:xfrm>
            <a:off x="209550" y="730250"/>
            <a:ext cx="6462713" cy="3636963"/>
          </a:xfrm>
          <a:ln/>
        </p:spPr>
      </p:sp>
      <p:graphicFrame>
        <p:nvGraphicFramePr>
          <p:cNvPr id="4" name="Group 3"/>
          <p:cNvGraphicFramePr>
            <a:graphicFrameLocks/>
          </p:cNvGraphicFramePr>
          <p:nvPr/>
        </p:nvGraphicFramePr>
        <p:xfrm>
          <a:off x="934457" y="4678483"/>
          <a:ext cx="5162232" cy="4401000"/>
        </p:xfrm>
        <a:graphic>
          <a:graphicData uri="http://schemas.openxmlformats.org/drawingml/2006/table">
            <a:tbl>
              <a:tblPr/>
              <a:tblGrid>
                <a:gridCol w="5162232">
                  <a:extLst>
                    <a:ext uri="{9D8B030D-6E8A-4147-A177-3AD203B41FA5}">
                      <a16:colId xmlns:a16="http://schemas.microsoft.com/office/drawing/2014/main" val="20000"/>
                    </a:ext>
                  </a:extLst>
                </a:gridCol>
              </a:tblGrid>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 name="Slide Number Placeholder 4"/>
          <p:cNvSpPr>
            <a:spLocks noGrp="1"/>
          </p:cNvSpPr>
          <p:nvPr>
            <p:ph type="sldNum" sz="quarter" idx="10"/>
          </p:nvPr>
        </p:nvSpPr>
        <p:spPr/>
        <p:txBody>
          <a:bodyPr/>
          <a:lstStyle/>
          <a:p>
            <a:pPr>
              <a:defRPr/>
            </a:pPr>
            <a:fld id="{29F9966C-E2CB-44E6-82EB-B0D80EB3BD54}" type="slidenum">
              <a:rPr lang="es-ES" smtClean="0"/>
              <a:pPr>
                <a:defRPr/>
              </a:pPr>
              <a:t>8</a:t>
            </a:fld>
            <a:endParaRPr lang="es-ES"/>
          </a:p>
        </p:txBody>
      </p:sp>
    </p:spTree>
    <p:extLst>
      <p:ext uri="{BB962C8B-B14F-4D97-AF65-F5344CB8AC3E}">
        <p14:creationId xmlns:p14="http://schemas.microsoft.com/office/powerpoint/2010/main" val="3431516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a:t>Sugerir que dividan en el rotafolios las respuestas relacionadas con ELLO, NOSOTROS, YO</a:t>
            </a:r>
          </a:p>
          <a:p>
            <a:endParaRPr lang="es-AR" dirty="0"/>
          </a:p>
          <a:p>
            <a:r>
              <a:rPr lang="es-AR" dirty="0"/>
              <a:t>Conclusiones: Las emociones impactan en las 3 dimensiones de resultados.</a:t>
            </a:r>
          </a:p>
          <a:p>
            <a:endParaRPr lang="es-AR" dirty="0"/>
          </a:p>
          <a:p>
            <a:r>
              <a:rPr lang="es-AR" dirty="0"/>
              <a:t>Ocuparse de las emociones es hacerse cargo de ellas como factor clave que impacta y condiciona resultados (…porque antes impacta y </a:t>
            </a:r>
            <a:r>
              <a:rPr lang="es-AR" dirty="0" err="1"/>
              <a:t>condicióna</a:t>
            </a:r>
            <a:r>
              <a:rPr lang="es-AR" dirty="0"/>
              <a:t> los comportamientos).</a:t>
            </a:r>
          </a:p>
        </p:txBody>
      </p:sp>
      <p:sp>
        <p:nvSpPr>
          <p:cNvPr id="4" name="Slide Number Placeholder 3"/>
          <p:cNvSpPr>
            <a:spLocks noGrp="1"/>
          </p:cNvSpPr>
          <p:nvPr>
            <p:ph type="sldNum" sz="quarter" idx="10"/>
          </p:nvPr>
        </p:nvSpPr>
        <p:spPr/>
        <p:txBody>
          <a:bodyPr/>
          <a:lstStyle/>
          <a:p>
            <a:pPr>
              <a:defRPr/>
            </a:pPr>
            <a:fld id="{545EEA4D-5085-4617-93F7-6311DCC95CAC}" type="slidenum">
              <a:rPr lang="fr-FR" smtClean="0"/>
              <a:pPr>
                <a:defRPr/>
              </a:pPr>
              <a:t>42</a:t>
            </a:fld>
            <a:endParaRPr lang="fr-FR" dirty="0"/>
          </a:p>
        </p:txBody>
      </p:sp>
    </p:spTree>
    <p:extLst>
      <p:ext uri="{BB962C8B-B14F-4D97-AF65-F5344CB8AC3E}">
        <p14:creationId xmlns:p14="http://schemas.microsoft.com/office/powerpoint/2010/main" val="3728918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Consignas:</a:t>
            </a:r>
          </a:p>
          <a:p>
            <a:endParaRPr lang="es-AR" dirty="0"/>
          </a:p>
          <a:p>
            <a:pPr marL="685800" lvl="1" indent="-228600">
              <a:buAutoNum type="arabicParenR"/>
            </a:pPr>
            <a:r>
              <a:rPr lang="es-AR" dirty="0"/>
              <a:t>Ver el video hasta antes de que se ponga a cantar.</a:t>
            </a:r>
          </a:p>
          <a:p>
            <a:pPr marL="457200" lvl="1" indent="0">
              <a:buNone/>
            </a:pPr>
            <a:r>
              <a:rPr lang="es-AR" dirty="0"/>
              <a:t>- Tomar nota de “qué estoy pensando en este momento sobre esta  mujer y sobre lo que espero que pase” // “qué estoy sintiendo por la situación y/o por ella”</a:t>
            </a:r>
          </a:p>
          <a:p>
            <a:pPr marL="685800" lvl="1" indent="-228600">
              <a:buFont typeface="+mj-lt"/>
              <a:buAutoNum type="arabicParenR" startAt="2"/>
            </a:pPr>
            <a:r>
              <a:rPr lang="es-AR" dirty="0"/>
              <a:t>Ver el resto del video</a:t>
            </a:r>
          </a:p>
          <a:p>
            <a:pPr marL="628650" lvl="1" indent="-171450">
              <a:buFontTx/>
              <a:buChar char="-"/>
            </a:pPr>
            <a:r>
              <a:rPr lang="es-AR" dirty="0"/>
              <a:t>Tomar nota de “qué estoy pensando…”// “qué estoy sintiendo…” </a:t>
            </a:r>
          </a:p>
          <a:p>
            <a:pPr marL="457200" lvl="1" indent="0">
              <a:buFontTx/>
              <a:buNone/>
            </a:pPr>
            <a:r>
              <a:rPr lang="es-AR" dirty="0"/>
              <a:t>3) Rescate:</a:t>
            </a:r>
          </a:p>
          <a:p>
            <a:pPr marL="457200" lvl="1" indent="0">
              <a:buFontTx/>
              <a:buNone/>
            </a:pPr>
            <a:r>
              <a:rPr lang="es-AR" dirty="0"/>
              <a:t>	¿Qué pasó en mis pensamientos y emociones entre antes y después?</a:t>
            </a:r>
          </a:p>
          <a:p>
            <a:pPr marL="457200" lvl="1" indent="0">
              <a:buFontTx/>
              <a:buNone/>
            </a:pPr>
            <a:r>
              <a:rPr lang="es-AR" dirty="0"/>
              <a:t>	Si hubo cambios en mis pensamientos y/o emociones, ¿qué los causó?</a:t>
            </a:r>
          </a:p>
        </p:txBody>
      </p:sp>
      <p:sp>
        <p:nvSpPr>
          <p:cNvPr id="4" name="Marcador de número de diapositiva 3"/>
          <p:cNvSpPr>
            <a:spLocks noGrp="1"/>
          </p:cNvSpPr>
          <p:nvPr>
            <p:ph type="sldNum" sz="quarter" idx="5"/>
          </p:nvPr>
        </p:nvSpPr>
        <p:spPr/>
        <p:txBody>
          <a:bodyPr/>
          <a:lstStyle/>
          <a:p>
            <a:pPr>
              <a:defRPr/>
            </a:pPr>
            <a:fld id="{FEE7485B-443D-4AE2-A89F-BEFF6A936AB6}" type="slidenum">
              <a:rPr lang="es-ES" smtClean="0"/>
              <a:pPr>
                <a:defRPr/>
              </a:pPr>
              <a:t>44</a:t>
            </a:fld>
            <a:endParaRPr lang="es-ES"/>
          </a:p>
        </p:txBody>
      </p:sp>
    </p:spTree>
    <p:extLst>
      <p:ext uri="{BB962C8B-B14F-4D97-AF65-F5344CB8AC3E}">
        <p14:creationId xmlns:p14="http://schemas.microsoft.com/office/powerpoint/2010/main" val="150853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a:t>FUERON ELIMINADOS LOS SLIDES SOBRE “MODELOS MENTALES QUE AYUDAN Y OBSTACULIZAN EL BUEN MANEJO DE LAS EMOCIONES”</a:t>
            </a:r>
          </a:p>
        </p:txBody>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45</a:t>
            </a:fld>
            <a:endParaRPr lang="es-ES"/>
          </a:p>
        </p:txBody>
      </p:sp>
    </p:spTree>
    <p:extLst>
      <p:ext uri="{BB962C8B-B14F-4D97-AF65-F5344CB8AC3E}">
        <p14:creationId xmlns:p14="http://schemas.microsoft.com/office/powerpoint/2010/main" val="296180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Rectangle 7"/>
          <p:cNvSpPr>
            <a:spLocks noGrp="1" noChangeArrowheads="1"/>
          </p:cNvSpPr>
          <p:nvPr>
            <p:ph type="sldNum" sz="quarter" idx="5"/>
          </p:nvPr>
        </p:nvSpPr>
        <p:spPr>
          <a:ln/>
        </p:spPr>
        <p:txBody>
          <a:bodyPr/>
          <a:lstStyle/>
          <a:p>
            <a:fld id="{E80A2069-EA85-4C50-A504-5467E671F3C0}" type="slidenum">
              <a:rPr lang="es-ES"/>
              <a:pPr/>
              <a:t>46</a:t>
            </a:fld>
            <a:endParaRPr lang="es-ES"/>
          </a:p>
        </p:txBody>
      </p:sp>
      <p:sp>
        <p:nvSpPr>
          <p:cNvPr id="977922" name="Rectangle 2"/>
          <p:cNvSpPr>
            <a:spLocks noGrp="1" noRot="1" noChangeAspect="1" noChangeArrowheads="1" noTextEdit="1"/>
          </p:cNvSpPr>
          <p:nvPr>
            <p:ph type="sldImg"/>
          </p:nvPr>
        </p:nvSpPr>
        <p:spPr>
          <a:xfrm>
            <a:off x="0" y="317500"/>
            <a:ext cx="1588" cy="1588"/>
          </a:xfrm>
          <a:ln/>
        </p:spPr>
      </p:sp>
      <p:graphicFrame>
        <p:nvGraphicFramePr>
          <p:cNvPr id="977923" name="Group 3"/>
          <p:cNvGraphicFramePr>
            <a:graphicFrameLocks noGrp="1"/>
          </p:cNvGraphicFramePr>
          <p:nvPr/>
        </p:nvGraphicFramePr>
        <p:xfrm>
          <a:off x="838780" y="4652867"/>
          <a:ext cx="5850198" cy="4480775"/>
        </p:xfrm>
        <a:graphic>
          <a:graphicData uri="http://schemas.openxmlformats.org/drawingml/2006/table">
            <a:tbl>
              <a:tblPr/>
              <a:tblGrid>
                <a:gridCol w="5850198">
                  <a:extLst>
                    <a:ext uri="{9D8B030D-6E8A-4147-A177-3AD203B41FA5}">
                      <a16:colId xmlns:a16="http://schemas.microsoft.com/office/drawing/2014/main" val="20000"/>
                    </a:ext>
                  </a:extLst>
                </a:gridCol>
              </a:tblGrid>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0327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0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graphicFrame>
        <p:nvGraphicFramePr>
          <p:cNvPr id="977973" name="Object 53"/>
          <p:cNvGraphicFramePr>
            <a:graphicFrameLocks noChangeAspect="1"/>
          </p:cNvGraphicFramePr>
          <p:nvPr/>
        </p:nvGraphicFramePr>
        <p:xfrm>
          <a:off x="1285147" y="676990"/>
          <a:ext cx="4893696" cy="3644689"/>
        </p:xfrm>
        <a:graphic>
          <a:graphicData uri="http://schemas.openxmlformats.org/presentationml/2006/ole">
            <mc:AlternateContent xmlns:mc="http://schemas.openxmlformats.org/markup-compatibility/2006">
              <mc:Choice xmlns:v="urn:schemas-microsoft-com:vml" Requires="v">
                <p:oleObj spid="_x0000_s2173" name="Slide" r:id="rId4" imgW="4572180" imgH="3429054" progId="PowerPoint.Slide.8">
                  <p:embed/>
                </p:oleObj>
              </mc:Choice>
              <mc:Fallback>
                <p:oleObj name="Slide" r:id="rId4" imgW="4572180" imgH="3429054" progId="PowerPoint.Slide.8">
                  <p:embed/>
                  <p:pic>
                    <p:nvPicPr>
                      <p:cNvPr id="977973"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147" y="676990"/>
                        <a:ext cx="4893696" cy="36446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Marcador de notas 1">
            <a:extLst>
              <a:ext uri="{FF2B5EF4-FFF2-40B4-BE49-F238E27FC236}">
                <a16:creationId xmlns:a16="http://schemas.microsoft.com/office/drawing/2014/main" id="{D4F6EAB8-3B98-4B6F-B719-7C197A55CC19}"/>
              </a:ext>
            </a:extLst>
          </p:cNvPr>
          <p:cNvSpPr>
            <a:spLocks noGrp="1"/>
          </p:cNvSpPr>
          <p:nvPr>
            <p:ph type="body" idx="1"/>
          </p:nvPr>
        </p:nvSpPr>
        <p:spPr/>
        <p:txBody>
          <a:bodyPr/>
          <a:lstStyle/>
          <a:p>
            <a:r>
              <a:rPr lang="es-AR" dirty="0"/>
              <a:t>Una píldora de </a:t>
            </a:r>
            <a:r>
              <a:rPr lang="es-AR" b="1" dirty="0"/>
              <a:t>Neurociencia</a:t>
            </a:r>
            <a:r>
              <a:rPr lang="es-AR" dirty="0"/>
              <a:t>…Necesitamos: 1) Comprender lo básico de la </a:t>
            </a:r>
            <a:r>
              <a:rPr lang="es-AR" b="1" u="sng" dirty="0"/>
              <a:t>fisiología </a:t>
            </a:r>
            <a:r>
              <a:rPr lang="es-AR" dirty="0"/>
              <a:t>emocional; 2) Decodificar el mensaje de cada emoción; 3) Actuar en consecuencia.</a:t>
            </a:r>
          </a:p>
          <a:p>
            <a:endParaRPr lang="es-AR" dirty="0"/>
          </a:p>
        </p:txBody>
      </p:sp>
    </p:spTree>
    <p:extLst>
      <p:ext uri="{BB962C8B-B14F-4D97-AF65-F5344CB8AC3E}">
        <p14:creationId xmlns:p14="http://schemas.microsoft.com/office/powerpoint/2010/main" val="3827842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pPr marL="342900" indent="-342900" algn="ctr">
              <a:spcBef>
                <a:spcPct val="20000"/>
              </a:spcBef>
            </a:pPr>
            <a:r>
              <a:rPr lang="es-ES_tradnl" dirty="0">
                <a:solidFill>
                  <a:srgbClr val="000000"/>
                </a:solidFill>
              </a:rPr>
              <a:t>Un sistema de alerta ofrece información oportuna, inmediata, cuando algo valioso está en juego.</a:t>
            </a:r>
          </a:p>
          <a:p>
            <a:pPr marL="342900" indent="-342900">
              <a:spcBef>
                <a:spcPct val="20000"/>
              </a:spcBef>
            </a:pPr>
            <a:endParaRPr lang="es-ES_tradnl" dirty="0">
              <a:solidFill>
                <a:srgbClr val="000000"/>
              </a:solidFill>
            </a:endParaRPr>
          </a:p>
        </p:txBody>
      </p:sp>
      <p:sp>
        <p:nvSpPr>
          <p:cNvPr id="4" name="Slide Number Placeholder 3"/>
          <p:cNvSpPr>
            <a:spLocks noGrp="1"/>
          </p:cNvSpPr>
          <p:nvPr>
            <p:ph type="sldNum" sz="quarter" idx="5"/>
          </p:nvPr>
        </p:nvSpPr>
        <p:spPr/>
        <p:txBody>
          <a:bodyPr wrap="square" numCol="1" anchorCtr="0" compatLnSpc="1">
            <a:prstTxWarp prst="textNoShape">
              <a:avLst/>
            </a:prstTxWarp>
          </a:bodyPr>
          <a:lstStyle/>
          <a:p>
            <a:pPr eaLnBrk="0" fontAlgn="base" hangingPunct="0">
              <a:spcBef>
                <a:spcPct val="0"/>
              </a:spcBef>
              <a:spcAft>
                <a:spcPct val="0"/>
              </a:spcAft>
              <a:buSzPct val="100000"/>
              <a:defRPr/>
            </a:pPr>
            <a:fld id="{8A2A7630-3E8B-45E4-9D2F-77A1808EDC60}" type="slidenum">
              <a:rPr lang="fr-FR" smtClean="0">
                <a:solidFill>
                  <a:srgbClr val="000000"/>
                </a:solidFill>
                <a:cs typeface="Arial" pitchFamily="34" charset="0"/>
              </a:rPr>
              <a:pPr eaLnBrk="0" fontAlgn="base" hangingPunct="0">
                <a:spcBef>
                  <a:spcPct val="0"/>
                </a:spcBef>
                <a:spcAft>
                  <a:spcPct val="0"/>
                </a:spcAft>
                <a:buSzPct val="100000"/>
                <a:defRPr/>
              </a:pPr>
              <a:t>47</a:t>
            </a:fld>
            <a:endParaRPr lang="fr-FR" dirty="0">
              <a:solidFill>
                <a:srgbClr val="000000"/>
              </a:solidFill>
              <a:cs typeface="Arial" pitchFamily="34" charset="0"/>
            </a:endParaRPr>
          </a:p>
        </p:txBody>
      </p:sp>
    </p:spTree>
    <p:extLst>
      <p:ext uri="{BB962C8B-B14F-4D97-AF65-F5344CB8AC3E}">
        <p14:creationId xmlns:p14="http://schemas.microsoft.com/office/powerpoint/2010/main" val="3139962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Emociones: “Indicadores de gestión de lo valioso”</a:t>
            </a:r>
          </a:p>
        </p:txBody>
      </p:sp>
      <p:sp>
        <p:nvSpPr>
          <p:cNvPr id="4" name="Marcador de número de diapositiva 3"/>
          <p:cNvSpPr>
            <a:spLocks noGrp="1"/>
          </p:cNvSpPr>
          <p:nvPr>
            <p:ph type="sldNum" sz="quarter" idx="5"/>
          </p:nvPr>
        </p:nvSpPr>
        <p:spPr/>
        <p:txBody>
          <a:bodyPr/>
          <a:lstStyle/>
          <a:p>
            <a:pPr>
              <a:defRPr/>
            </a:pPr>
            <a:fld id="{FEE7485B-443D-4AE2-A89F-BEFF6A936AB6}" type="slidenum">
              <a:rPr lang="es-ES" smtClean="0"/>
              <a:pPr>
                <a:defRPr/>
              </a:pPr>
              <a:t>48</a:t>
            </a:fld>
            <a:endParaRPr lang="es-ES"/>
          </a:p>
        </p:txBody>
      </p:sp>
    </p:spTree>
    <p:extLst>
      <p:ext uri="{BB962C8B-B14F-4D97-AF65-F5344CB8AC3E}">
        <p14:creationId xmlns:p14="http://schemas.microsoft.com/office/powerpoint/2010/main" val="136659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50</a:t>
            </a:fld>
            <a:endParaRPr lang="es-ES"/>
          </a:p>
        </p:txBody>
      </p:sp>
    </p:spTree>
    <p:extLst>
      <p:ext uri="{BB962C8B-B14F-4D97-AF65-F5344CB8AC3E}">
        <p14:creationId xmlns:p14="http://schemas.microsoft.com/office/powerpoint/2010/main" val="4079666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a:defRPr/>
            </a:pPr>
            <a:fld id="{FEE7485B-443D-4AE2-A89F-BEFF6A936AB6}" type="slidenum">
              <a:rPr lang="es-ES" smtClean="0"/>
              <a:pPr>
                <a:defRPr/>
              </a:pPr>
              <a:t>52</a:t>
            </a:fld>
            <a:endParaRPr lang="es-ES"/>
          </a:p>
        </p:txBody>
      </p:sp>
    </p:spTree>
    <p:extLst>
      <p:ext uri="{BB962C8B-B14F-4D97-AF65-F5344CB8AC3E}">
        <p14:creationId xmlns:p14="http://schemas.microsoft.com/office/powerpoint/2010/main" val="4203394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Resumidamente, ser desarrollara competencia emocional implica 1) Aprender a manejar las emociones propias; 2) Aprender a manejarse ante las emociones de otros, y 3) Aprender a ayudar a otros a manejar sus propias emociones.</a:t>
            </a:r>
          </a:p>
          <a:p>
            <a:r>
              <a:rPr lang="es-AR" dirty="0"/>
              <a:t>Manejar NO es Reprimir, sino “canalizar” la energía de la emoción para ponerla al servicio de honrar lo valioso para la persona.</a:t>
            </a:r>
          </a:p>
        </p:txBody>
      </p:sp>
      <p:sp>
        <p:nvSpPr>
          <p:cNvPr id="4" name="Marcador de número de diapositiva 3"/>
          <p:cNvSpPr>
            <a:spLocks noGrp="1"/>
          </p:cNvSpPr>
          <p:nvPr>
            <p:ph type="sldNum" sz="quarter" idx="5"/>
          </p:nvPr>
        </p:nvSpPr>
        <p:spPr/>
        <p:txBody>
          <a:bodyPr/>
          <a:lstStyle/>
          <a:p>
            <a:pPr>
              <a:defRPr/>
            </a:pPr>
            <a:fld id="{FEE7485B-443D-4AE2-A89F-BEFF6A936AB6}" type="slidenum">
              <a:rPr lang="es-ES" smtClean="0"/>
              <a:pPr>
                <a:defRPr/>
              </a:pPr>
              <a:t>53</a:t>
            </a:fld>
            <a:endParaRPr lang="es-ES"/>
          </a:p>
        </p:txBody>
      </p:sp>
    </p:spTree>
    <p:extLst>
      <p:ext uri="{BB962C8B-B14F-4D97-AF65-F5344CB8AC3E}">
        <p14:creationId xmlns:p14="http://schemas.microsoft.com/office/powerpoint/2010/main" val="3464659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Resumidamente, ser desarrollara competencia emocional implica 1) Aprender a manejar las emociones propias; 2) Aprender a manejarse ante las emociones de otros, y 3) Aprender a ayudar a otros a manejar sus propias emociones.</a:t>
            </a:r>
          </a:p>
          <a:p>
            <a:r>
              <a:rPr lang="es-AR" dirty="0"/>
              <a:t>Manejar NO es Reprimir, sino “canalizar” la energía de la emoción para ponerla al servicio de honrar lo valioso para la persona.</a:t>
            </a:r>
          </a:p>
        </p:txBody>
      </p:sp>
      <p:sp>
        <p:nvSpPr>
          <p:cNvPr id="4" name="Marcador de número de diapositiva 3"/>
          <p:cNvSpPr>
            <a:spLocks noGrp="1"/>
          </p:cNvSpPr>
          <p:nvPr>
            <p:ph type="sldNum" sz="quarter" idx="5"/>
          </p:nvPr>
        </p:nvSpPr>
        <p:spPr/>
        <p:txBody>
          <a:bodyPr/>
          <a:lstStyle/>
          <a:p>
            <a:pPr>
              <a:defRPr/>
            </a:pPr>
            <a:fld id="{FEE7485B-443D-4AE2-A89F-BEFF6A936AB6}" type="slidenum">
              <a:rPr lang="es-ES" smtClean="0"/>
              <a:pPr>
                <a:defRPr/>
              </a:pPr>
              <a:t>56</a:t>
            </a:fld>
            <a:endParaRPr lang="es-ES"/>
          </a:p>
        </p:txBody>
      </p:sp>
    </p:spTree>
    <p:extLst>
      <p:ext uri="{BB962C8B-B14F-4D97-AF65-F5344CB8AC3E}">
        <p14:creationId xmlns:p14="http://schemas.microsoft.com/office/powerpoint/2010/main" val="316975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2813361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a:t>Luego entregar </a:t>
            </a:r>
            <a:r>
              <a:rPr lang="es-AR" dirty="0" err="1"/>
              <a:t>hand</a:t>
            </a:r>
            <a:r>
              <a:rPr lang="es-AR" dirty="0"/>
              <a:t> </a:t>
            </a:r>
            <a:r>
              <a:rPr lang="es-AR" dirty="0" err="1"/>
              <a:t>out</a:t>
            </a:r>
            <a:endParaRPr lang="es-AR" dirty="0"/>
          </a:p>
        </p:txBody>
      </p:sp>
      <p:sp>
        <p:nvSpPr>
          <p:cNvPr id="4" name="Slide Number Placeholder 3"/>
          <p:cNvSpPr>
            <a:spLocks noGrp="1"/>
          </p:cNvSpPr>
          <p:nvPr>
            <p:ph type="sldNum" sz="quarter" idx="10"/>
          </p:nvPr>
        </p:nvSpPr>
        <p:spPr/>
        <p:txBody>
          <a:bodyPr/>
          <a:lstStyle/>
          <a:p>
            <a:pPr>
              <a:defRPr/>
            </a:pPr>
            <a:fld id="{FEE7485B-443D-4AE2-A89F-BEFF6A936AB6}" type="slidenum">
              <a:rPr lang="es-ES" smtClean="0"/>
              <a:pPr>
                <a:defRPr/>
              </a:pPr>
              <a:t>60</a:t>
            </a:fld>
            <a:endParaRPr lang="es-ES"/>
          </a:p>
        </p:txBody>
      </p:sp>
    </p:spTree>
    <p:extLst>
      <p:ext uri="{BB962C8B-B14F-4D97-AF65-F5344CB8AC3E}">
        <p14:creationId xmlns:p14="http://schemas.microsoft.com/office/powerpoint/2010/main" val="1194508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09550" y="730250"/>
            <a:ext cx="6462713" cy="3636963"/>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61</a:t>
            </a:fld>
            <a:endParaRPr lang="de-DE"/>
          </a:p>
        </p:txBody>
      </p:sp>
    </p:spTree>
    <p:extLst>
      <p:ext uri="{BB962C8B-B14F-4D97-AF65-F5344CB8AC3E}">
        <p14:creationId xmlns:p14="http://schemas.microsoft.com/office/powerpoint/2010/main" val="347633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r>
              <a:rPr lang="es-ES_tradnl" b="1" dirty="0">
                <a:solidFill>
                  <a:srgbClr val="FF0000"/>
                </a:solidFill>
              </a:rPr>
              <a:t>MM del Sabelotodo, que afecta cómo tratamos nuestras propias opiniones y perspectivas y las opiniones y perspectivas de los demás. </a:t>
            </a:r>
          </a:p>
          <a:p>
            <a:endParaRPr lang="es-ES_tradnl" b="1" dirty="0">
              <a:solidFill>
                <a:srgbClr val="FF0000"/>
              </a:solidFill>
            </a:endParaRPr>
          </a:p>
          <a:p>
            <a:r>
              <a:rPr lang="es-ES_tradnl" dirty="0">
                <a:solidFill>
                  <a:srgbClr val="000000"/>
                </a:solidFill>
              </a:rPr>
              <a:t>Tiene un impacto importante para limitar la creatividad, las colaboraciones.</a:t>
            </a:r>
          </a:p>
          <a:p>
            <a:endParaRPr lang="es-ES_tradnl" dirty="0">
              <a:solidFill>
                <a:srgbClr val="000000"/>
              </a:solidFill>
            </a:endParaRPr>
          </a:p>
          <a:p>
            <a:r>
              <a:rPr lang="es-ES_tradnl" dirty="0">
                <a:solidFill>
                  <a:srgbClr val="000000"/>
                </a:solidFill>
              </a:rPr>
              <a:t>Examinaremos ambas mentalidades cuando volvamos del receso.</a:t>
            </a:r>
          </a:p>
          <a:p>
            <a:endParaRPr lang="es-ES_tradnl" dirty="0">
              <a:solidFill>
                <a:srgbClr val="000000"/>
              </a:solidFill>
            </a:endParaRPr>
          </a:p>
          <a:p>
            <a:r>
              <a:rPr lang="es-ES_tradnl" dirty="0">
                <a:solidFill>
                  <a:srgbClr val="000000"/>
                </a:solidFill>
              </a:rPr>
              <a:t>Vamos al receso.</a:t>
            </a:r>
          </a:p>
        </p:txBody>
      </p:sp>
      <p:sp>
        <p:nvSpPr>
          <p:cNvPr id="70660" name="Slide Number Placeholder 3"/>
          <p:cNvSpPr>
            <a:spLocks noGrp="1"/>
          </p:cNvSpPr>
          <p:nvPr>
            <p:ph type="sldNum" sz="quarter" idx="5"/>
          </p:nvPr>
        </p:nvSpPr>
        <p:spPr/>
        <p:txBody>
          <a:bodyPr wrap="square" numCol="1" anchorCtr="0" compatLnSpc="1">
            <a:prstTxWarp prst="textNoShape">
              <a:avLst/>
            </a:prstTxWarp>
          </a:bodyPr>
          <a:lstStyle/>
          <a:p>
            <a:pPr eaLnBrk="0" fontAlgn="base" hangingPunct="0">
              <a:spcBef>
                <a:spcPct val="0"/>
              </a:spcBef>
              <a:spcAft>
                <a:spcPct val="0"/>
              </a:spcAft>
              <a:buSzPct val="100000"/>
              <a:defRPr/>
            </a:pPr>
            <a:fld id="{DDDA076F-027C-4566-9B45-07773F018BBB}" type="slidenum">
              <a:rPr lang="fr-FR" smtClean="0">
                <a:solidFill>
                  <a:srgbClr val="000000"/>
                </a:solidFill>
                <a:cs typeface="Arial" pitchFamily="34" charset="0"/>
              </a:rPr>
              <a:pPr eaLnBrk="0" fontAlgn="base" hangingPunct="0">
                <a:spcBef>
                  <a:spcPct val="0"/>
                </a:spcBef>
                <a:spcAft>
                  <a:spcPct val="0"/>
                </a:spcAft>
                <a:buSzPct val="100000"/>
                <a:defRPr/>
              </a:pPr>
              <a:t>63</a:t>
            </a:fld>
            <a:endParaRPr lang="fr-FR" dirty="0">
              <a:solidFill>
                <a:srgbClr val="000000"/>
              </a:solidFill>
              <a:cs typeface="Arial" pitchFamily="34" charset="0"/>
            </a:endParaRPr>
          </a:p>
        </p:txBody>
      </p:sp>
    </p:spTree>
    <p:extLst>
      <p:ext uri="{BB962C8B-B14F-4D97-AF65-F5344CB8AC3E}">
        <p14:creationId xmlns:p14="http://schemas.microsoft.com/office/powerpoint/2010/main" val="18245645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r>
              <a:rPr lang="es-ES_tradnl">
                <a:solidFill>
                  <a:srgbClr val="000000"/>
                </a:solidFill>
              </a:rPr>
              <a:t>Y la mentalidad del Aprendiz y cómo esto puede abrir mayor posibilidades y perspectivas y creatividad.</a:t>
            </a:r>
          </a:p>
        </p:txBody>
      </p:sp>
      <p:sp>
        <p:nvSpPr>
          <p:cNvPr id="71684" name="Slide Number Placeholder 3"/>
          <p:cNvSpPr>
            <a:spLocks noGrp="1"/>
          </p:cNvSpPr>
          <p:nvPr>
            <p:ph type="sldNum" sz="quarter" idx="5"/>
          </p:nvPr>
        </p:nvSpPr>
        <p:spPr/>
        <p:txBody>
          <a:bodyPr wrap="square" numCol="1" anchorCtr="0" compatLnSpc="1">
            <a:prstTxWarp prst="textNoShape">
              <a:avLst/>
            </a:prstTxWarp>
          </a:bodyPr>
          <a:lstStyle/>
          <a:p>
            <a:pPr eaLnBrk="0" fontAlgn="base" hangingPunct="0">
              <a:spcBef>
                <a:spcPct val="0"/>
              </a:spcBef>
              <a:spcAft>
                <a:spcPct val="0"/>
              </a:spcAft>
              <a:buSzPct val="100000"/>
              <a:defRPr/>
            </a:pPr>
            <a:fld id="{666C07A5-F167-4806-A602-D04D415C3527}" type="slidenum">
              <a:rPr lang="fr-FR" smtClean="0">
                <a:solidFill>
                  <a:srgbClr val="000000"/>
                </a:solidFill>
                <a:cs typeface="Arial" pitchFamily="34" charset="0"/>
              </a:rPr>
              <a:pPr eaLnBrk="0" fontAlgn="base" hangingPunct="0">
                <a:spcBef>
                  <a:spcPct val="0"/>
                </a:spcBef>
                <a:spcAft>
                  <a:spcPct val="0"/>
                </a:spcAft>
                <a:buSzPct val="100000"/>
                <a:defRPr/>
              </a:pPr>
              <a:t>64</a:t>
            </a:fld>
            <a:endParaRPr lang="fr-FR" dirty="0">
              <a:solidFill>
                <a:srgbClr val="000000"/>
              </a:solidFill>
              <a:cs typeface="Arial" pitchFamily="34" charset="0"/>
            </a:endParaRPr>
          </a:p>
        </p:txBody>
      </p:sp>
    </p:spTree>
    <p:extLst>
      <p:ext uri="{BB962C8B-B14F-4D97-AF65-F5344CB8AC3E}">
        <p14:creationId xmlns:p14="http://schemas.microsoft.com/office/powerpoint/2010/main" val="2863482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ES_tradnl" b="1" dirty="0">
              <a:solidFill>
                <a:srgbClr val="FF0000"/>
              </a:solidFill>
            </a:endParaRPr>
          </a:p>
        </p:txBody>
      </p:sp>
      <p:sp>
        <p:nvSpPr>
          <p:cNvPr id="68612" name="Slide Number Placeholder 3"/>
          <p:cNvSpPr>
            <a:spLocks noGrp="1"/>
          </p:cNvSpPr>
          <p:nvPr>
            <p:ph type="sldNum" sz="quarter" idx="5"/>
          </p:nvPr>
        </p:nvSpPr>
        <p:spPr/>
        <p:txBody>
          <a:bodyPr wrap="square" numCol="1" anchorCtr="0" compatLnSpc="1">
            <a:prstTxWarp prst="textNoShape">
              <a:avLst/>
            </a:prstTxWarp>
          </a:bodyPr>
          <a:lstStyle/>
          <a:p>
            <a:pPr eaLnBrk="0" fontAlgn="base" hangingPunct="0">
              <a:spcBef>
                <a:spcPct val="0"/>
              </a:spcBef>
              <a:spcAft>
                <a:spcPct val="0"/>
              </a:spcAft>
              <a:buSzPct val="100000"/>
              <a:defRPr/>
            </a:pPr>
            <a:fld id="{439E2274-360E-4954-9442-F6F29831A708}" type="slidenum">
              <a:rPr lang="fr-FR" smtClean="0">
                <a:solidFill>
                  <a:srgbClr val="000000"/>
                </a:solidFill>
                <a:cs typeface="Arial" pitchFamily="34" charset="0"/>
              </a:rPr>
              <a:pPr eaLnBrk="0" fontAlgn="base" hangingPunct="0">
                <a:spcBef>
                  <a:spcPct val="0"/>
                </a:spcBef>
                <a:spcAft>
                  <a:spcPct val="0"/>
                </a:spcAft>
                <a:buSzPct val="100000"/>
                <a:defRPr/>
              </a:pPr>
              <a:t>65</a:t>
            </a:fld>
            <a:endParaRPr lang="fr-FR" dirty="0">
              <a:solidFill>
                <a:srgbClr val="000000"/>
              </a:solidFill>
              <a:cs typeface="Arial" pitchFamily="34" charset="0"/>
            </a:endParaRPr>
          </a:p>
        </p:txBody>
      </p:sp>
    </p:spTree>
    <p:extLst>
      <p:ext uri="{BB962C8B-B14F-4D97-AF65-F5344CB8AC3E}">
        <p14:creationId xmlns:p14="http://schemas.microsoft.com/office/powerpoint/2010/main" val="1550583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r>
              <a:rPr lang="es-ES_tradnl">
                <a:solidFill>
                  <a:srgbClr val="000000"/>
                </a:solidFill>
              </a:rPr>
              <a:t>y entonces es una contraparte más positiva, y cómo esto puede empoderarlo y ayudarlo. </a:t>
            </a:r>
          </a:p>
        </p:txBody>
      </p:sp>
      <p:sp>
        <p:nvSpPr>
          <p:cNvPr id="69636" name="Slide Number Placeholder 3"/>
          <p:cNvSpPr>
            <a:spLocks noGrp="1"/>
          </p:cNvSpPr>
          <p:nvPr>
            <p:ph type="sldNum" sz="quarter" idx="5"/>
          </p:nvPr>
        </p:nvSpPr>
        <p:spPr/>
        <p:txBody>
          <a:bodyPr wrap="square" numCol="1" anchorCtr="0" compatLnSpc="1">
            <a:prstTxWarp prst="textNoShape">
              <a:avLst/>
            </a:prstTxWarp>
          </a:bodyPr>
          <a:lstStyle/>
          <a:p>
            <a:pPr eaLnBrk="0" fontAlgn="base" hangingPunct="0">
              <a:spcBef>
                <a:spcPct val="0"/>
              </a:spcBef>
              <a:spcAft>
                <a:spcPct val="0"/>
              </a:spcAft>
              <a:buSzPct val="100000"/>
              <a:defRPr/>
            </a:pPr>
            <a:fld id="{77651D23-59C4-4F69-8ACC-8930A10D8521}" type="slidenum">
              <a:rPr lang="fr-FR" smtClean="0">
                <a:solidFill>
                  <a:srgbClr val="000000"/>
                </a:solidFill>
                <a:cs typeface="Arial" pitchFamily="34" charset="0"/>
              </a:rPr>
              <a:pPr eaLnBrk="0" fontAlgn="base" hangingPunct="0">
                <a:spcBef>
                  <a:spcPct val="0"/>
                </a:spcBef>
                <a:spcAft>
                  <a:spcPct val="0"/>
                </a:spcAft>
                <a:buSzPct val="100000"/>
                <a:defRPr/>
              </a:pPr>
              <a:t>66</a:t>
            </a:fld>
            <a:endParaRPr lang="fr-FR" dirty="0">
              <a:solidFill>
                <a:srgbClr val="000000"/>
              </a:solidFill>
              <a:cs typeface="Arial" pitchFamily="34" charset="0"/>
            </a:endParaRPr>
          </a:p>
        </p:txBody>
      </p:sp>
    </p:spTree>
    <p:extLst>
      <p:ext uri="{BB962C8B-B14F-4D97-AF65-F5344CB8AC3E}">
        <p14:creationId xmlns:p14="http://schemas.microsoft.com/office/powerpoint/2010/main" val="3541143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AR"/>
          </a:p>
        </p:txBody>
      </p:sp>
      <p:sp>
        <p:nvSpPr>
          <p:cNvPr id="74756" name="Slide Number Placeholder 3"/>
          <p:cNvSpPr>
            <a:spLocks noGrp="1"/>
          </p:cNvSpPr>
          <p:nvPr>
            <p:ph type="sldNum" sz="quarter" idx="5"/>
          </p:nvPr>
        </p:nvSpPr>
        <p:spPr/>
        <p:txBody>
          <a:bodyPr wrap="square" numCol="1" anchorCtr="0" compatLnSpc="1">
            <a:prstTxWarp prst="textNoShape">
              <a:avLst/>
            </a:prstTxWarp>
          </a:bodyPr>
          <a:lstStyle/>
          <a:p>
            <a:pPr eaLnBrk="0" fontAlgn="base" hangingPunct="0">
              <a:spcBef>
                <a:spcPct val="0"/>
              </a:spcBef>
              <a:spcAft>
                <a:spcPct val="0"/>
              </a:spcAft>
              <a:buSzPct val="100000"/>
              <a:defRPr/>
            </a:pPr>
            <a:fld id="{602D6047-5273-422B-91C8-62204E4ED1BB}" type="slidenum">
              <a:rPr lang="fr-FR" smtClean="0">
                <a:solidFill>
                  <a:srgbClr val="000000"/>
                </a:solidFill>
                <a:cs typeface="Arial" pitchFamily="34" charset="0"/>
              </a:rPr>
              <a:pPr eaLnBrk="0" fontAlgn="base" hangingPunct="0">
                <a:spcBef>
                  <a:spcPct val="0"/>
                </a:spcBef>
                <a:spcAft>
                  <a:spcPct val="0"/>
                </a:spcAft>
                <a:buSzPct val="100000"/>
                <a:defRPr/>
              </a:pPr>
              <a:t>67</a:t>
            </a:fld>
            <a:endParaRPr lang="fr-FR" dirty="0">
              <a:solidFill>
                <a:srgbClr val="000000"/>
              </a:solidFill>
              <a:cs typeface="Arial" pitchFamily="34" charset="0"/>
            </a:endParaRPr>
          </a:p>
        </p:txBody>
      </p:sp>
    </p:spTree>
    <p:extLst>
      <p:ext uri="{BB962C8B-B14F-4D97-AF65-F5344CB8AC3E}">
        <p14:creationId xmlns:p14="http://schemas.microsoft.com/office/powerpoint/2010/main" val="3395612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Resumidamente, desarrollar competencia emocional implica 1) Aprender a manejar las emociones propias; 2) Aprender a manejarse ante las emociones de otros, y 3) Aprender a ayudar a otros a manejar sus propias emociones.</a:t>
            </a:r>
          </a:p>
          <a:p>
            <a:r>
              <a:rPr lang="es-AR" dirty="0"/>
              <a:t>Manejar NO es Reprimir, sino “canalizar” la energía de la emoción para ponerla al servicio de honrar lo valioso para la persona.</a:t>
            </a:r>
          </a:p>
        </p:txBody>
      </p:sp>
      <p:sp>
        <p:nvSpPr>
          <p:cNvPr id="4" name="Marcador de número de diapositiva 3"/>
          <p:cNvSpPr>
            <a:spLocks noGrp="1"/>
          </p:cNvSpPr>
          <p:nvPr>
            <p:ph type="sldNum" sz="quarter" idx="5"/>
          </p:nvPr>
        </p:nvSpPr>
        <p:spPr/>
        <p:txBody>
          <a:bodyPr/>
          <a:lstStyle/>
          <a:p>
            <a:pPr>
              <a:defRPr/>
            </a:pPr>
            <a:fld id="{FEE7485B-443D-4AE2-A89F-BEFF6A936AB6}" type="slidenum">
              <a:rPr lang="es-ES" smtClean="0"/>
              <a:pPr>
                <a:defRPr/>
              </a:pPr>
              <a:t>68</a:t>
            </a:fld>
            <a:endParaRPr lang="es-ES"/>
          </a:p>
        </p:txBody>
      </p:sp>
    </p:spTree>
    <p:extLst>
      <p:ext uri="{BB962C8B-B14F-4D97-AF65-F5344CB8AC3E}">
        <p14:creationId xmlns:p14="http://schemas.microsoft.com/office/powerpoint/2010/main" val="2726927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a:t>Luego entregar </a:t>
            </a:r>
            <a:r>
              <a:rPr lang="es-AR" dirty="0" err="1"/>
              <a:t>hand</a:t>
            </a:r>
            <a:r>
              <a:rPr lang="es-AR" dirty="0"/>
              <a:t> </a:t>
            </a:r>
            <a:r>
              <a:rPr lang="es-AR" dirty="0" err="1"/>
              <a:t>out</a:t>
            </a:r>
            <a:endParaRPr lang="es-AR" dirty="0"/>
          </a:p>
        </p:txBody>
      </p:sp>
      <p:sp>
        <p:nvSpPr>
          <p:cNvPr id="4" name="Slide Number Placeholder 3"/>
          <p:cNvSpPr>
            <a:spLocks noGrp="1"/>
          </p:cNvSpPr>
          <p:nvPr>
            <p:ph type="sldNum" sz="quarter" idx="10"/>
          </p:nvPr>
        </p:nvSpPr>
        <p:spPr/>
        <p:txBody>
          <a:bodyPr/>
          <a:lstStyle/>
          <a:p>
            <a:pPr>
              <a:defRPr/>
            </a:pPr>
            <a:fld id="{FEE7485B-443D-4AE2-A89F-BEFF6A936AB6}" type="slidenum">
              <a:rPr lang="es-ES" smtClean="0"/>
              <a:pPr>
                <a:defRPr/>
              </a:pPr>
              <a:t>69</a:t>
            </a:fld>
            <a:endParaRPr lang="es-ES"/>
          </a:p>
        </p:txBody>
      </p:sp>
    </p:spTree>
    <p:extLst>
      <p:ext uri="{BB962C8B-B14F-4D97-AF65-F5344CB8AC3E}">
        <p14:creationId xmlns:p14="http://schemas.microsoft.com/office/powerpoint/2010/main" val="202297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a:t>[NO INCLUIR EN CARPETA DEL PARTICIPANTE – VA COMO HAND OUT]</a:t>
            </a:r>
          </a:p>
          <a:p>
            <a:r>
              <a:rPr lang="es-AR" dirty="0"/>
              <a:t>Volver a poner la conclusión en términos de “cómo mi comportamiento puede afectar las emociones de los otros”</a:t>
            </a:r>
          </a:p>
        </p:txBody>
      </p:sp>
      <p:sp>
        <p:nvSpPr>
          <p:cNvPr id="4" name="Slide Number Placeholder 3"/>
          <p:cNvSpPr>
            <a:spLocks noGrp="1"/>
          </p:cNvSpPr>
          <p:nvPr>
            <p:ph type="sldNum" sz="quarter" idx="10"/>
          </p:nvPr>
        </p:nvSpPr>
        <p:spPr/>
        <p:txBody>
          <a:bodyPr/>
          <a:lstStyle/>
          <a:p>
            <a:pPr>
              <a:defRPr/>
            </a:pPr>
            <a:fld id="{FEE7485B-443D-4AE2-A89F-BEFF6A936AB6}" type="slidenum">
              <a:rPr lang="es-ES" smtClean="0"/>
              <a:pPr>
                <a:defRPr/>
              </a:pPr>
              <a:t>70</a:t>
            </a:fld>
            <a:endParaRPr lang="es-ES"/>
          </a:p>
        </p:txBody>
      </p:sp>
    </p:spTree>
    <p:extLst>
      <p:ext uri="{BB962C8B-B14F-4D97-AF65-F5344CB8AC3E}">
        <p14:creationId xmlns:p14="http://schemas.microsoft.com/office/powerpoint/2010/main" val="1120635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a:t>Hoy buscamos lograr un nivel de alineamiento básico, para el cual</a:t>
            </a:r>
            <a:r>
              <a:rPr lang="es-AR" baseline="0" dirty="0"/>
              <a:t> identificar comportamientos podrá ser de gran ayuda.</a:t>
            </a:r>
            <a:endParaRPr lang="es-AR" dirty="0"/>
          </a:p>
        </p:txBody>
      </p:sp>
      <p:sp>
        <p:nvSpPr>
          <p:cNvPr id="4" name="Slide Number Placeholder 3"/>
          <p:cNvSpPr>
            <a:spLocks noGrp="1"/>
          </p:cNvSpPr>
          <p:nvPr>
            <p:ph type="sldNum" sz="quarter" idx="10"/>
          </p:nvPr>
        </p:nvSpPr>
        <p:spPr/>
        <p:txBody>
          <a:bodyPr/>
          <a:lstStyle/>
          <a:p>
            <a:pPr>
              <a:defRPr/>
            </a:pPr>
            <a:fld id="{6C7D0953-C1AE-4AE5-9413-92193F6FE1D9}" type="slidenum">
              <a:rPr lang="es-ES" smtClean="0"/>
              <a:pPr>
                <a:defRPr/>
              </a:pPr>
              <a:t>15</a:t>
            </a:fld>
            <a:endParaRPr lang="es-E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r>
              <a:rPr lang="es-ES_tradnl" dirty="0">
                <a:solidFill>
                  <a:srgbClr val="000000"/>
                </a:solidFill>
              </a:rPr>
              <a:t>¿Qué comportamiento emerge en mí cuando pienso de esta forma?</a:t>
            </a:r>
          </a:p>
        </p:txBody>
      </p:sp>
      <p:sp>
        <p:nvSpPr>
          <p:cNvPr id="70660" name="Slide Number Placeholder 3"/>
          <p:cNvSpPr>
            <a:spLocks noGrp="1"/>
          </p:cNvSpPr>
          <p:nvPr>
            <p:ph type="sldNum" sz="quarter" idx="5"/>
          </p:nvPr>
        </p:nvSpPr>
        <p:spPr/>
        <p:txBody>
          <a:bodyPr wrap="square" numCol="1" anchorCtr="0" compatLnSpc="1">
            <a:prstTxWarp prst="textNoShape">
              <a:avLst/>
            </a:prstTxWarp>
          </a:bodyPr>
          <a:lstStyle/>
          <a:p>
            <a:pPr eaLnBrk="0" fontAlgn="base" hangingPunct="0">
              <a:spcBef>
                <a:spcPct val="0"/>
              </a:spcBef>
              <a:spcAft>
                <a:spcPct val="0"/>
              </a:spcAft>
              <a:buSzPct val="100000"/>
              <a:defRPr/>
            </a:pPr>
            <a:fld id="{DDDA076F-027C-4566-9B45-07773F018BBB}" type="slidenum">
              <a:rPr lang="fr-FR" smtClean="0">
                <a:solidFill>
                  <a:srgbClr val="000000"/>
                </a:solidFill>
                <a:cs typeface="Arial" pitchFamily="34" charset="0"/>
              </a:rPr>
              <a:pPr eaLnBrk="0" fontAlgn="base" hangingPunct="0">
                <a:spcBef>
                  <a:spcPct val="0"/>
                </a:spcBef>
                <a:spcAft>
                  <a:spcPct val="0"/>
                </a:spcAft>
                <a:buSzPct val="100000"/>
                <a:defRPr/>
              </a:pPr>
              <a:t>72</a:t>
            </a:fld>
            <a:endParaRPr lang="fr-FR" dirty="0">
              <a:solidFill>
                <a:srgbClr val="000000"/>
              </a:solidFill>
              <a:cs typeface="Arial" pitchFamily="34" charset="0"/>
            </a:endParaRPr>
          </a:p>
        </p:txBody>
      </p:sp>
    </p:spTree>
    <p:extLst>
      <p:ext uri="{BB962C8B-B14F-4D97-AF65-F5344CB8AC3E}">
        <p14:creationId xmlns:p14="http://schemas.microsoft.com/office/powerpoint/2010/main" val="40812907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r>
              <a:rPr lang="es-ES_tradnl" dirty="0">
                <a:solidFill>
                  <a:srgbClr val="000000"/>
                </a:solidFill>
              </a:rPr>
              <a:t>¿Qué comportamiento emerge en mí cuando pienso de esta forma?</a:t>
            </a:r>
          </a:p>
        </p:txBody>
      </p:sp>
      <p:sp>
        <p:nvSpPr>
          <p:cNvPr id="71684" name="Slide Number Placeholder 3"/>
          <p:cNvSpPr>
            <a:spLocks noGrp="1"/>
          </p:cNvSpPr>
          <p:nvPr>
            <p:ph type="sldNum" sz="quarter" idx="5"/>
          </p:nvPr>
        </p:nvSpPr>
        <p:spPr/>
        <p:txBody>
          <a:bodyPr wrap="square" numCol="1" anchorCtr="0" compatLnSpc="1">
            <a:prstTxWarp prst="textNoShape">
              <a:avLst/>
            </a:prstTxWarp>
          </a:bodyPr>
          <a:lstStyle/>
          <a:p>
            <a:pPr eaLnBrk="0" fontAlgn="base" hangingPunct="0">
              <a:spcBef>
                <a:spcPct val="0"/>
              </a:spcBef>
              <a:spcAft>
                <a:spcPct val="0"/>
              </a:spcAft>
              <a:buSzPct val="100000"/>
              <a:defRPr/>
            </a:pPr>
            <a:fld id="{666C07A5-F167-4806-A602-D04D415C3527}" type="slidenum">
              <a:rPr lang="fr-FR" smtClean="0">
                <a:solidFill>
                  <a:srgbClr val="000000"/>
                </a:solidFill>
                <a:cs typeface="Arial" pitchFamily="34" charset="0"/>
              </a:rPr>
              <a:pPr eaLnBrk="0" fontAlgn="base" hangingPunct="0">
                <a:spcBef>
                  <a:spcPct val="0"/>
                </a:spcBef>
                <a:spcAft>
                  <a:spcPct val="0"/>
                </a:spcAft>
                <a:buSzPct val="100000"/>
                <a:defRPr/>
              </a:pPr>
              <a:t>73</a:t>
            </a:fld>
            <a:endParaRPr lang="fr-FR" dirty="0">
              <a:solidFill>
                <a:srgbClr val="000000"/>
              </a:solidFill>
              <a:cs typeface="Arial" pitchFamily="34" charset="0"/>
            </a:endParaRPr>
          </a:p>
        </p:txBody>
      </p:sp>
    </p:spTree>
    <p:extLst>
      <p:ext uri="{BB962C8B-B14F-4D97-AF65-F5344CB8AC3E}">
        <p14:creationId xmlns:p14="http://schemas.microsoft.com/office/powerpoint/2010/main" val="13495847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r>
              <a:rPr lang="es-ES_tradnl" b="1" dirty="0">
                <a:solidFill>
                  <a:srgbClr val="FF0000"/>
                </a:solidFill>
              </a:rPr>
              <a:t>¿Qué comportamiento emerge en mí cuando pienso de esta forma?</a:t>
            </a:r>
          </a:p>
          <a:p>
            <a:endParaRPr lang="es-ES_tradnl" b="1" dirty="0">
              <a:solidFill>
                <a:srgbClr val="FF0000"/>
              </a:solidFill>
            </a:endParaRPr>
          </a:p>
        </p:txBody>
      </p:sp>
      <p:sp>
        <p:nvSpPr>
          <p:cNvPr id="68612" name="Slide Number Placeholder 3"/>
          <p:cNvSpPr>
            <a:spLocks noGrp="1"/>
          </p:cNvSpPr>
          <p:nvPr>
            <p:ph type="sldNum" sz="quarter" idx="5"/>
          </p:nvPr>
        </p:nvSpPr>
        <p:spPr/>
        <p:txBody>
          <a:bodyPr wrap="square" numCol="1" anchorCtr="0" compatLnSpc="1">
            <a:prstTxWarp prst="textNoShape">
              <a:avLst/>
            </a:prstTxWarp>
          </a:bodyPr>
          <a:lstStyle/>
          <a:p>
            <a:pPr eaLnBrk="0" fontAlgn="base" hangingPunct="0">
              <a:spcBef>
                <a:spcPct val="0"/>
              </a:spcBef>
              <a:spcAft>
                <a:spcPct val="0"/>
              </a:spcAft>
              <a:buSzPct val="100000"/>
              <a:defRPr/>
            </a:pPr>
            <a:fld id="{439E2274-360E-4954-9442-F6F29831A708}" type="slidenum">
              <a:rPr lang="fr-FR" smtClean="0">
                <a:solidFill>
                  <a:srgbClr val="000000"/>
                </a:solidFill>
                <a:cs typeface="Arial" pitchFamily="34" charset="0"/>
              </a:rPr>
              <a:pPr eaLnBrk="0" fontAlgn="base" hangingPunct="0">
                <a:spcBef>
                  <a:spcPct val="0"/>
                </a:spcBef>
                <a:spcAft>
                  <a:spcPct val="0"/>
                </a:spcAft>
                <a:buSzPct val="100000"/>
                <a:defRPr/>
              </a:pPr>
              <a:t>74</a:t>
            </a:fld>
            <a:endParaRPr lang="fr-FR" dirty="0">
              <a:solidFill>
                <a:srgbClr val="000000"/>
              </a:solidFill>
              <a:cs typeface="Arial" pitchFamily="34" charset="0"/>
            </a:endParaRPr>
          </a:p>
        </p:txBody>
      </p:sp>
    </p:spTree>
    <p:extLst>
      <p:ext uri="{BB962C8B-B14F-4D97-AF65-F5344CB8AC3E}">
        <p14:creationId xmlns:p14="http://schemas.microsoft.com/office/powerpoint/2010/main" val="2084543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r>
              <a:rPr lang="es-ES_tradnl">
                <a:solidFill>
                  <a:srgbClr val="000000"/>
                </a:solidFill>
              </a:rPr>
              <a:t>y entonces es una contraparte más positiva, y cómo esto puede empoderarlo y ayudarlo. </a:t>
            </a:r>
          </a:p>
        </p:txBody>
      </p:sp>
      <p:sp>
        <p:nvSpPr>
          <p:cNvPr id="69636" name="Slide Number Placeholder 3"/>
          <p:cNvSpPr>
            <a:spLocks noGrp="1"/>
          </p:cNvSpPr>
          <p:nvPr>
            <p:ph type="sldNum" sz="quarter" idx="5"/>
          </p:nvPr>
        </p:nvSpPr>
        <p:spPr/>
        <p:txBody>
          <a:bodyPr wrap="square" numCol="1" anchorCtr="0" compatLnSpc="1">
            <a:prstTxWarp prst="textNoShape">
              <a:avLst/>
            </a:prstTxWarp>
          </a:bodyPr>
          <a:lstStyle/>
          <a:p>
            <a:pPr eaLnBrk="0" fontAlgn="base" hangingPunct="0">
              <a:spcBef>
                <a:spcPct val="0"/>
              </a:spcBef>
              <a:spcAft>
                <a:spcPct val="0"/>
              </a:spcAft>
              <a:buSzPct val="100000"/>
              <a:defRPr/>
            </a:pPr>
            <a:fld id="{77651D23-59C4-4F69-8ACC-8930A10D8521}" type="slidenum">
              <a:rPr lang="fr-FR" smtClean="0">
                <a:solidFill>
                  <a:srgbClr val="000000"/>
                </a:solidFill>
                <a:cs typeface="Arial" pitchFamily="34" charset="0"/>
              </a:rPr>
              <a:pPr eaLnBrk="0" fontAlgn="base" hangingPunct="0">
                <a:spcBef>
                  <a:spcPct val="0"/>
                </a:spcBef>
                <a:spcAft>
                  <a:spcPct val="0"/>
                </a:spcAft>
                <a:buSzPct val="100000"/>
                <a:defRPr/>
              </a:pPr>
              <a:t>75</a:t>
            </a:fld>
            <a:endParaRPr lang="fr-FR" dirty="0">
              <a:solidFill>
                <a:srgbClr val="000000"/>
              </a:solidFill>
              <a:cs typeface="Arial" pitchFamily="34" charset="0"/>
            </a:endParaRPr>
          </a:p>
        </p:txBody>
      </p:sp>
    </p:spTree>
    <p:extLst>
      <p:ext uri="{BB962C8B-B14F-4D97-AF65-F5344CB8AC3E}">
        <p14:creationId xmlns:p14="http://schemas.microsoft.com/office/powerpoint/2010/main" val="585851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s-AR"/>
          </a:p>
        </p:txBody>
      </p:sp>
      <p:sp>
        <p:nvSpPr>
          <p:cNvPr id="74756" name="Slide Number Placeholder 3"/>
          <p:cNvSpPr>
            <a:spLocks noGrp="1"/>
          </p:cNvSpPr>
          <p:nvPr>
            <p:ph type="sldNum" sz="quarter" idx="5"/>
          </p:nvPr>
        </p:nvSpPr>
        <p:spPr/>
        <p:txBody>
          <a:bodyPr wrap="square" numCol="1" anchorCtr="0" compatLnSpc="1">
            <a:prstTxWarp prst="textNoShape">
              <a:avLst/>
            </a:prstTxWarp>
          </a:bodyPr>
          <a:lstStyle/>
          <a:p>
            <a:pPr eaLnBrk="0" fontAlgn="base" hangingPunct="0">
              <a:spcBef>
                <a:spcPct val="0"/>
              </a:spcBef>
              <a:spcAft>
                <a:spcPct val="0"/>
              </a:spcAft>
              <a:buSzPct val="100000"/>
              <a:defRPr/>
            </a:pPr>
            <a:fld id="{602D6047-5273-422B-91C8-62204E4ED1BB}" type="slidenum">
              <a:rPr lang="fr-FR" smtClean="0">
                <a:solidFill>
                  <a:srgbClr val="000000"/>
                </a:solidFill>
                <a:cs typeface="Arial" pitchFamily="34" charset="0"/>
              </a:rPr>
              <a:pPr eaLnBrk="0" fontAlgn="base" hangingPunct="0">
                <a:spcBef>
                  <a:spcPct val="0"/>
                </a:spcBef>
                <a:spcAft>
                  <a:spcPct val="0"/>
                </a:spcAft>
                <a:buSzPct val="100000"/>
                <a:defRPr/>
              </a:pPr>
              <a:t>76</a:t>
            </a:fld>
            <a:endParaRPr lang="fr-FR" dirty="0">
              <a:solidFill>
                <a:srgbClr val="000000"/>
              </a:solidFill>
              <a:cs typeface="Arial" pitchFamily="34" charset="0"/>
            </a:endParaRPr>
          </a:p>
        </p:txBody>
      </p:sp>
    </p:spTree>
    <p:extLst>
      <p:ext uri="{BB962C8B-B14F-4D97-AF65-F5344CB8AC3E}">
        <p14:creationId xmlns:p14="http://schemas.microsoft.com/office/powerpoint/2010/main" val="2404029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09550" y="730250"/>
            <a:ext cx="6462713" cy="3636963"/>
          </a:xfrm>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3706630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730250"/>
            <a:ext cx="6462713" cy="3636963"/>
          </a:xfrm>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79</a:t>
            </a:fld>
            <a:endParaRPr lang="es-ES"/>
          </a:p>
        </p:txBody>
      </p:sp>
    </p:spTree>
    <p:extLst>
      <p:ext uri="{BB962C8B-B14F-4D97-AF65-F5344CB8AC3E}">
        <p14:creationId xmlns:p14="http://schemas.microsoft.com/office/powerpoint/2010/main" val="2289210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Resumidamente, desarrollar competencia emocional implica 1) Aprender a manejar las emociones propias; 2) Aprender a manejarse ante las emociones de otros, y 3) Aprender a ayudar a otros a manejar sus propias emociones.</a:t>
            </a:r>
          </a:p>
          <a:p>
            <a:r>
              <a:rPr lang="es-AR" dirty="0"/>
              <a:t>Manejar NO es Reprimir, sino “canalizar” la energía de la emoción para ponerla al servicio de honrar lo valioso para la persona.</a:t>
            </a:r>
          </a:p>
        </p:txBody>
      </p:sp>
      <p:sp>
        <p:nvSpPr>
          <p:cNvPr id="4" name="Marcador de número de diapositiva 3"/>
          <p:cNvSpPr>
            <a:spLocks noGrp="1"/>
          </p:cNvSpPr>
          <p:nvPr>
            <p:ph type="sldNum" sz="quarter" idx="5"/>
          </p:nvPr>
        </p:nvSpPr>
        <p:spPr/>
        <p:txBody>
          <a:bodyPr/>
          <a:lstStyle/>
          <a:p>
            <a:pPr>
              <a:defRPr/>
            </a:pPr>
            <a:fld id="{FEE7485B-443D-4AE2-A89F-BEFF6A936AB6}" type="slidenum">
              <a:rPr lang="es-ES" smtClean="0"/>
              <a:pPr>
                <a:defRPr/>
              </a:pPr>
              <a:t>81</a:t>
            </a:fld>
            <a:endParaRPr lang="es-ES"/>
          </a:p>
        </p:txBody>
      </p:sp>
    </p:spTree>
    <p:extLst>
      <p:ext uri="{BB962C8B-B14F-4D97-AF65-F5344CB8AC3E}">
        <p14:creationId xmlns:p14="http://schemas.microsoft.com/office/powerpoint/2010/main" val="28929561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7"/>
          <p:cNvSpPr>
            <a:spLocks noGrp="1" noChangeArrowheads="1"/>
          </p:cNvSpPr>
          <p:nvPr>
            <p:ph type="sldNum" sz="quarter" idx="5"/>
          </p:nvPr>
        </p:nvSpPr>
        <p:spPr>
          <a:ln/>
        </p:spPr>
        <p:txBody>
          <a:bodyPr/>
          <a:lstStyle/>
          <a:p>
            <a:fld id="{84D159C0-B15D-4A98-866F-C96CF9880205}" type="slidenum">
              <a:rPr lang="es-ES"/>
              <a:pPr/>
              <a:t>82</a:t>
            </a:fld>
            <a:endParaRPr lang="es-ES"/>
          </a:p>
        </p:txBody>
      </p:sp>
      <p:sp>
        <p:nvSpPr>
          <p:cNvPr id="218114" name="Rectangle 2"/>
          <p:cNvSpPr>
            <a:spLocks noGrp="1" noRot="1" noChangeAspect="1" noChangeArrowheads="1" noTextEdit="1"/>
          </p:cNvSpPr>
          <p:nvPr>
            <p:ph type="sldImg"/>
          </p:nvPr>
        </p:nvSpPr>
        <p:spPr>
          <a:ln/>
        </p:spPr>
      </p:sp>
      <p:graphicFrame>
        <p:nvGraphicFramePr>
          <p:cNvPr id="218116" name="Group 4"/>
          <p:cNvGraphicFramePr>
            <a:graphicFrameLocks noGrp="1"/>
          </p:cNvGraphicFramePr>
          <p:nvPr/>
        </p:nvGraphicFramePr>
        <p:xfrm>
          <a:off x="838780" y="4652868"/>
          <a:ext cx="5850198" cy="4480775"/>
        </p:xfrm>
        <a:graphic>
          <a:graphicData uri="http://schemas.openxmlformats.org/drawingml/2006/table">
            <a:tbl>
              <a:tblPr/>
              <a:tblGrid>
                <a:gridCol w="5850198">
                  <a:extLst>
                    <a:ext uri="{9D8B030D-6E8A-4147-A177-3AD203B41FA5}">
                      <a16:colId xmlns:a16="http://schemas.microsoft.com/office/drawing/2014/main" val="20000"/>
                    </a:ext>
                  </a:extLst>
                </a:gridCol>
              </a:tblGrid>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7404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endParaRPr>
                    </a:p>
                  </a:txBody>
                  <a:tcPr marL="94179" marR="94179" marT="46756" marB="46756"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823343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7"/>
          <p:cNvSpPr>
            <a:spLocks noGrp="1" noChangeArrowheads="1"/>
          </p:cNvSpPr>
          <p:nvPr>
            <p:ph type="sldNum" sz="quarter" idx="5"/>
          </p:nvPr>
        </p:nvSpPr>
        <p:spPr>
          <a:ln/>
        </p:spPr>
        <p:txBody>
          <a:bodyPr/>
          <a:lstStyle/>
          <a:p>
            <a:fld id="{AA6FCEF9-E48F-460D-87F9-EF582CDFD823}" type="slidenum">
              <a:rPr lang="es-ES"/>
              <a:pPr/>
              <a:t>83</a:t>
            </a:fld>
            <a:endParaRPr lang="es-ES"/>
          </a:p>
        </p:txBody>
      </p:sp>
      <p:sp>
        <p:nvSpPr>
          <p:cNvPr id="219138" name="Rectangle 2"/>
          <p:cNvSpPr>
            <a:spLocks noGrp="1" noRot="1" noChangeAspect="1" noChangeArrowheads="1" noTextEdit="1"/>
          </p:cNvSpPr>
          <p:nvPr>
            <p:ph type="sldImg"/>
          </p:nvPr>
        </p:nvSpPr>
        <p:spPr>
          <a:ln/>
        </p:spPr>
      </p:sp>
      <p:graphicFrame>
        <p:nvGraphicFramePr>
          <p:cNvPr id="219140" name="Group 4"/>
          <p:cNvGraphicFramePr>
            <a:graphicFrameLocks noGrp="1"/>
          </p:cNvGraphicFramePr>
          <p:nvPr/>
        </p:nvGraphicFramePr>
        <p:xfrm>
          <a:off x="1113460" y="3335017"/>
          <a:ext cx="7765986" cy="3211667"/>
        </p:xfrm>
        <a:graphic>
          <a:graphicData uri="http://schemas.openxmlformats.org/drawingml/2006/table">
            <a:tbl>
              <a:tblPr/>
              <a:tblGrid>
                <a:gridCol w="7765986">
                  <a:extLst>
                    <a:ext uri="{9D8B030D-6E8A-4147-A177-3AD203B41FA5}">
                      <a16:colId xmlns:a16="http://schemas.microsoft.com/office/drawing/2014/main" val="20000"/>
                    </a:ext>
                  </a:extLst>
                </a:gridCol>
              </a:tblGrid>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a:ln>
                          <a:noFill/>
                        </a:ln>
                        <a:solidFill>
                          <a:schemeClr val="tx1"/>
                        </a:solidFill>
                        <a:effectLst/>
                        <a:latin typeface="Arial" charset="0"/>
                      </a:endParaRPr>
                    </a:p>
                  </a:txBody>
                  <a:tcPr marL="125020" marR="125020" marT="33513" marB="33513"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66319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a:t>Consciencia y Protagonismo</a:t>
            </a:r>
          </a:p>
          <a:p>
            <a:r>
              <a:rPr lang="es-AR" dirty="0"/>
              <a:t>Exposición del dilema y pedido de ayuda.</a:t>
            </a:r>
          </a:p>
        </p:txBody>
      </p:sp>
      <p:sp>
        <p:nvSpPr>
          <p:cNvPr id="4" name="Slide Number Placeholder 3"/>
          <p:cNvSpPr>
            <a:spLocks noGrp="1"/>
          </p:cNvSpPr>
          <p:nvPr>
            <p:ph type="sldNum" sz="quarter" idx="10"/>
          </p:nvPr>
        </p:nvSpPr>
        <p:spPr/>
        <p:txBody>
          <a:bodyPr/>
          <a:lstStyle/>
          <a:p>
            <a:pPr>
              <a:defRPr/>
            </a:pPr>
            <a:fld id="{6C7D0953-C1AE-4AE5-9413-92193F6FE1D9}" type="slidenum">
              <a:rPr lang="es-ES" smtClean="0"/>
              <a:pPr>
                <a:defRPr/>
              </a:pPr>
              <a:t>17</a:t>
            </a:fld>
            <a:endParaRPr lang="es-E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0434" name="Rectangle 2"/>
          <p:cNvSpPr>
            <a:spLocks noGrp="1" noRot="1" noChangeAspect="1" noChangeArrowheads="1" noTextEdit="1"/>
          </p:cNvSpPr>
          <p:nvPr>
            <p:ph type="sldImg"/>
          </p:nvPr>
        </p:nvSpPr>
        <p:spPr>
          <a:ln/>
        </p:spPr>
      </p:sp>
      <p:sp>
        <p:nvSpPr>
          <p:cNvPr id="1810435" name="Rectangle 3"/>
          <p:cNvSpPr>
            <a:spLocks noGrp="1" noChangeArrowheads="1"/>
          </p:cNvSpPr>
          <p:nvPr>
            <p:ph type="body" idx="1"/>
          </p:nvPr>
        </p:nvSpPr>
        <p:spPr>
          <a:noFill/>
          <a:ln/>
        </p:spPr>
        <p:txBody>
          <a:bodyPr/>
          <a:lstStyle/>
          <a:p>
            <a:endParaRPr lang="es-AR" dirty="0">
              <a:latin typeface="Arial" charset="0"/>
            </a:endParaRPr>
          </a:p>
        </p:txBody>
      </p:sp>
    </p:spTree>
    <p:extLst>
      <p:ext uri="{BB962C8B-B14F-4D97-AF65-F5344CB8AC3E}">
        <p14:creationId xmlns:p14="http://schemas.microsoft.com/office/powerpoint/2010/main" val="3797075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4290" name="Rectangle 2"/>
          <p:cNvSpPr>
            <a:spLocks noGrp="1" noRot="1" noChangeAspect="1" noChangeArrowheads="1" noTextEdit="1"/>
          </p:cNvSpPr>
          <p:nvPr>
            <p:ph type="sldImg"/>
          </p:nvPr>
        </p:nvSpPr>
        <p:spPr>
          <a:ln/>
        </p:spPr>
      </p:sp>
      <p:sp>
        <p:nvSpPr>
          <p:cNvPr id="1804291"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3070263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71735DC7-3BD9-4AC9-A51F-745B3DF57C62}" type="slidenum">
              <a:rPr lang="es-ES">
                <a:solidFill>
                  <a:prstClr val="black"/>
                </a:solidFill>
              </a:rPr>
              <a:pPr/>
              <a:t>95</a:t>
            </a:fld>
            <a:endParaRPr lang="es-ES">
              <a:solidFill>
                <a:prstClr val="black"/>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96133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09550" y="730250"/>
            <a:ext cx="6462713" cy="3636963"/>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96</a:t>
            </a:fld>
            <a:endParaRPr lang="de-DE"/>
          </a:p>
        </p:txBody>
      </p:sp>
    </p:spTree>
    <p:extLst>
      <p:ext uri="{BB962C8B-B14F-4D97-AF65-F5344CB8AC3E}">
        <p14:creationId xmlns:p14="http://schemas.microsoft.com/office/powerpoint/2010/main" val="10301554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9893086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3897514" y="9223213"/>
            <a:ext cx="2982742" cy="485869"/>
          </a:xfrm>
          <a:prstGeom prst="rect">
            <a:avLst/>
          </a:prstGeom>
          <a:noFill/>
          <a:ln w="9525">
            <a:noFill/>
            <a:miter lim="800000"/>
            <a:headEnd/>
            <a:tailEnd/>
          </a:ln>
        </p:spPr>
        <p:txBody>
          <a:bodyPr anchor="b"/>
          <a:lstStyle/>
          <a:p>
            <a:pPr algn="r"/>
            <a:fld id="{24CA2F2F-768F-4D4B-B914-61C1A5C17AEC}" type="slidenum">
              <a:rPr lang="es-ES" sz="1200"/>
              <a:pPr algn="r"/>
              <a:t>98</a:t>
            </a:fld>
            <a:endParaRPr lang="es-ES" sz="1200"/>
          </a:p>
        </p:txBody>
      </p:sp>
      <p:sp>
        <p:nvSpPr>
          <p:cNvPr id="108547" name="Rectangle 7"/>
          <p:cNvSpPr txBox="1">
            <a:spLocks noGrp="1" noChangeArrowheads="1"/>
          </p:cNvSpPr>
          <p:nvPr/>
        </p:nvSpPr>
        <p:spPr bwMode="auto">
          <a:xfrm>
            <a:off x="3897514" y="9223213"/>
            <a:ext cx="2982742" cy="485869"/>
          </a:xfrm>
          <a:prstGeom prst="rect">
            <a:avLst/>
          </a:prstGeom>
          <a:noFill/>
          <a:ln w="9525">
            <a:noFill/>
            <a:miter lim="800000"/>
            <a:headEnd/>
            <a:tailEnd/>
          </a:ln>
        </p:spPr>
        <p:txBody>
          <a:bodyPr lIns="93177" tIns="46589" rIns="93177" bIns="46589" anchor="b"/>
          <a:lstStyle/>
          <a:p>
            <a:pPr algn="r" defTabSz="931863"/>
            <a:fld id="{A5B81FF3-C04C-449B-B178-409BF656F913}" type="slidenum">
              <a:rPr lang="en-US" sz="1200"/>
              <a:pPr algn="r" defTabSz="931863"/>
              <a:t>98</a:t>
            </a:fld>
            <a:endParaRPr lang="en-US" sz="1200"/>
          </a:p>
        </p:txBody>
      </p:sp>
      <p:sp>
        <p:nvSpPr>
          <p:cNvPr id="108548" name="Folienbildplatzhalter 1"/>
          <p:cNvSpPr>
            <a:spLocks noGrp="1" noRot="1" noChangeAspect="1" noTextEdit="1"/>
          </p:cNvSpPr>
          <p:nvPr>
            <p:ph type="sldImg"/>
          </p:nvPr>
        </p:nvSpPr>
        <p:spPr>
          <a:xfrm>
            <a:off x="211138" y="730250"/>
            <a:ext cx="6462712" cy="3636963"/>
          </a:xfrm>
          <a:ln/>
        </p:spPr>
      </p:sp>
      <p:sp>
        <p:nvSpPr>
          <p:cNvPr id="108549" name="Notizenplatzhalter 2"/>
          <p:cNvSpPr>
            <a:spLocks noGrp="1"/>
          </p:cNvSpPr>
          <p:nvPr>
            <p:ph type="body" idx="1"/>
          </p:nvPr>
        </p:nvSpPr>
        <p:spPr>
          <a:xfrm>
            <a:off x="688805" y="4613264"/>
            <a:ext cx="5504204" cy="4369502"/>
          </a:xfrm>
          <a:noFill/>
          <a:ln/>
        </p:spPr>
        <p:txBody>
          <a:bodyPr lIns="93169" tIns="46585" rIns="93169" bIns="46585"/>
          <a:lstStyle/>
          <a:p>
            <a:pPr eaLnBrk="1" hangingPunct="1"/>
            <a:endParaRPr lang="en-GB" dirty="0"/>
          </a:p>
        </p:txBody>
      </p:sp>
      <p:sp>
        <p:nvSpPr>
          <p:cNvPr id="108550" name="Foliennummernplatzhalter 3"/>
          <p:cNvSpPr txBox="1">
            <a:spLocks noGrp="1"/>
          </p:cNvSpPr>
          <p:nvPr/>
        </p:nvSpPr>
        <p:spPr bwMode="auto">
          <a:xfrm>
            <a:off x="3897514" y="9223213"/>
            <a:ext cx="2982742" cy="485869"/>
          </a:xfrm>
          <a:prstGeom prst="rect">
            <a:avLst/>
          </a:prstGeom>
          <a:noFill/>
          <a:ln w="9525">
            <a:noFill/>
            <a:miter lim="800000"/>
            <a:headEnd/>
            <a:tailEnd/>
          </a:ln>
        </p:spPr>
        <p:txBody>
          <a:bodyPr lIns="93169" tIns="46585" rIns="93169" bIns="46585" anchor="b"/>
          <a:lstStyle/>
          <a:p>
            <a:pPr algn="r" defTabSz="931863"/>
            <a:fld id="{67FE54AA-A08F-4FDD-8E43-0277262A4059}" type="slidenum">
              <a:rPr lang="de-DE" sz="1200"/>
              <a:pPr algn="r" defTabSz="931863"/>
              <a:t>98</a:t>
            </a:fld>
            <a:endParaRPr lang="de-DE" sz="1200"/>
          </a:p>
        </p:txBody>
      </p:sp>
    </p:spTree>
    <p:extLst>
      <p:ext uri="{BB962C8B-B14F-4D97-AF65-F5344CB8AC3E}">
        <p14:creationId xmlns:p14="http://schemas.microsoft.com/office/powerpoint/2010/main" val="36175696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730250"/>
            <a:ext cx="6462713" cy="3636963"/>
          </a:xfrm>
        </p:spPr>
      </p:sp>
      <p:sp>
        <p:nvSpPr>
          <p:cNvPr id="3" name="Notes Placeholder 2"/>
          <p:cNvSpPr>
            <a:spLocks noGrp="1"/>
          </p:cNvSpPr>
          <p:nvPr>
            <p:ph type="body" idx="1"/>
          </p:nvPr>
        </p:nvSpPr>
        <p:spPr/>
        <p:txBody>
          <a:bodyPr>
            <a:normAutofit/>
          </a:bodyPr>
          <a:lstStyle/>
          <a:p>
            <a:endParaRPr lang="es-MX"/>
          </a:p>
        </p:txBody>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99</a:t>
            </a:fld>
            <a:endParaRPr lang="es-ES"/>
          </a:p>
        </p:txBody>
      </p:sp>
      <p:graphicFrame>
        <p:nvGraphicFramePr>
          <p:cNvPr id="5" name="Group 3"/>
          <p:cNvGraphicFramePr>
            <a:graphicFrameLocks/>
          </p:cNvGraphicFramePr>
          <p:nvPr/>
        </p:nvGraphicFramePr>
        <p:xfrm>
          <a:off x="934457" y="4678483"/>
          <a:ext cx="5162232" cy="4401000"/>
        </p:xfrm>
        <a:graphic>
          <a:graphicData uri="http://schemas.openxmlformats.org/drawingml/2006/table">
            <a:tbl>
              <a:tblPr/>
              <a:tblGrid>
                <a:gridCol w="5162232">
                  <a:extLst>
                    <a:ext uri="{9D8B030D-6E8A-4147-A177-3AD203B41FA5}">
                      <a16:colId xmlns:a16="http://schemas.microsoft.com/office/drawing/2014/main" val="20000"/>
                    </a:ext>
                  </a:extLst>
                </a:gridCol>
              </a:tblGrid>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513923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3040523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9876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165894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a:t>Alinear significados</a:t>
            </a:r>
          </a:p>
          <a:p>
            <a:r>
              <a:rPr lang="es-AR" dirty="0"/>
              <a:t>Buscar</a:t>
            </a:r>
            <a:r>
              <a:rPr lang="es-AR" baseline="0" dirty="0"/>
              <a:t> </a:t>
            </a:r>
            <a:r>
              <a:rPr lang="es-AR" dirty="0"/>
              <a:t>ejemplos de comportamientos representativos de los valores ante situaciones concretas, </a:t>
            </a:r>
          </a:p>
          <a:p>
            <a:r>
              <a:rPr lang="es-AR" dirty="0"/>
              <a:t>Considerar que significado y alineamiento</a:t>
            </a:r>
            <a:r>
              <a:rPr lang="es-AR" baseline="0" dirty="0"/>
              <a:t> son dinámicos y se van aclarando en el tiempo a partir de las situaciones concretas y de las conversaciones de las personas acerca de las contradicciones que ven o los dilemas que enfrentan.</a:t>
            </a:r>
          </a:p>
          <a:p>
            <a:r>
              <a:rPr lang="es-AR" baseline="0" dirty="0"/>
              <a:t>Enunciar los valores y definir sus alcances a priori no garantiza que no existirán contradicciones, pero permite hablar de ellas una y otra vez en un proceso de clarificación progresiva.</a:t>
            </a:r>
            <a:endParaRPr lang="es-AR" dirty="0"/>
          </a:p>
        </p:txBody>
      </p:sp>
      <p:sp>
        <p:nvSpPr>
          <p:cNvPr id="4" name="Slide Number Placeholder 3"/>
          <p:cNvSpPr>
            <a:spLocks noGrp="1"/>
          </p:cNvSpPr>
          <p:nvPr>
            <p:ph type="sldNum" sz="quarter" idx="10"/>
          </p:nvPr>
        </p:nvSpPr>
        <p:spPr/>
        <p:txBody>
          <a:bodyPr/>
          <a:lstStyle/>
          <a:p>
            <a:pPr>
              <a:defRPr/>
            </a:pPr>
            <a:fld id="{6C7D0953-C1AE-4AE5-9413-92193F6FE1D9}" type="slidenum">
              <a:rPr lang="es-ES" smtClean="0"/>
              <a:pPr>
                <a:defRPr/>
              </a:pPr>
              <a:t>18</a:t>
            </a:fld>
            <a:endParaRPr lang="es-E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6275314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AR">
              <a:latin typeface="Arial" charset="0"/>
            </a:endParaRPr>
          </a:p>
        </p:txBody>
      </p:sp>
    </p:spTree>
    <p:extLst>
      <p:ext uri="{BB962C8B-B14F-4D97-AF65-F5344CB8AC3E}">
        <p14:creationId xmlns:p14="http://schemas.microsoft.com/office/powerpoint/2010/main" val="12129479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09550" y="730250"/>
            <a:ext cx="6462713" cy="3636963"/>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109</a:t>
            </a:fld>
            <a:endParaRPr lang="de-DE"/>
          </a:p>
        </p:txBody>
      </p:sp>
    </p:spTree>
    <p:extLst>
      <p:ext uri="{BB962C8B-B14F-4D97-AF65-F5344CB8AC3E}">
        <p14:creationId xmlns:p14="http://schemas.microsoft.com/office/powerpoint/2010/main" val="27590171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27218838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C4B9867-7989-4D17-964F-CF1CD16CC3A5}"/>
              </a:ext>
            </a:extLst>
          </p:cNvPr>
          <p:cNvSpPr>
            <a:spLocks noGrp="1" noChangeArrowheads="1"/>
          </p:cNvSpPr>
          <p:nvPr>
            <p:ph type="sldNum" sz="quarter" idx="5"/>
          </p:nvPr>
        </p:nvSpPr>
        <p:spPr>
          <a:ln/>
        </p:spPr>
        <p:txBody>
          <a:bodyPr/>
          <a:lstStyle/>
          <a:p>
            <a:fld id="{59253CDF-D493-4001-A136-22AFC3F09AE3}" type="slidenum">
              <a:rPr lang="es-ES" altLang="es-AR"/>
              <a:pPr/>
              <a:t>111</a:t>
            </a:fld>
            <a:endParaRPr lang="es-ES" altLang="es-AR"/>
          </a:p>
        </p:txBody>
      </p:sp>
      <p:sp>
        <p:nvSpPr>
          <p:cNvPr id="1017858" name="Rectangle 2">
            <a:extLst>
              <a:ext uri="{FF2B5EF4-FFF2-40B4-BE49-F238E27FC236}">
                <a16:creationId xmlns:a16="http://schemas.microsoft.com/office/drawing/2014/main" id="{E9F6B1DF-9AC9-46E2-A9DD-FA26F8669793}"/>
              </a:ext>
            </a:extLst>
          </p:cNvPr>
          <p:cNvSpPr>
            <a:spLocks noGrp="1" noRot="1" noChangeAspect="1" noChangeArrowheads="1" noTextEdit="1"/>
          </p:cNvSpPr>
          <p:nvPr>
            <p:ph type="sldImg"/>
          </p:nvPr>
        </p:nvSpPr>
        <p:spPr>
          <a:ln/>
        </p:spPr>
      </p:sp>
      <p:sp>
        <p:nvSpPr>
          <p:cNvPr id="1017859" name="Rectangle 3">
            <a:extLst>
              <a:ext uri="{FF2B5EF4-FFF2-40B4-BE49-F238E27FC236}">
                <a16:creationId xmlns:a16="http://schemas.microsoft.com/office/drawing/2014/main" id="{53D99D27-BC94-463F-933B-A6A74615CF39}"/>
              </a:ext>
            </a:extLst>
          </p:cNvPr>
          <p:cNvSpPr>
            <a:spLocks noGrp="1" noChangeArrowheads="1"/>
          </p:cNvSpPr>
          <p:nvPr>
            <p:ph type="body" idx="1"/>
          </p:nvPr>
        </p:nvSpPr>
        <p:spPr/>
        <p:txBody>
          <a:bodyPr/>
          <a:lstStyle/>
          <a:p>
            <a:r>
              <a:rPr lang="es-MX" altLang="es-AR"/>
              <a:t>TIEMPOS EJERCICIO:</a:t>
            </a:r>
          </a:p>
          <a:p>
            <a:r>
              <a:rPr lang="es-MX" altLang="es-AR"/>
              <a:t>- EXPLICACIÓN: 5’</a:t>
            </a:r>
          </a:p>
          <a:p>
            <a:pPr>
              <a:buFontTx/>
              <a:buChar char="-"/>
            </a:pPr>
            <a:r>
              <a:rPr lang="es-MX" altLang="es-AR"/>
              <a:t> PREPARACIÓN EN EQUIPOS: 20’</a:t>
            </a:r>
          </a:p>
          <a:p>
            <a:pPr>
              <a:buFontTx/>
              <a:buChar char="-"/>
            </a:pPr>
            <a:r>
              <a:rPr lang="es-MX" altLang="es-AR"/>
              <a:t> EXPOSICIÓN Y FEEDBACK A C/ EQUIPO (SUP. 4 EQUIPOS): 30’</a:t>
            </a:r>
            <a:endParaRPr lang="es-ES" altLang="es-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6098173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6EC3E546-5AC8-433F-AA4D-0F2FC53122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Rectangle 3">
            <a:extLst>
              <a:ext uri="{FF2B5EF4-FFF2-40B4-BE49-F238E27FC236}">
                <a16:creationId xmlns:a16="http://schemas.microsoft.com/office/drawing/2014/main" id="{9C463257-C25E-4AFE-9898-3CEDBCFFB2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s-AR" altLang="es-AR">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a:extLst>
              <a:ext uri="{FF2B5EF4-FFF2-40B4-BE49-F238E27FC236}">
                <a16:creationId xmlns:a16="http://schemas.microsoft.com/office/drawing/2014/main" id="{DA973491-152C-4B15-8BAD-4CCE106525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3235" name="Notes Placeholder 2">
            <a:extLst>
              <a:ext uri="{FF2B5EF4-FFF2-40B4-BE49-F238E27FC236}">
                <a16:creationId xmlns:a16="http://schemas.microsoft.com/office/drawing/2014/main" id="{FDECD25E-05F4-483D-88FE-A209C07A4F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s-AR" altLang="es-AR">
                <a:ea typeface="ＭＳ Ｐゴシック" panose="020B0600070205080204" pitchFamily="34" charset="-128"/>
              </a:rPr>
              <a:t>5 min</a:t>
            </a:r>
          </a:p>
          <a:p>
            <a:pPr eaLnBrk="1" hangingPunct="1">
              <a:spcBef>
                <a:spcPct val="0"/>
              </a:spcBef>
            </a:pPr>
            <a:endParaRPr lang="es-AR" altLang="es-AR">
              <a:ea typeface="ＭＳ Ｐゴシック" panose="020B0600070205080204" pitchFamily="34" charset="-128"/>
            </a:endParaRPr>
          </a:p>
        </p:txBody>
      </p:sp>
      <p:sp>
        <p:nvSpPr>
          <p:cNvPr id="223236" name="Slide Number Placeholder 3">
            <a:extLst>
              <a:ext uri="{FF2B5EF4-FFF2-40B4-BE49-F238E27FC236}">
                <a16:creationId xmlns:a16="http://schemas.microsoft.com/office/drawing/2014/main" id="{5AF00FF4-429F-4CEC-A0B6-8FCAE6AD28D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6E4BB8-1C9F-4438-9BAD-BEE95DDAB3CD}" type="slidenum">
              <a:rPr lang="es-AR" altLang="es-AR" smtClean="0">
                <a:solidFill>
                  <a:srgbClr val="000000"/>
                </a:solidFill>
                <a:cs typeface="Arial" panose="020B0604020202020204" pitchFamily="34" charset="0"/>
              </a:rPr>
              <a:pPr>
                <a:spcBef>
                  <a:spcPct val="0"/>
                </a:spcBef>
              </a:pPr>
              <a:t>117</a:t>
            </a:fld>
            <a:endParaRPr lang="es-AR" altLang="es-AR">
              <a:solidFill>
                <a:srgbClr val="000000"/>
              </a:solidFill>
              <a:cs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061010E7-CC7F-4530-8F63-9D42EC8F2F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850371" name="Group 3">
            <a:extLst>
              <a:ext uri="{FF2B5EF4-FFF2-40B4-BE49-F238E27FC236}">
                <a16:creationId xmlns:a16="http://schemas.microsoft.com/office/drawing/2014/main" id="{0473EE96-DC98-46C5-9970-EDF36B5ADCB2}"/>
              </a:ext>
            </a:extLst>
          </p:cNvPr>
          <p:cNvGraphicFramePr>
            <a:graphicFrameLocks noGrp="1"/>
          </p:cNvGraphicFramePr>
          <p:nvPr/>
        </p:nvGraphicFramePr>
        <p:xfrm>
          <a:off x="785813" y="4430713"/>
          <a:ext cx="5484812" cy="5802312"/>
        </p:xfrm>
        <a:graphic>
          <a:graphicData uri="http://schemas.openxmlformats.org/drawingml/2006/table">
            <a:tbl>
              <a:tblPr/>
              <a:tblGrid>
                <a:gridCol w="5484812">
                  <a:extLst>
                    <a:ext uri="{9D8B030D-6E8A-4147-A177-3AD203B41FA5}">
                      <a16:colId xmlns:a16="http://schemas.microsoft.com/office/drawing/2014/main" val="20000"/>
                    </a:ext>
                  </a:extLst>
                </a:gridCol>
              </a:tblGrid>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361ADF61-0A71-4F0F-B3E0-8FC9057CC8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850371" name="Group 3">
            <a:extLst>
              <a:ext uri="{FF2B5EF4-FFF2-40B4-BE49-F238E27FC236}">
                <a16:creationId xmlns:a16="http://schemas.microsoft.com/office/drawing/2014/main" id="{E6BF2B41-1E14-40E2-AF6F-F7488377BDD1}"/>
              </a:ext>
            </a:extLst>
          </p:cNvPr>
          <p:cNvGraphicFramePr>
            <a:graphicFrameLocks noGrp="1"/>
          </p:cNvGraphicFramePr>
          <p:nvPr/>
        </p:nvGraphicFramePr>
        <p:xfrm>
          <a:off x="785813" y="4430713"/>
          <a:ext cx="5484812" cy="5802312"/>
        </p:xfrm>
        <a:graphic>
          <a:graphicData uri="http://schemas.openxmlformats.org/drawingml/2006/table">
            <a:tbl>
              <a:tblPr/>
              <a:tblGrid>
                <a:gridCol w="5484812">
                  <a:extLst>
                    <a:ext uri="{9D8B030D-6E8A-4147-A177-3AD203B41FA5}">
                      <a16:colId xmlns:a16="http://schemas.microsoft.com/office/drawing/2014/main" val="20000"/>
                    </a:ext>
                  </a:extLst>
                </a:gridCol>
              </a:tblGrid>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83526">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6792" marR="66792" marT="58867" marB="58867"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a:t>R:</a:t>
            </a:r>
            <a:r>
              <a:rPr lang="es-AR" baseline="0" dirty="0"/>
              <a:t> Indagando cuando perciba contradicciones, y exponiendo mi razonamiento a quienes eventualmente me indaguen porque perciben contradicciones.</a:t>
            </a:r>
            <a:endParaRPr lang="es-AR" dirty="0"/>
          </a:p>
        </p:txBody>
      </p:sp>
      <p:sp>
        <p:nvSpPr>
          <p:cNvPr id="4" name="Slide Number Placeholder 3"/>
          <p:cNvSpPr>
            <a:spLocks noGrp="1"/>
          </p:cNvSpPr>
          <p:nvPr>
            <p:ph type="sldNum" sz="quarter" idx="10"/>
          </p:nvPr>
        </p:nvSpPr>
        <p:spPr/>
        <p:txBody>
          <a:bodyPr/>
          <a:lstStyle/>
          <a:p>
            <a:pPr>
              <a:defRPr/>
            </a:pPr>
            <a:fld id="{6C7D0953-C1AE-4AE5-9413-92193F6FE1D9}" type="slidenum">
              <a:rPr lang="es-ES" smtClean="0"/>
              <a:pPr>
                <a:defRPr/>
              </a:pPr>
              <a:t>19</a:t>
            </a:fld>
            <a:endParaRPr lang="es-E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09550" y="730250"/>
            <a:ext cx="6462713" cy="3636963"/>
          </a:xfrm>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730250"/>
            <a:ext cx="6462713" cy="3636963"/>
          </a:xfrm>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121</a:t>
            </a:fld>
            <a:endParaRPr lang="es-E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730250"/>
            <a:ext cx="6462713" cy="3636963"/>
          </a:xfrm>
        </p:spPr>
      </p:sp>
      <p:sp>
        <p:nvSpPr>
          <p:cNvPr id="3" name="Notes Placeholder 2"/>
          <p:cNvSpPr>
            <a:spLocks noGrp="1"/>
          </p:cNvSpPr>
          <p:nvPr>
            <p:ph type="body" idx="1"/>
          </p:nvPr>
        </p:nvSpPr>
        <p:spPr/>
        <p:txBody>
          <a:bodyPr>
            <a:normAutofit/>
          </a:bodyPr>
          <a:lstStyle/>
          <a:p>
            <a:r>
              <a:rPr lang="es-AR" dirty="0"/>
              <a:t>Ejercicio:</a:t>
            </a:r>
            <a:r>
              <a:rPr lang="es-AR" baseline="0" dirty="0"/>
              <a:t> Leer ejemplos de Observaciones y Juicios y pedir a participantes que identifican cuál es cuál</a:t>
            </a:r>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122</a:t>
            </a:fld>
            <a:endParaRPr lang="es-E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3F6F7FC-71B3-46FD-BDA9-E47C27011D7D}" type="slidenum">
              <a:rPr lang="es-ES">
                <a:solidFill>
                  <a:prstClr val="black"/>
                </a:solidFill>
              </a:rPr>
              <a:pPr/>
              <a:t>123</a:t>
            </a:fld>
            <a:endParaRPr lang="es-ES">
              <a:solidFill>
                <a:prstClr val="black"/>
              </a:solidFill>
            </a:endParaRPr>
          </a:p>
        </p:txBody>
      </p:sp>
      <p:sp>
        <p:nvSpPr>
          <p:cNvPr id="118788" name="Rectangle 2"/>
          <p:cNvSpPr>
            <a:spLocks noGrp="1" noRot="1" noChangeAspect="1" noChangeArrowheads="1" noTextEdit="1"/>
          </p:cNvSpPr>
          <p:nvPr>
            <p:ph type="sldImg"/>
          </p:nvPr>
        </p:nvSpPr>
        <p:spPr>
          <a:xfrm>
            <a:off x="-34925" y="412750"/>
            <a:ext cx="6994525" cy="3935413"/>
          </a:xfrm>
          <a:ln/>
        </p:spPr>
      </p:sp>
      <p:graphicFrame>
        <p:nvGraphicFramePr>
          <p:cNvPr id="6" name="Group 3"/>
          <p:cNvGraphicFramePr>
            <a:graphicFrameLocks/>
          </p:cNvGraphicFramePr>
          <p:nvPr/>
        </p:nvGraphicFramePr>
        <p:xfrm>
          <a:off x="934457" y="4751310"/>
          <a:ext cx="5162232" cy="4401000"/>
        </p:xfrm>
        <a:graphic>
          <a:graphicData uri="http://schemas.openxmlformats.org/drawingml/2006/table">
            <a:tbl>
              <a:tblPr/>
              <a:tblGrid>
                <a:gridCol w="5162232">
                  <a:extLst>
                    <a:ext uri="{9D8B030D-6E8A-4147-A177-3AD203B41FA5}">
                      <a16:colId xmlns:a16="http://schemas.microsoft.com/office/drawing/2014/main" val="20000"/>
                    </a:ext>
                  </a:extLst>
                </a:gridCol>
              </a:tblGrid>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2" name="Rectangle 7"/>
          <p:cNvSpPr txBox="1">
            <a:spLocks noGrp="1" noChangeArrowheads="1"/>
          </p:cNvSpPr>
          <p:nvPr/>
        </p:nvSpPr>
        <p:spPr bwMode="auto">
          <a:xfrm>
            <a:off x="3898224" y="9222382"/>
            <a:ext cx="2982429" cy="486188"/>
          </a:xfrm>
          <a:prstGeom prst="rect">
            <a:avLst/>
          </a:prstGeom>
          <a:noFill/>
          <a:ln w="9525">
            <a:noFill/>
            <a:miter lim="800000"/>
            <a:headEnd/>
            <a:tailEnd/>
          </a:ln>
        </p:spPr>
        <p:txBody>
          <a:bodyPr lIns="94229" tIns="47114" rIns="94229" bIns="47114" anchor="b"/>
          <a:lstStyle/>
          <a:p>
            <a:pPr algn="r" defTabSz="942975" eaLnBrk="1" hangingPunct="1">
              <a:spcBef>
                <a:spcPct val="0"/>
              </a:spcBef>
            </a:pPr>
            <a:fld id="{BC13B1B2-DB7B-4BB9-B65E-31850A8791B5}" type="slidenum">
              <a:rPr lang="es-ES" sz="1200" b="0">
                <a:solidFill>
                  <a:schemeClr val="tx1"/>
                </a:solidFill>
              </a:rPr>
              <a:pPr algn="r" defTabSz="942975" eaLnBrk="1" hangingPunct="1">
                <a:spcBef>
                  <a:spcPct val="0"/>
                </a:spcBef>
              </a:pPr>
              <a:t>124</a:t>
            </a:fld>
            <a:endParaRPr lang="es-ES" sz="1200" b="0">
              <a:solidFill>
                <a:schemeClr val="tx1"/>
              </a:solidFill>
            </a:endParaRPr>
          </a:p>
        </p:txBody>
      </p:sp>
      <p:sp>
        <p:nvSpPr>
          <p:cNvPr id="1356803" name="Rectangle 2"/>
          <p:cNvSpPr>
            <a:spLocks noGrp="1" noRot="1" noChangeAspect="1" noChangeArrowheads="1" noTextEdit="1"/>
          </p:cNvSpPr>
          <p:nvPr>
            <p:ph type="sldImg"/>
          </p:nvPr>
        </p:nvSpPr>
        <p:spPr>
          <a:xfrm>
            <a:off x="209550" y="730250"/>
            <a:ext cx="6462713" cy="3636963"/>
          </a:xfrm>
          <a:ln/>
        </p:spPr>
      </p:sp>
      <p:sp>
        <p:nvSpPr>
          <p:cNvPr id="1356804" name="Rectangle 3"/>
          <p:cNvSpPr>
            <a:spLocks noGrp="1" noChangeArrowheads="1"/>
          </p:cNvSpPr>
          <p:nvPr>
            <p:ph type="body" idx="1"/>
          </p:nvPr>
        </p:nvSpPr>
        <p:spPr>
          <a:xfrm>
            <a:off x="686556" y="4612278"/>
            <a:ext cx="5508709" cy="4369180"/>
          </a:xfrm>
          <a:noFill/>
          <a:ln/>
        </p:spPr>
        <p:txBody>
          <a:bodyPr/>
          <a:lstStyle/>
          <a:p>
            <a:pPr eaLnBrk="1" hangingPunct="1"/>
            <a:r>
              <a:rPr lang="en-US" dirty="0" err="1">
                <a:latin typeface="Arial" charset="0"/>
              </a:rPr>
              <a:t>Yo</a:t>
            </a:r>
            <a:endParaRPr lang="en-US" dirty="0">
              <a:latin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730250"/>
            <a:ext cx="6462713" cy="3636963"/>
          </a:xfrm>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125</a:t>
            </a:fld>
            <a:endParaRPr lang="es-E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D9E11B73-3913-4FC3-BE08-EB261CE09D2C}" type="slidenum">
              <a:rPr lang="es-ES" smtClean="0"/>
              <a:pPr/>
              <a:t>126</a:t>
            </a:fld>
            <a:endParaRPr lang="es-ES"/>
          </a:p>
        </p:txBody>
      </p:sp>
      <p:sp>
        <p:nvSpPr>
          <p:cNvPr id="107523" name="Rectangle 7"/>
          <p:cNvSpPr txBox="1">
            <a:spLocks noGrp="1" noChangeArrowheads="1"/>
          </p:cNvSpPr>
          <p:nvPr/>
        </p:nvSpPr>
        <p:spPr bwMode="auto">
          <a:xfrm>
            <a:off x="6408093" y="9343203"/>
            <a:ext cx="278923" cy="200055"/>
          </a:xfrm>
          <a:prstGeom prst="rect">
            <a:avLst/>
          </a:prstGeom>
          <a:noFill/>
          <a:ln w="9525">
            <a:noFill/>
            <a:miter lim="800000"/>
            <a:headEnd/>
            <a:tailEnd/>
          </a:ln>
        </p:spPr>
        <p:txBody>
          <a:bodyPr wrap="none" lIns="0" tIns="0" rIns="0" bIns="0" anchor="b">
            <a:spAutoFit/>
          </a:bodyPr>
          <a:lstStyle/>
          <a:p>
            <a:pPr algn="r" defTabSz="931863"/>
            <a:fld id="{59ACD52A-9720-4AF8-ADA3-24A34624B77E}" type="slidenum">
              <a:rPr lang="en-US" sz="1300">
                <a:solidFill>
                  <a:srgbClr val="000000"/>
                </a:solidFill>
              </a:rPr>
              <a:pPr algn="r" defTabSz="931863"/>
              <a:t>126</a:t>
            </a:fld>
            <a:endParaRPr lang="en-US" sz="1300">
              <a:solidFill>
                <a:srgbClr val="000000"/>
              </a:solidFill>
            </a:endParaRPr>
          </a:p>
        </p:txBody>
      </p:sp>
      <p:sp>
        <p:nvSpPr>
          <p:cNvPr id="107524" name="Rectangle 2"/>
          <p:cNvSpPr>
            <a:spLocks noGrp="1" noRot="1" noChangeAspect="1" noChangeArrowheads="1" noTextEdit="1"/>
          </p:cNvSpPr>
          <p:nvPr>
            <p:ph type="sldImg"/>
          </p:nvPr>
        </p:nvSpPr>
        <p:spPr>
          <a:xfrm>
            <a:off x="-3954463" y="1252538"/>
            <a:ext cx="14744701" cy="8294687"/>
          </a:xfrm>
          <a:ln/>
        </p:spPr>
      </p:sp>
      <p:sp>
        <p:nvSpPr>
          <p:cNvPr id="107525" name="Rectangle 3"/>
          <p:cNvSpPr>
            <a:spLocks noGrp="1" noChangeArrowheads="1"/>
          </p:cNvSpPr>
          <p:nvPr>
            <p:ph type="body" idx="1"/>
          </p:nvPr>
        </p:nvSpPr>
        <p:spPr>
          <a:xfrm>
            <a:off x="553227" y="348234"/>
            <a:ext cx="6122881" cy="184666"/>
          </a:xfrm>
          <a:noFill/>
          <a:ln/>
        </p:spPr>
        <p:txBody>
          <a:bodyPr lIns="0" tIns="0" rIns="0" bIns="0">
            <a:spAutoFit/>
          </a:bodyPr>
          <a:lstStyle/>
          <a:p>
            <a:pPr eaLnBrk="1" hangingPunct="1"/>
            <a:endParaRPr lang="es-MX"/>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1 Marcador de imagen de diapositiva"/>
          <p:cNvSpPr>
            <a:spLocks noGrp="1" noRot="1" noChangeAspect="1" noTextEdit="1"/>
          </p:cNvSpPr>
          <p:nvPr>
            <p:ph type="sldImg"/>
          </p:nvPr>
        </p:nvSpPr>
        <p:spPr>
          <a:xfrm>
            <a:off x="209550" y="730250"/>
            <a:ext cx="6462713" cy="3636963"/>
          </a:xfrm>
          <a:ln/>
        </p:spPr>
      </p:sp>
      <p:sp>
        <p:nvSpPr>
          <p:cNvPr id="467971" name="2 Marcador de notas"/>
          <p:cNvSpPr>
            <a:spLocks noGrp="1"/>
          </p:cNvSpPr>
          <p:nvPr>
            <p:ph type="body" idx="1"/>
          </p:nvPr>
        </p:nvSpPr>
        <p:spPr>
          <a:noFill/>
          <a:ln/>
        </p:spPr>
        <p:txBody>
          <a:bodyPr lIns="87444" tIns="43722" rIns="87444" bIns="43722"/>
          <a:lstStyle/>
          <a:p>
            <a:r>
              <a:rPr lang="es-MX">
                <a:latin typeface="Arial" pitchFamily="34" charset="0"/>
                <a:cs typeface="Arial" pitchFamily="34" charset="0"/>
              </a:rPr>
              <a:t>La col izquierda tóxica aparece. El foco está en lo que estoy pensando que no digo y que puede ser ofensivo.</a:t>
            </a:r>
            <a:endParaRPr lang="es-AR">
              <a:latin typeface="Arial" pitchFamily="34" charset="0"/>
              <a:cs typeface="Arial" pitchFamily="34" charset="0"/>
            </a:endParaRPr>
          </a:p>
        </p:txBody>
      </p:sp>
      <p:sp>
        <p:nvSpPr>
          <p:cNvPr id="4" name="3 Marcador de número de diapositiva"/>
          <p:cNvSpPr txBox="1">
            <a:spLocks noGrp="1"/>
          </p:cNvSpPr>
          <p:nvPr/>
        </p:nvSpPr>
        <p:spPr bwMode="auto">
          <a:xfrm>
            <a:off x="3897313" y="9224870"/>
            <a:ext cx="2982912" cy="484210"/>
          </a:xfrm>
          <a:prstGeom prst="rect">
            <a:avLst/>
          </a:prstGeom>
          <a:noFill/>
          <a:ln>
            <a:miter lim="800000"/>
            <a:headEnd/>
            <a:tailEnd/>
          </a:ln>
        </p:spPr>
        <p:txBody>
          <a:bodyPr lIns="87444" tIns="43722" rIns="87444" bIns="43722" anchor="b"/>
          <a:lstStyle/>
          <a:p>
            <a:pPr algn="r">
              <a:defRPr/>
            </a:pPr>
            <a:fld id="{1FD889A4-2926-4E4B-987E-767CAF42E094}" type="slidenum">
              <a:rPr lang="en-US" sz="1100">
                <a:cs typeface="+mn-cs"/>
              </a:rPr>
              <a:pPr algn="r">
                <a:defRPr/>
              </a:pPr>
              <a:t>127</a:t>
            </a:fld>
            <a:endParaRPr lang="en-US" sz="1100" dirty="0">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3897516" y="9223213"/>
            <a:ext cx="2982742" cy="485869"/>
          </a:xfrm>
          <a:prstGeom prst="rect">
            <a:avLst/>
          </a:prstGeom>
          <a:noFill/>
          <a:ln w="9525">
            <a:noFill/>
            <a:miter lim="800000"/>
            <a:headEnd/>
            <a:tailEnd/>
          </a:ln>
        </p:spPr>
        <p:txBody>
          <a:bodyPr lIns="91427" tIns="45713" rIns="91427" bIns="45713" anchor="b"/>
          <a:lstStyle/>
          <a:p>
            <a:pPr algn="r"/>
            <a:fld id="{7C8094D1-4822-4135-AD31-33ADAEC82FD5}" type="slidenum">
              <a:rPr lang="es-ES" sz="1200" smtClean="0">
                <a:solidFill>
                  <a:prstClr val="black"/>
                </a:solidFill>
              </a:rPr>
              <a:pPr algn="r"/>
              <a:t>128</a:t>
            </a:fld>
            <a:endParaRPr lang="es-ES" sz="1200" dirty="0">
              <a:solidFill>
                <a:prstClr val="black"/>
              </a:solidFill>
            </a:endParaRPr>
          </a:p>
        </p:txBody>
      </p:sp>
      <p:sp>
        <p:nvSpPr>
          <p:cNvPr id="230403" name="Rectangle 2"/>
          <p:cNvSpPr>
            <a:spLocks noGrp="1" noRot="1" noChangeAspect="1" noChangeArrowheads="1" noTextEdit="1"/>
          </p:cNvSpPr>
          <p:nvPr>
            <p:ph type="sldImg"/>
          </p:nvPr>
        </p:nvSpPr>
        <p:spPr>
          <a:xfrm>
            <a:off x="209550" y="730250"/>
            <a:ext cx="6462713" cy="3636963"/>
          </a:xfrm>
          <a:ln/>
        </p:spPr>
      </p:sp>
      <p:sp>
        <p:nvSpPr>
          <p:cNvPr id="230404" name="Rectangle 3"/>
          <p:cNvSpPr>
            <a:spLocks noGrp="1" noChangeArrowheads="1"/>
          </p:cNvSpPr>
          <p:nvPr>
            <p:ph type="body" idx="1"/>
          </p:nvPr>
        </p:nvSpPr>
        <p:spPr>
          <a:xfrm>
            <a:off x="688805" y="4613265"/>
            <a:ext cx="5504204" cy="4369502"/>
          </a:xfrm>
          <a:noFill/>
          <a:ln/>
        </p:spPr>
        <p:txBody>
          <a:bodyPr/>
          <a:lstStyle/>
          <a:p>
            <a:pPr eaLnBrk="1" hangingPunct="1"/>
            <a:r>
              <a:rPr lang="en-US"/>
              <a:t>CAMBIAR IMAGEN?? (Xq se repite la misma para Pasión).</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1 Marcador de imagen de diapositiva"/>
          <p:cNvSpPr>
            <a:spLocks noGrp="1" noRot="1" noChangeAspect="1" noTextEdit="1"/>
          </p:cNvSpPr>
          <p:nvPr>
            <p:ph type="sldImg"/>
          </p:nvPr>
        </p:nvSpPr>
        <p:spPr>
          <a:xfrm>
            <a:off x="209550" y="730250"/>
            <a:ext cx="6462713" cy="3636963"/>
          </a:xfrm>
          <a:ln/>
        </p:spPr>
      </p:sp>
      <p:sp>
        <p:nvSpPr>
          <p:cNvPr id="114691" name="2 Marcador de notas"/>
          <p:cNvSpPr>
            <a:spLocks noGrp="1"/>
          </p:cNvSpPr>
          <p:nvPr>
            <p:ph type="body" idx="1"/>
          </p:nvPr>
        </p:nvSpPr>
        <p:spPr>
          <a:noFill/>
          <a:ln/>
        </p:spPr>
        <p:txBody>
          <a:bodyPr lIns="87444" tIns="43722" rIns="87444" bIns="43722"/>
          <a:lstStyle/>
          <a:p>
            <a:r>
              <a:rPr lang="es-MX">
                <a:latin typeface="Arial" pitchFamily="34" charset="0"/>
                <a:cs typeface="Arial" pitchFamily="34" charset="0"/>
              </a:rPr>
              <a:t>Si no lo digo, es una bomba de tiempo.</a:t>
            </a:r>
            <a:endParaRPr lang="es-AR">
              <a:latin typeface="Arial" pitchFamily="34" charset="0"/>
              <a:cs typeface="Arial" pitchFamily="34" charset="0"/>
            </a:endParaRPr>
          </a:p>
        </p:txBody>
      </p:sp>
      <p:sp>
        <p:nvSpPr>
          <p:cNvPr id="505860" name="3 Marcador de número de diapositiva"/>
          <p:cNvSpPr txBox="1">
            <a:spLocks noGrp="1"/>
          </p:cNvSpPr>
          <p:nvPr/>
        </p:nvSpPr>
        <p:spPr bwMode="auto">
          <a:xfrm>
            <a:off x="3897339" y="9224739"/>
            <a:ext cx="2982868" cy="484451"/>
          </a:xfrm>
          <a:prstGeom prst="rect">
            <a:avLst/>
          </a:prstGeom>
          <a:noFill/>
          <a:ln>
            <a:miter lim="800000"/>
            <a:headEnd/>
            <a:tailEnd/>
          </a:ln>
        </p:spPr>
        <p:txBody>
          <a:bodyPr lIns="87444" tIns="43722" rIns="87444" bIns="43722" anchor="b"/>
          <a:lstStyle/>
          <a:p>
            <a:pPr algn="r">
              <a:defRPr/>
            </a:pPr>
            <a:fld id="{91D34178-BEDD-4F0E-80E4-E89245975C8B}" type="slidenum">
              <a:rPr lang="en-US" sz="1100">
                <a:cs typeface="+mn-cs"/>
              </a:rPr>
              <a:pPr algn="r">
                <a:defRPr/>
              </a:pPr>
              <a:t>129</a:t>
            </a:fld>
            <a:endParaRPr lang="en-US" sz="1100" dirty="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09550" y="730250"/>
            <a:ext cx="6462713" cy="3636963"/>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22</a:t>
            </a:fld>
            <a:endParaRPr lang="de-DE"/>
          </a:p>
        </p:txBody>
      </p:sp>
    </p:spTree>
    <p:extLst>
      <p:ext uri="{BB962C8B-B14F-4D97-AF65-F5344CB8AC3E}">
        <p14:creationId xmlns:p14="http://schemas.microsoft.com/office/powerpoint/2010/main" val="33318868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txBox="1">
            <a:spLocks noGrp="1" noChangeArrowheads="1"/>
          </p:cNvSpPr>
          <p:nvPr/>
        </p:nvSpPr>
        <p:spPr bwMode="auto">
          <a:xfrm>
            <a:off x="3897516" y="9223213"/>
            <a:ext cx="2982742" cy="485869"/>
          </a:xfrm>
          <a:prstGeom prst="rect">
            <a:avLst/>
          </a:prstGeom>
          <a:noFill/>
          <a:ln w="9525">
            <a:noFill/>
            <a:miter lim="800000"/>
            <a:headEnd/>
            <a:tailEnd/>
          </a:ln>
        </p:spPr>
        <p:txBody>
          <a:bodyPr lIns="91427" tIns="45713" rIns="91427" bIns="45713" anchor="b"/>
          <a:lstStyle/>
          <a:p>
            <a:pPr algn="r"/>
            <a:fld id="{16354B0F-4A9F-400F-B517-1249AB318E3A}" type="slidenum">
              <a:rPr lang="es-ES" sz="1200" smtClean="0">
                <a:solidFill>
                  <a:prstClr val="black"/>
                </a:solidFill>
              </a:rPr>
              <a:pPr algn="r"/>
              <a:t>130</a:t>
            </a:fld>
            <a:endParaRPr lang="es-ES" sz="1200" dirty="0">
              <a:solidFill>
                <a:prstClr val="black"/>
              </a:solidFill>
            </a:endParaRPr>
          </a:p>
        </p:txBody>
      </p:sp>
      <p:sp>
        <p:nvSpPr>
          <p:cNvPr id="232451" name="Rectangle 7"/>
          <p:cNvSpPr txBox="1">
            <a:spLocks noGrp="1" noChangeArrowheads="1"/>
          </p:cNvSpPr>
          <p:nvPr/>
        </p:nvSpPr>
        <p:spPr bwMode="auto">
          <a:xfrm>
            <a:off x="3897516" y="9223213"/>
            <a:ext cx="2982742" cy="485869"/>
          </a:xfrm>
          <a:prstGeom prst="rect">
            <a:avLst/>
          </a:prstGeom>
          <a:noFill/>
          <a:ln w="9525">
            <a:noFill/>
            <a:miter lim="800000"/>
            <a:headEnd/>
            <a:tailEnd/>
          </a:ln>
        </p:spPr>
        <p:txBody>
          <a:bodyPr lIns="93164" tIns="46582" rIns="93164" bIns="46582" anchor="b"/>
          <a:lstStyle/>
          <a:p>
            <a:pPr algn="r" defTabSz="931726"/>
            <a:fld id="{938077F7-493C-4B7A-B6E7-F62F1D9C98A9}" type="slidenum">
              <a:rPr lang="es-ES" sz="1200" smtClean="0">
                <a:solidFill>
                  <a:prstClr val="black"/>
                </a:solidFill>
              </a:rPr>
              <a:pPr algn="r" defTabSz="931726"/>
              <a:t>130</a:t>
            </a:fld>
            <a:endParaRPr lang="es-ES" sz="1200" dirty="0">
              <a:solidFill>
                <a:prstClr val="black"/>
              </a:solidFill>
            </a:endParaRPr>
          </a:p>
        </p:txBody>
      </p:sp>
      <p:sp>
        <p:nvSpPr>
          <p:cNvPr id="232452" name="Rectangle 2"/>
          <p:cNvSpPr>
            <a:spLocks noGrp="1" noRot="1" noChangeAspect="1" noChangeArrowheads="1" noTextEdit="1"/>
          </p:cNvSpPr>
          <p:nvPr>
            <p:ph type="sldImg"/>
          </p:nvPr>
        </p:nvSpPr>
        <p:spPr>
          <a:xfrm>
            <a:off x="209550" y="730250"/>
            <a:ext cx="6462713" cy="3636963"/>
          </a:xfrm>
          <a:ln/>
        </p:spPr>
      </p:sp>
      <p:sp>
        <p:nvSpPr>
          <p:cNvPr id="232453" name="Rectangle 3"/>
          <p:cNvSpPr>
            <a:spLocks noGrp="1" noChangeArrowheads="1"/>
          </p:cNvSpPr>
          <p:nvPr>
            <p:ph type="body" idx="1"/>
          </p:nvPr>
        </p:nvSpPr>
        <p:spPr>
          <a:xfrm>
            <a:off x="688805" y="4613265"/>
            <a:ext cx="5504204" cy="4369502"/>
          </a:xfrm>
          <a:noFill/>
          <a:ln/>
        </p:spPr>
        <p:txBody>
          <a:bodyPr lIns="93164" tIns="46582" rIns="93164" bIns="46582"/>
          <a:lstStyle/>
          <a:p>
            <a:pPr eaLnBrk="1" hangingPunct="1"/>
            <a:r>
              <a:rPr lang="en-US"/>
              <a:t>#1 Killer of organizational effectiveness</a:t>
            </a:r>
          </a:p>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209550" y="730250"/>
            <a:ext cx="6462713" cy="3636963"/>
          </a:xfrm>
          <a:ln/>
        </p:spPr>
      </p:sp>
      <p:sp>
        <p:nvSpPr>
          <p:cNvPr id="116739" name="Rectangle 3"/>
          <p:cNvSpPr>
            <a:spLocks noGrp="1" noChangeArrowheads="1"/>
          </p:cNvSpPr>
          <p:nvPr>
            <p:ph type="body" idx="1"/>
          </p:nvPr>
        </p:nvSpPr>
        <p:spPr>
          <a:noFill/>
          <a:ln/>
        </p:spPr>
        <p:txBody>
          <a:bodyPr lIns="87444" tIns="43722" rIns="87444" bIns="43722"/>
          <a:lstStyle/>
          <a:p>
            <a:endParaRPr lang="es-AR">
              <a:latin typeface="Arial" pitchFamily="34" charset="0"/>
              <a:cs typeface="Arial"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1 Marcador de imagen de diapositiva"/>
          <p:cNvSpPr>
            <a:spLocks noGrp="1" noRot="1" noChangeAspect="1" noTextEdit="1"/>
          </p:cNvSpPr>
          <p:nvPr>
            <p:ph type="sldImg"/>
          </p:nvPr>
        </p:nvSpPr>
        <p:spPr>
          <a:xfrm>
            <a:off x="209550" y="730250"/>
            <a:ext cx="6462713" cy="3636963"/>
          </a:xfrm>
          <a:ln/>
        </p:spPr>
      </p:sp>
      <p:sp>
        <p:nvSpPr>
          <p:cNvPr id="117763" name="2 Marcador de notas"/>
          <p:cNvSpPr>
            <a:spLocks noGrp="1"/>
          </p:cNvSpPr>
          <p:nvPr>
            <p:ph type="body" idx="1"/>
          </p:nvPr>
        </p:nvSpPr>
        <p:spPr>
          <a:noFill/>
          <a:ln/>
        </p:spPr>
        <p:txBody>
          <a:bodyPr lIns="87444" tIns="43722" rIns="87444" bIns="43722"/>
          <a:lstStyle/>
          <a:p>
            <a:endParaRPr lang="es-AR">
              <a:latin typeface="Arial" pitchFamily="34" charset="0"/>
              <a:cs typeface="Arial" pitchFamily="34" charset="0"/>
            </a:endParaRPr>
          </a:p>
        </p:txBody>
      </p:sp>
      <p:sp>
        <p:nvSpPr>
          <p:cNvPr id="4" name="3 Marcador de número de diapositiva"/>
          <p:cNvSpPr txBox="1">
            <a:spLocks noGrp="1"/>
          </p:cNvSpPr>
          <p:nvPr/>
        </p:nvSpPr>
        <p:spPr bwMode="auto">
          <a:xfrm>
            <a:off x="3897339" y="9224739"/>
            <a:ext cx="2982868" cy="484451"/>
          </a:xfrm>
          <a:prstGeom prst="rect">
            <a:avLst/>
          </a:prstGeom>
          <a:noFill/>
          <a:ln>
            <a:miter lim="800000"/>
            <a:headEnd/>
            <a:tailEnd/>
          </a:ln>
        </p:spPr>
        <p:txBody>
          <a:bodyPr lIns="87444" tIns="43722" rIns="87444" bIns="43722" anchor="b"/>
          <a:lstStyle/>
          <a:p>
            <a:pPr algn="r">
              <a:defRPr/>
            </a:pPr>
            <a:fld id="{E4010AB3-2FE2-4142-967A-291DBA6AE88E}" type="slidenum">
              <a:rPr lang="en-US" sz="1100">
                <a:cs typeface="+mn-cs"/>
              </a:rPr>
              <a:pPr algn="r">
                <a:defRPr/>
              </a:pPr>
              <a:t>132</a:t>
            </a:fld>
            <a:endParaRPr lang="en-US" sz="1100" dirty="0">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1 Marcador de imagen de diapositiva"/>
          <p:cNvSpPr>
            <a:spLocks noGrp="1" noRot="1" noChangeAspect="1" noTextEdit="1"/>
          </p:cNvSpPr>
          <p:nvPr>
            <p:ph type="sldImg"/>
          </p:nvPr>
        </p:nvSpPr>
        <p:spPr>
          <a:xfrm>
            <a:off x="209550" y="730250"/>
            <a:ext cx="6462713" cy="3636963"/>
          </a:xfrm>
          <a:ln/>
        </p:spPr>
      </p:sp>
      <p:sp>
        <p:nvSpPr>
          <p:cNvPr id="118787" name="2 Marcador de notas"/>
          <p:cNvSpPr>
            <a:spLocks noGrp="1"/>
          </p:cNvSpPr>
          <p:nvPr>
            <p:ph type="body" idx="1"/>
          </p:nvPr>
        </p:nvSpPr>
        <p:spPr>
          <a:noFill/>
          <a:ln/>
        </p:spPr>
        <p:txBody>
          <a:bodyPr lIns="87444" tIns="43722" rIns="87444" bIns="43722"/>
          <a:lstStyle/>
          <a:p>
            <a:endParaRPr lang="es-AR">
              <a:latin typeface="Arial" pitchFamily="34" charset="0"/>
              <a:cs typeface="Arial" pitchFamily="34" charset="0"/>
            </a:endParaRPr>
          </a:p>
        </p:txBody>
      </p:sp>
      <p:sp>
        <p:nvSpPr>
          <p:cNvPr id="510980" name="3 Marcador de número de diapositiva"/>
          <p:cNvSpPr txBox="1">
            <a:spLocks noGrp="1"/>
          </p:cNvSpPr>
          <p:nvPr/>
        </p:nvSpPr>
        <p:spPr bwMode="auto">
          <a:xfrm>
            <a:off x="3897339" y="9224739"/>
            <a:ext cx="2982868" cy="484451"/>
          </a:xfrm>
          <a:prstGeom prst="rect">
            <a:avLst/>
          </a:prstGeom>
          <a:noFill/>
          <a:ln>
            <a:miter lim="800000"/>
            <a:headEnd/>
            <a:tailEnd/>
          </a:ln>
        </p:spPr>
        <p:txBody>
          <a:bodyPr lIns="87444" tIns="43722" rIns="87444" bIns="43722" anchor="b"/>
          <a:lstStyle/>
          <a:p>
            <a:pPr algn="r">
              <a:defRPr/>
            </a:pPr>
            <a:fld id="{6AAF9621-D4EC-4D9A-830B-3585011C2670}" type="slidenum">
              <a:rPr lang="en-US" sz="1100">
                <a:cs typeface="+mn-cs"/>
              </a:rPr>
              <a:pPr algn="r">
                <a:defRPr/>
              </a:pPr>
              <a:t>133</a:t>
            </a:fld>
            <a:endParaRPr lang="en-US" sz="1100" dirty="0">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209550" y="730250"/>
            <a:ext cx="6462713" cy="3636963"/>
          </a:xfrm>
          <a:ln/>
        </p:spPr>
      </p:sp>
      <p:sp>
        <p:nvSpPr>
          <p:cNvPr id="119811" name="Rectangle 3"/>
          <p:cNvSpPr>
            <a:spLocks noGrp="1" noChangeArrowheads="1"/>
          </p:cNvSpPr>
          <p:nvPr>
            <p:ph type="body" idx="1"/>
          </p:nvPr>
        </p:nvSpPr>
        <p:spPr>
          <a:noFill/>
          <a:ln/>
        </p:spPr>
        <p:txBody>
          <a:bodyPr/>
          <a:lstStyle/>
          <a:p>
            <a:endParaRPr lang="es-AR">
              <a:latin typeface="Arial" pitchFamily="34" charset="0"/>
              <a:cs typeface="Arial"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209550" y="730250"/>
            <a:ext cx="6462713" cy="3636963"/>
          </a:xfrm>
          <a:ln/>
        </p:spPr>
      </p:sp>
      <p:sp>
        <p:nvSpPr>
          <p:cNvPr id="120835" name="Rectangle 3"/>
          <p:cNvSpPr>
            <a:spLocks noGrp="1" noChangeArrowheads="1"/>
          </p:cNvSpPr>
          <p:nvPr>
            <p:ph type="body" idx="1"/>
          </p:nvPr>
        </p:nvSpPr>
        <p:spPr>
          <a:noFill/>
          <a:ln/>
        </p:spPr>
        <p:txBody>
          <a:bodyPr/>
          <a:lstStyle/>
          <a:p>
            <a:endParaRPr lang="es-AR">
              <a:latin typeface="Arial" pitchFamily="34" charset="0"/>
              <a:cs typeface="Arial"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730250"/>
            <a:ext cx="6462713" cy="3636963"/>
          </a:xfrm>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136</a:t>
            </a:fld>
            <a:endParaRPr lang="es-E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xfrm>
            <a:off x="209550" y="730250"/>
            <a:ext cx="6462713" cy="3636963"/>
          </a:xfrm>
          <a:ln/>
        </p:spPr>
      </p:sp>
      <p:sp>
        <p:nvSpPr>
          <p:cNvPr id="121859" name="Notes Placeholder 2"/>
          <p:cNvSpPr>
            <a:spLocks noGrp="1"/>
          </p:cNvSpPr>
          <p:nvPr>
            <p:ph type="body" idx="1"/>
          </p:nvPr>
        </p:nvSpPr>
        <p:spPr>
          <a:noFill/>
          <a:ln/>
        </p:spPr>
        <p:txBody>
          <a:bodyPr/>
          <a:lstStyle/>
          <a:p>
            <a:endParaRPr lang="es-AR">
              <a:latin typeface="Arial" pitchFamily="34" charset="0"/>
              <a:cs typeface="Arial" pitchFamily="34" charset="0"/>
            </a:endParaRPr>
          </a:p>
        </p:txBody>
      </p:sp>
      <p:sp>
        <p:nvSpPr>
          <p:cNvPr id="121860" name="Slide Number Placeholder 3"/>
          <p:cNvSpPr>
            <a:spLocks noGrp="1"/>
          </p:cNvSpPr>
          <p:nvPr>
            <p:ph type="sldNum" sz="quarter" idx="5"/>
          </p:nvPr>
        </p:nvSpPr>
        <p:spPr>
          <a:noFill/>
        </p:spPr>
        <p:txBody>
          <a:bodyPr/>
          <a:lstStyle/>
          <a:p>
            <a:pPr defTabSz="923925"/>
            <a:fld id="{12FCFA12-6445-4DA8-824F-478BF856F7B4}" type="slidenum">
              <a:rPr lang="es-ES" smtClean="0">
                <a:latin typeface="Arial" pitchFamily="34" charset="0"/>
                <a:cs typeface="Arial" pitchFamily="34" charset="0"/>
              </a:rPr>
              <a:pPr defTabSz="923925"/>
              <a:t>137</a:t>
            </a:fld>
            <a:endParaRPr lang="es-ES">
              <a:latin typeface="Arial" pitchFamily="34" charset="0"/>
              <a:cs typeface="Arial"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xfrm>
            <a:off x="209550" y="730250"/>
            <a:ext cx="6462713" cy="3636963"/>
          </a:xfrm>
          <a:ln/>
        </p:spPr>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138</a:t>
            </a:fld>
            <a:endParaRPr lang="es-ES"/>
          </a:p>
        </p:txBody>
      </p:sp>
      <p:graphicFrame>
        <p:nvGraphicFramePr>
          <p:cNvPr id="5" name="Group 3"/>
          <p:cNvGraphicFramePr>
            <a:graphicFrameLocks/>
          </p:cNvGraphicFramePr>
          <p:nvPr/>
        </p:nvGraphicFramePr>
        <p:xfrm>
          <a:off x="934457" y="4678483"/>
          <a:ext cx="5162232" cy="4401000"/>
        </p:xfrm>
        <a:graphic>
          <a:graphicData uri="http://schemas.openxmlformats.org/drawingml/2006/table">
            <a:tbl>
              <a:tblPr/>
              <a:tblGrid>
                <a:gridCol w="5162232">
                  <a:extLst>
                    <a:ext uri="{9D8B030D-6E8A-4147-A177-3AD203B41FA5}">
                      <a16:colId xmlns:a16="http://schemas.microsoft.com/office/drawing/2014/main" val="20000"/>
                    </a:ext>
                  </a:extLst>
                </a:gridCol>
              </a:tblGrid>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7339" y="9223186"/>
            <a:ext cx="2982868" cy="486003"/>
          </a:xfrm>
          <a:prstGeom prst="rect">
            <a:avLst/>
          </a:prstGeom>
          <a:noFill/>
          <a:ln w="9525">
            <a:noFill/>
            <a:miter lim="800000"/>
            <a:headEnd/>
            <a:tailEnd/>
          </a:ln>
        </p:spPr>
        <p:txBody>
          <a:bodyPr lIns="90111" tIns="45055" rIns="90111" bIns="45055" anchor="b"/>
          <a:lstStyle/>
          <a:p>
            <a:pPr algn="r" defTabSz="901700"/>
            <a:fld id="{7607FAA1-4F72-4695-98FC-DF872245E20F}" type="slidenum">
              <a:rPr lang="en-US" sz="1100"/>
              <a:pPr algn="r" defTabSz="901700"/>
              <a:t>139</a:t>
            </a:fld>
            <a:endParaRPr lang="en-US" sz="1100"/>
          </a:p>
        </p:txBody>
      </p:sp>
      <p:sp>
        <p:nvSpPr>
          <p:cNvPr id="124931" name="Rectangle 2"/>
          <p:cNvSpPr>
            <a:spLocks noGrp="1" noRot="1" noChangeAspect="1" noChangeArrowheads="1" noTextEdit="1"/>
          </p:cNvSpPr>
          <p:nvPr>
            <p:ph type="sldImg"/>
          </p:nvPr>
        </p:nvSpPr>
        <p:spPr>
          <a:xfrm>
            <a:off x="209550" y="730250"/>
            <a:ext cx="6462713" cy="3636963"/>
          </a:xfrm>
          <a:ln/>
        </p:spPr>
      </p:sp>
      <p:sp>
        <p:nvSpPr>
          <p:cNvPr id="124932" name="Rectangle 3"/>
          <p:cNvSpPr>
            <a:spLocks noGrp="1" noChangeArrowheads="1"/>
          </p:cNvSpPr>
          <p:nvPr>
            <p:ph type="body" idx="1"/>
          </p:nvPr>
        </p:nvSpPr>
        <p:spPr>
          <a:xfrm>
            <a:off x="687862" y="4610041"/>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21008327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7339" y="9223186"/>
            <a:ext cx="2982868" cy="486003"/>
          </a:xfrm>
          <a:prstGeom prst="rect">
            <a:avLst/>
          </a:prstGeom>
          <a:noFill/>
          <a:ln w="9525">
            <a:noFill/>
            <a:miter lim="800000"/>
            <a:headEnd/>
            <a:tailEnd/>
          </a:ln>
        </p:spPr>
        <p:txBody>
          <a:bodyPr lIns="90111" tIns="45055" rIns="90111" bIns="45055" anchor="b"/>
          <a:lstStyle/>
          <a:p>
            <a:pPr algn="r" defTabSz="901700"/>
            <a:fld id="{7607FAA1-4F72-4695-98FC-DF872245E20F}" type="slidenum">
              <a:rPr lang="en-US" sz="1100"/>
              <a:pPr algn="r" defTabSz="901700"/>
              <a:t>140</a:t>
            </a:fld>
            <a:endParaRPr lang="en-US" sz="1100"/>
          </a:p>
        </p:txBody>
      </p:sp>
      <p:sp>
        <p:nvSpPr>
          <p:cNvPr id="124931" name="Rectangle 2"/>
          <p:cNvSpPr>
            <a:spLocks noGrp="1" noRot="1" noChangeAspect="1" noChangeArrowheads="1" noTextEdit="1"/>
          </p:cNvSpPr>
          <p:nvPr>
            <p:ph type="sldImg"/>
          </p:nvPr>
        </p:nvSpPr>
        <p:spPr>
          <a:xfrm>
            <a:off x="209550" y="730250"/>
            <a:ext cx="6462713" cy="3636963"/>
          </a:xfrm>
          <a:ln/>
        </p:spPr>
      </p:sp>
      <p:sp>
        <p:nvSpPr>
          <p:cNvPr id="124932" name="Rectangle 3"/>
          <p:cNvSpPr>
            <a:spLocks noGrp="1" noChangeArrowheads="1"/>
          </p:cNvSpPr>
          <p:nvPr>
            <p:ph type="body" idx="1"/>
          </p:nvPr>
        </p:nvSpPr>
        <p:spPr>
          <a:xfrm>
            <a:off x="687862" y="4610041"/>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txBox="1">
            <a:spLocks noGrp="1" noChangeArrowheads="1"/>
          </p:cNvSpPr>
          <p:nvPr/>
        </p:nvSpPr>
        <p:spPr bwMode="auto">
          <a:xfrm>
            <a:off x="3897339" y="9224739"/>
            <a:ext cx="2982868" cy="484451"/>
          </a:xfrm>
          <a:prstGeom prst="rect">
            <a:avLst/>
          </a:prstGeom>
          <a:noFill/>
          <a:ln w="9525">
            <a:noFill/>
            <a:miter lim="800000"/>
            <a:headEnd/>
            <a:tailEnd/>
          </a:ln>
        </p:spPr>
        <p:txBody>
          <a:bodyPr lIns="87444" tIns="43722" rIns="87444" bIns="43722" anchor="b"/>
          <a:lstStyle/>
          <a:p>
            <a:pPr algn="r"/>
            <a:fld id="{F926D34C-1383-48DF-9C3C-702CCE34FA6D}" type="slidenum">
              <a:rPr lang="en-US" sz="1100"/>
              <a:pPr algn="r"/>
              <a:t>141</a:t>
            </a:fld>
            <a:endParaRPr lang="en-US" sz="1100"/>
          </a:p>
        </p:txBody>
      </p:sp>
      <p:sp>
        <p:nvSpPr>
          <p:cNvPr id="126979" name="Rectangle 2"/>
          <p:cNvSpPr>
            <a:spLocks noGrp="1" noRot="1" noChangeAspect="1" noChangeArrowheads="1" noTextEdit="1"/>
          </p:cNvSpPr>
          <p:nvPr>
            <p:ph type="sldImg"/>
          </p:nvPr>
        </p:nvSpPr>
        <p:spPr>
          <a:xfrm>
            <a:off x="209550" y="730250"/>
            <a:ext cx="6462713" cy="3636963"/>
          </a:xfrm>
          <a:ln/>
        </p:spPr>
      </p:sp>
      <p:sp>
        <p:nvSpPr>
          <p:cNvPr id="126980" name="Rectangle 3"/>
          <p:cNvSpPr>
            <a:spLocks noGrp="1" noChangeArrowheads="1"/>
          </p:cNvSpPr>
          <p:nvPr>
            <p:ph type="body" idx="1"/>
          </p:nvPr>
        </p:nvSpPr>
        <p:spPr>
          <a:xfrm>
            <a:off x="687862" y="4610041"/>
            <a:ext cx="5506094" cy="4370917"/>
          </a:xfrm>
          <a:noFill/>
          <a:ln/>
        </p:spPr>
        <p:txBody>
          <a:bodyPr/>
          <a:lstStyle/>
          <a:p>
            <a:pPr eaLnBrk="1" hangingPunct="1"/>
            <a:r>
              <a:rPr lang="fr-FR">
                <a:latin typeface="Arial" pitchFamily="34" charset="0"/>
                <a:cs typeface="Arial" pitchFamily="34" charset="0"/>
              </a:rPr>
              <a:t>Pablo, fijate cuál de estas dos imágenes te gusta mas, o si preferís otra </a:t>
            </a:r>
            <a:r>
              <a:rPr lang="fr-FR">
                <a:latin typeface="Arial" pitchFamily="34" charset="0"/>
                <a:cs typeface="Arial" pitchFamily="34" charset="0"/>
                <a:sym typeface="Wingdings" pitchFamily="2" charset="2"/>
              </a:rPr>
              <a:t></a:t>
            </a:r>
            <a:endParaRPr lang="fr-FR">
              <a:latin typeface="Arial" pitchFamily="34" charset="0"/>
              <a:cs typeface="Arial"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97339" y="9224739"/>
            <a:ext cx="2982868" cy="484451"/>
          </a:xfrm>
          <a:prstGeom prst="rect">
            <a:avLst/>
          </a:prstGeom>
          <a:noFill/>
          <a:ln w="9525">
            <a:noFill/>
            <a:miter lim="800000"/>
            <a:headEnd/>
            <a:tailEnd/>
          </a:ln>
        </p:spPr>
        <p:txBody>
          <a:bodyPr lIns="87444" tIns="43722" rIns="87444" bIns="43722" anchor="b"/>
          <a:lstStyle/>
          <a:p>
            <a:pPr algn="r"/>
            <a:fld id="{DB32794B-74C5-409F-A93A-811EE5FDF769}" type="slidenum">
              <a:rPr lang="en-US" sz="1100"/>
              <a:pPr algn="r"/>
              <a:t>142</a:t>
            </a:fld>
            <a:endParaRPr lang="en-US" sz="1100"/>
          </a:p>
        </p:txBody>
      </p:sp>
      <p:sp>
        <p:nvSpPr>
          <p:cNvPr id="128003" name="Rectangle 2"/>
          <p:cNvSpPr>
            <a:spLocks noGrp="1" noRot="1" noChangeAspect="1" noChangeArrowheads="1" noTextEdit="1"/>
          </p:cNvSpPr>
          <p:nvPr>
            <p:ph type="sldImg"/>
          </p:nvPr>
        </p:nvSpPr>
        <p:spPr>
          <a:xfrm>
            <a:off x="209550" y="730250"/>
            <a:ext cx="6462713" cy="3636963"/>
          </a:xfrm>
          <a:ln/>
        </p:spPr>
      </p:sp>
      <p:sp>
        <p:nvSpPr>
          <p:cNvPr id="128004" name="Rectangle 3"/>
          <p:cNvSpPr>
            <a:spLocks noGrp="1" noChangeArrowheads="1"/>
          </p:cNvSpPr>
          <p:nvPr>
            <p:ph type="body" idx="1"/>
          </p:nvPr>
        </p:nvSpPr>
        <p:spPr>
          <a:xfrm>
            <a:off x="687862" y="4610041"/>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897339" y="9224739"/>
            <a:ext cx="2982868" cy="484451"/>
          </a:xfrm>
          <a:prstGeom prst="rect">
            <a:avLst/>
          </a:prstGeom>
          <a:noFill/>
          <a:ln w="9525">
            <a:noFill/>
            <a:miter lim="800000"/>
            <a:headEnd/>
            <a:tailEnd/>
          </a:ln>
        </p:spPr>
        <p:txBody>
          <a:bodyPr lIns="87444" tIns="43722" rIns="87444" bIns="43722" anchor="b"/>
          <a:lstStyle/>
          <a:p>
            <a:pPr algn="r"/>
            <a:fld id="{5AD1D657-343C-4C81-9A48-8C3677B325A5}" type="slidenum">
              <a:rPr lang="en-US" sz="1100"/>
              <a:pPr algn="r"/>
              <a:t>143</a:t>
            </a:fld>
            <a:endParaRPr lang="en-US" sz="1100"/>
          </a:p>
        </p:txBody>
      </p:sp>
      <p:sp>
        <p:nvSpPr>
          <p:cNvPr id="125955" name="Rectangle 2"/>
          <p:cNvSpPr>
            <a:spLocks noGrp="1" noRot="1" noChangeAspect="1" noChangeArrowheads="1" noTextEdit="1"/>
          </p:cNvSpPr>
          <p:nvPr>
            <p:ph type="sldImg"/>
          </p:nvPr>
        </p:nvSpPr>
        <p:spPr>
          <a:xfrm>
            <a:off x="209550" y="730250"/>
            <a:ext cx="6462713" cy="3636963"/>
          </a:xfrm>
          <a:ln/>
        </p:spPr>
      </p:sp>
      <p:sp>
        <p:nvSpPr>
          <p:cNvPr id="125956" name="Rectangle 3"/>
          <p:cNvSpPr>
            <a:spLocks noGrp="1" noChangeArrowheads="1"/>
          </p:cNvSpPr>
          <p:nvPr>
            <p:ph type="body" idx="1"/>
          </p:nvPr>
        </p:nvSpPr>
        <p:spPr>
          <a:xfrm>
            <a:off x="687862" y="4610041"/>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7339" y="9224739"/>
            <a:ext cx="2982868" cy="484451"/>
          </a:xfrm>
          <a:prstGeom prst="rect">
            <a:avLst/>
          </a:prstGeom>
          <a:noFill/>
          <a:ln w="9525">
            <a:noFill/>
            <a:miter lim="800000"/>
            <a:headEnd/>
            <a:tailEnd/>
          </a:ln>
        </p:spPr>
        <p:txBody>
          <a:bodyPr lIns="87444" tIns="43722" rIns="87444" bIns="43722" anchor="b"/>
          <a:lstStyle/>
          <a:p>
            <a:pPr algn="r"/>
            <a:fld id="{92BAE39D-23BF-479D-8236-9BF3340D1473}" type="slidenum">
              <a:rPr lang="en-US" sz="1100"/>
              <a:pPr algn="r"/>
              <a:t>144</a:t>
            </a:fld>
            <a:endParaRPr lang="en-US" sz="1100"/>
          </a:p>
        </p:txBody>
      </p:sp>
      <p:sp>
        <p:nvSpPr>
          <p:cNvPr id="129027" name="Rectangle 2"/>
          <p:cNvSpPr>
            <a:spLocks noGrp="1" noRot="1" noChangeAspect="1" noChangeArrowheads="1" noTextEdit="1"/>
          </p:cNvSpPr>
          <p:nvPr>
            <p:ph type="sldImg"/>
          </p:nvPr>
        </p:nvSpPr>
        <p:spPr>
          <a:xfrm>
            <a:off x="209550" y="730250"/>
            <a:ext cx="6462713" cy="3636963"/>
          </a:xfrm>
          <a:ln/>
        </p:spPr>
      </p:sp>
      <p:sp>
        <p:nvSpPr>
          <p:cNvPr id="129028" name="Rectangle 3"/>
          <p:cNvSpPr>
            <a:spLocks noGrp="1" noChangeArrowheads="1"/>
          </p:cNvSpPr>
          <p:nvPr>
            <p:ph type="body" idx="1"/>
          </p:nvPr>
        </p:nvSpPr>
        <p:spPr>
          <a:xfrm>
            <a:off x="687862" y="4610041"/>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7339" y="9224739"/>
            <a:ext cx="2982868" cy="484451"/>
          </a:xfrm>
          <a:prstGeom prst="rect">
            <a:avLst/>
          </a:prstGeom>
          <a:noFill/>
          <a:ln w="9525">
            <a:noFill/>
            <a:miter lim="800000"/>
            <a:headEnd/>
            <a:tailEnd/>
          </a:ln>
        </p:spPr>
        <p:txBody>
          <a:bodyPr lIns="87444" tIns="43722" rIns="87444" bIns="43722" anchor="b"/>
          <a:lstStyle/>
          <a:p>
            <a:pPr algn="r"/>
            <a:fld id="{92BAE39D-23BF-479D-8236-9BF3340D1473}" type="slidenum">
              <a:rPr lang="en-US" sz="1100"/>
              <a:pPr algn="r"/>
              <a:t>145</a:t>
            </a:fld>
            <a:endParaRPr lang="en-US" sz="1100"/>
          </a:p>
        </p:txBody>
      </p:sp>
      <p:sp>
        <p:nvSpPr>
          <p:cNvPr id="129027" name="Rectangle 2"/>
          <p:cNvSpPr>
            <a:spLocks noGrp="1" noRot="1" noChangeAspect="1" noChangeArrowheads="1" noTextEdit="1"/>
          </p:cNvSpPr>
          <p:nvPr>
            <p:ph type="sldImg"/>
          </p:nvPr>
        </p:nvSpPr>
        <p:spPr>
          <a:xfrm>
            <a:off x="209550" y="730250"/>
            <a:ext cx="6462713" cy="3636963"/>
          </a:xfrm>
          <a:ln/>
        </p:spPr>
      </p:sp>
      <p:sp>
        <p:nvSpPr>
          <p:cNvPr id="129028" name="Rectangle 3"/>
          <p:cNvSpPr>
            <a:spLocks noGrp="1" noChangeArrowheads="1"/>
          </p:cNvSpPr>
          <p:nvPr>
            <p:ph type="body" idx="1"/>
          </p:nvPr>
        </p:nvSpPr>
        <p:spPr>
          <a:xfrm>
            <a:off x="687862" y="4610041"/>
            <a:ext cx="5506094" cy="4370917"/>
          </a:xfrm>
          <a:noFill/>
          <a:ln/>
        </p:spPr>
        <p:txBody>
          <a:bodyPr/>
          <a:lstStyle/>
          <a:p>
            <a:pPr eaLnBrk="1" hangingPunct="1"/>
            <a:endParaRPr lang="fr-FR">
              <a:latin typeface="Arial" pitchFamily="34" charset="0"/>
              <a:cs typeface="Arial" pitchFamily="34" charset="0"/>
            </a:endParaRPr>
          </a:p>
        </p:txBody>
      </p:sp>
    </p:spTree>
    <p:extLst>
      <p:ext uri="{BB962C8B-B14F-4D97-AF65-F5344CB8AC3E}">
        <p14:creationId xmlns:p14="http://schemas.microsoft.com/office/powerpoint/2010/main" val="13966145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550" y="730250"/>
            <a:ext cx="6462713" cy="3636963"/>
          </a:xfrm>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146</a:t>
            </a:fld>
            <a:endParaRPr lang="es-E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3897339" y="9224739"/>
            <a:ext cx="2982868" cy="484451"/>
          </a:xfrm>
          <a:prstGeom prst="rect">
            <a:avLst/>
          </a:prstGeom>
          <a:noFill/>
          <a:ln w="9525">
            <a:noFill/>
            <a:miter lim="800000"/>
            <a:headEnd/>
            <a:tailEnd/>
          </a:ln>
        </p:spPr>
        <p:txBody>
          <a:bodyPr lIns="87444" tIns="43722" rIns="87444" bIns="43722" anchor="b"/>
          <a:lstStyle/>
          <a:p>
            <a:pPr algn="r"/>
            <a:fld id="{2126F6F4-2984-4393-A262-A2C48DAD2EA7}" type="slidenum">
              <a:rPr lang="en-US" sz="1100"/>
              <a:pPr algn="r"/>
              <a:t>149</a:t>
            </a:fld>
            <a:endParaRPr lang="en-US" sz="1100"/>
          </a:p>
        </p:txBody>
      </p:sp>
      <p:sp>
        <p:nvSpPr>
          <p:cNvPr id="130051" name="Rectangle 2"/>
          <p:cNvSpPr>
            <a:spLocks noGrp="1" noRot="1" noChangeAspect="1" noChangeArrowheads="1" noTextEdit="1"/>
          </p:cNvSpPr>
          <p:nvPr>
            <p:ph type="sldImg"/>
          </p:nvPr>
        </p:nvSpPr>
        <p:spPr>
          <a:xfrm>
            <a:off x="209550" y="730250"/>
            <a:ext cx="6462713" cy="3636963"/>
          </a:xfrm>
          <a:ln/>
        </p:spPr>
      </p:sp>
      <p:sp>
        <p:nvSpPr>
          <p:cNvPr id="130052" name="Rectangle 3"/>
          <p:cNvSpPr>
            <a:spLocks noGrp="1" noChangeArrowheads="1"/>
          </p:cNvSpPr>
          <p:nvPr>
            <p:ph type="body" idx="1"/>
          </p:nvPr>
        </p:nvSpPr>
        <p:spPr>
          <a:xfrm>
            <a:off x="687862" y="4610041"/>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209550" y="730250"/>
            <a:ext cx="6462713" cy="3636963"/>
          </a:xfrm>
          <a:ln/>
        </p:spPr>
      </p:sp>
      <p:sp>
        <p:nvSpPr>
          <p:cNvPr id="232451"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563813" y="517525"/>
            <a:ext cx="4583112" cy="2578100"/>
          </a:xfrm>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15"/>
          <p:cNvSpPr>
            <a:spLocks noChangeArrowheads="1"/>
          </p:cNvSpPr>
          <p:nvPr userDrawn="1"/>
        </p:nvSpPr>
        <p:spPr bwMode="auto">
          <a:xfrm>
            <a:off x="8070850" y="0"/>
            <a:ext cx="1079500" cy="5154216"/>
          </a:xfrm>
          <a:prstGeom prst="rect">
            <a:avLst/>
          </a:prstGeom>
          <a:solidFill>
            <a:srgbClr val="FBB03F"/>
          </a:solidFill>
          <a:ln w="9525">
            <a:noFill/>
            <a:miter lim="800000"/>
            <a:headEnd/>
            <a:tailEnd/>
          </a:ln>
          <a:effectLst/>
        </p:spPr>
        <p:txBody>
          <a:bodyPr wrap="none" anchor="ctr"/>
          <a:lstStyle/>
          <a:p>
            <a:pPr>
              <a:defRPr/>
            </a:pPr>
            <a:endParaRPr lang="en-US">
              <a:latin typeface="Arial" charset="0"/>
              <a:cs typeface="Arial" charset="0"/>
            </a:endParaRPr>
          </a:p>
        </p:txBody>
      </p:sp>
      <p:pic>
        <p:nvPicPr>
          <p:cNvPr id="5" name="Picture 16" descr="Logo - pelotas blancas"/>
          <p:cNvPicPr>
            <a:picLocks noChangeAspect="1" noChangeArrowheads="1"/>
          </p:cNvPicPr>
          <p:nvPr userDrawn="1"/>
        </p:nvPicPr>
        <p:blipFill>
          <a:blip r:embed="rId2" cstate="print"/>
          <a:srcRect/>
          <a:stretch>
            <a:fillRect/>
          </a:stretch>
        </p:blipFill>
        <p:spPr bwMode="auto">
          <a:xfrm>
            <a:off x="8334382" y="195265"/>
            <a:ext cx="665163" cy="739379"/>
          </a:xfrm>
          <a:prstGeom prst="rect">
            <a:avLst/>
          </a:prstGeom>
          <a:noFill/>
          <a:ln w="9525">
            <a:noFill/>
            <a:miter lim="800000"/>
            <a:headEnd/>
            <a:tailEnd/>
          </a:ln>
        </p:spPr>
      </p:pic>
      <p:pic>
        <p:nvPicPr>
          <p:cNvPr id="6" name="29 Imagen" descr="AZUL.wmf"/>
          <p:cNvPicPr>
            <a:picLocks noChangeAspect="1"/>
          </p:cNvPicPr>
          <p:nvPr userDrawn="1"/>
        </p:nvPicPr>
        <p:blipFill>
          <a:blip r:embed="rId3" cstate="print"/>
          <a:srcRect r="-5476"/>
          <a:stretch>
            <a:fillRect/>
          </a:stretch>
        </p:blipFill>
        <p:spPr bwMode="auto">
          <a:xfrm>
            <a:off x="252420" y="4516042"/>
            <a:ext cx="1871311" cy="479822"/>
          </a:xfrm>
          <a:prstGeom prst="rect">
            <a:avLst/>
          </a:prstGeom>
          <a:noFill/>
          <a:ln w="9525">
            <a:noFill/>
            <a:miter lim="800000"/>
            <a:headEnd/>
            <a:tailEnd/>
          </a:ln>
        </p:spPr>
      </p:pic>
      <p:sp>
        <p:nvSpPr>
          <p:cNvPr id="53258" name="Rectangle 3"/>
          <p:cNvSpPr>
            <a:spLocks noGrp="1" noChangeArrowheads="1"/>
          </p:cNvSpPr>
          <p:nvPr>
            <p:ph type="subTitle" idx="1"/>
          </p:nvPr>
        </p:nvSpPr>
        <p:spPr>
          <a:xfrm>
            <a:off x="250832" y="1201345"/>
            <a:ext cx="7129463" cy="2612231"/>
          </a:xfrm>
        </p:spPr>
        <p:txBody>
          <a:bodyPr/>
          <a:lstStyle>
            <a:lvl1pPr marL="0" indent="0">
              <a:buFontTx/>
              <a:buNone/>
              <a:defRPr smtClean="0"/>
            </a:lvl1pPr>
          </a:lstStyle>
          <a:p>
            <a:r>
              <a:rPr lang="en-US"/>
              <a:t>Click to edit Master subtitle style</a:t>
            </a:r>
          </a:p>
        </p:txBody>
      </p:sp>
      <p:sp>
        <p:nvSpPr>
          <p:cNvPr id="53259" name="Rectangle 2"/>
          <p:cNvSpPr>
            <a:spLocks noGrp="1" noChangeArrowheads="1"/>
          </p:cNvSpPr>
          <p:nvPr>
            <p:ph type="ctrTitle"/>
          </p:nvPr>
        </p:nvSpPr>
        <p:spPr>
          <a:xfrm>
            <a:off x="250832" y="357188"/>
            <a:ext cx="7129463" cy="810816"/>
          </a:xfrm>
        </p:spPr>
        <p:txBody>
          <a:bodyPr/>
          <a:lstStyle>
            <a:lvl1pPr>
              <a:defRPr smtClean="0"/>
            </a:lvl1pPr>
          </a:lstStyle>
          <a:p>
            <a:r>
              <a:rPr lang="en-US"/>
              <a:t>CLICK TO EDIT MASTER TITLE STYLE</a:t>
            </a:r>
          </a:p>
        </p:txBody>
      </p:sp>
    </p:spTree>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076F2E94-4427-45BC-BE30-D9EAFA2540F6}" type="slidenum">
              <a:rPr lang="en-US">
                <a:solidFill>
                  <a:srgbClr val="B2B2B2"/>
                </a:solidFill>
              </a:rPr>
              <a:pPr>
                <a:defRPr/>
              </a:pPr>
              <a:t>‹Nº›</a:t>
            </a:fld>
            <a:endParaRPr lang="en-US">
              <a:solidFill>
                <a:srgbClr val="B2B2B2"/>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94507" y="139303"/>
            <a:ext cx="2170113" cy="4099322"/>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279400" y="139303"/>
            <a:ext cx="6362700" cy="4099322"/>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32E1B010-CA65-4339-B050-580048C7AA9A}" type="slidenum">
              <a:rPr lang="en-US">
                <a:solidFill>
                  <a:srgbClr val="B2B2B2"/>
                </a:solidFill>
              </a:rPr>
              <a:pPr>
                <a:defRPr/>
              </a:pPr>
              <a:t>‹Nº›</a:t>
            </a:fld>
            <a:endParaRPr lang="en-US">
              <a:solidFill>
                <a:srgbClr val="B2B2B2"/>
              </a:solidFill>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7010400" y="4943477"/>
            <a:ext cx="2133600" cy="200025"/>
          </a:xfrm>
          <a:ln/>
        </p:spPr>
        <p:txBody>
          <a:bodyPr/>
          <a:lstStyle>
            <a:lvl1pPr>
              <a:defRPr/>
            </a:lvl1p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‹Nº›</a:t>
            </a:fld>
            <a:endParaRPr lang="en-US" dirty="0">
              <a:solidFill>
                <a:srgbClr val="B2B2B2"/>
              </a:solidFill>
            </a:endParaRPr>
          </a:p>
        </p:txBody>
      </p:sp>
    </p:spTree>
    <p:extLst>
      <p:ext uri="{BB962C8B-B14F-4D97-AF65-F5344CB8AC3E}">
        <p14:creationId xmlns:p14="http://schemas.microsoft.com/office/powerpoint/2010/main" val="38301762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8" name="Title 1"/>
          <p:cNvSpPr>
            <a:spLocks noGrp="1"/>
          </p:cNvSpPr>
          <p:nvPr>
            <p:ph type="title"/>
          </p:nvPr>
        </p:nvSpPr>
        <p:spPr>
          <a:xfrm>
            <a:off x="309600" y="205991"/>
            <a:ext cx="8415338" cy="383400"/>
          </a:xfrm>
        </p:spPr>
        <p:txBody>
          <a:bodyPr/>
          <a:lstStyle/>
          <a:p>
            <a:r>
              <a:rPr lang="en-US"/>
              <a:t>Click to edit Master title style</a:t>
            </a:r>
            <a:endParaRPr lang="en-GB" dirty="0"/>
          </a:p>
        </p:txBody>
      </p:sp>
      <p:sp>
        <p:nvSpPr>
          <p:cNvPr id="9" name="Content Placeholder 2"/>
          <p:cNvSpPr>
            <a:spLocks noGrp="1"/>
          </p:cNvSpPr>
          <p:nvPr>
            <p:ph idx="1"/>
          </p:nvPr>
        </p:nvSpPr>
        <p:spPr>
          <a:xfrm>
            <a:off x="314327" y="1320403"/>
            <a:ext cx="6705600" cy="3319463"/>
          </a:xfrm>
        </p:spPr>
        <p:txBody>
          <a:bodyPr/>
          <a:lstStyle>
            <a:lvl1pPr marL="199357" indent="-199357">
              <a:buClr>
                <a:schemeClr val="tx2"/>
              </a:buClr>
              <a:buFont typeface="Arial" pitchFamily="34" charset="0"/>
              <a:buChar char="•"/>
              <a:defRPr sz="1350">
                <a:latin typeface="Arial" pitchFamily="34" charset="0"/>
                <a:cs typeface="Arial" pitchFamily="34" charset="0"/>
              </a:defRPr>
            </a:lvl1pPr>
            <a:lvl2pPr>
              <a:defRPr sz="1350"/>
            </a:lvl2pPr>
            <a:lvl3pPr>
              <a:defRPr sz="1200" baseline="0">
                <a:latin typeface="Arial" pitchFamily="34" charset="0"/>
                <a:cs typeface="Arial" pitchFamily="34" charset="0"/>
              </a:defRPr>
            </a:lvl3pPr>
            <a:lvl4pPr marL="466061" indent="-134700">
              <a:defRPr sz="1200">
                <a:latin typeface="Arial" pitchFamily="34" charset="0"/>
                <a:cs typeface="Arial" pitchFamily="34" charset="0"/>
              </a:defRPr>
            </a:lvl4pPr>
            <a:lvl5pPr marL="466061">
              <a:defRPr sz="1200">
                <a:latin typeface="Arial" pitchFamily="34" charset="0"/>
                <a:cs typeface="Arial" pitchFamily="34" charset="0"/>
              </a:defRPr>
            </a:lvl5pPr>
            <a:lvl6pPr>
              <a:defRPr>
                <a:latin typeface="Arial" pitchFamily="34" charset="0"/>
                <a:cs typeface="Arial" pitchFamily="34" charset="0"/>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6"/>
          <p:cNvSpPr>
            <a:spLocks noGrp="1"/>
          </p:cNvSpPr>
          <p:nvPr>
            <p:ph type="body" sz="quarter" idx="12"/>
          </p:nvPr>
        </p:nvSpPr>
        <p:spPr>
          <a:xfrm>
            <a:off x="309607" y="588613"/>
            <a:ext cx="8416800" cy="383400"/>
          </a:xfrm>
        </p:spPr>
        <p:txBody>
          <a:bodyPr/>
          <a:lstStyle>
            <a:lvl1pPr marL="0" indent="0">
              <a:buNone/>
              <a:defRPr sz="2100" b="1" baseline="0">
                <a:solidFill>
                  <a:schemeClr val="accent2"/>
                </a:solidFill>
                <a:latin typeface="Arial" pitchFamily="34" charset="0"/>
                <a:cs typeface="Arial" pitchFamily="34" charset="0"/>
              </a:defRPr>
            </a:lvl1pPr>
          </a:lstStyle>
          <a:p>
            <a:pPr lvl="0"/>
            <a:r>
              <a:rPr lang="es-ES"/>
              <a:t>Haga clic para modificar el estilo de texto del patrón</a:t>
            </a:r>
          </a:p>
        </p:txBody>
      </p:sp>
      <p:sp>
        <p:nvSpPr>
          <p:cNvPr id="5" name="Rectangle 5"/>
          <p:cNvSpPr>
            <a:spLocks noGrp="1" noChangeArrowheads="1"/>
          </p:cNvSpPr>
          <p:nvPr>
            <p:ph type="ftr" sz="quarter" idx="13"/>
          </p:nvPr>
        </p:nvSpPr>
        <p:spPr>
          <a:xfrm>
            <a:off x="479425" y="4767263"/>
            <a:ext cx="2895600" cy="273844"/>
          </a:xfrm>
          <a:prstGeom prst="rect">
            <a:avLst/>
          </a:prstGeom>
        </p:spPr>
        <p:txBody>
          <a:bodyPr/>
          <a:lstStyle>
            <a:lvl1pPr fontAlgn="auto">
              <a:spcBef>
                <a:spcPts val="0"/>
              </a:spcBef>
              <a:spcAft>
                <a:spcPts val="0"/>
              </a:spcAft>
              <a:defRPr b="0" dirty="0"/>
            </a:lvl1pPr>
          </a:lstStyle>
          <a:p>
            <a:pPr>
              <a:defRPr/>
            </a:pPr>
            <a:endParaRPr lang="en-GB"/>
          </a:p>
        </p:txBody>
      </p:sp>
      <p:sp>
        <p:nvSpPr>
          <p:cNvPr id="6" name="Rectangle 6"/>
          <p:cNvSpPr>
            <a:spLocks noGrp="1" noChangeArrowheads="1"/>
          </p:cNvSpPr>
          <p:nvPr>
            <p:ph type="sldNum" sz="quarter" idx="14"/>
          </p:nvPr>
        </p:nvSpPr>
        <p:spPr/>
        <p:txBody>
          <a:bodyPr/>
          <a:lstStyle>
            <a:lvl1pPr algn="r" fontAlgn="auto">
              <a:spcBef>
                <a:spcPts val="0"/>
              </a:spcBef>
              <a:spcAft>
                <a:spcPts val="0"/>
              </a:spcAft>
              <a:defRPr sz="750" b="0"/>
            </a:lvl1pPr>
          </a:lstStyle>
          <a:p>
            <a:pPr>
              <a:defRPr/>
            </a:pPr>
            <a:fld id="{B2FB83FB-00B4-458A-8906-162412ED43DA}" type="slidenum">
              <a:rPr lang="en-GB"/>
              <a:pPr>
                <a:defRPr/>
              </a:pPr>
              <a:t>‹Nº›</a:t>
            </a:fld>
            <a:endParaRPr lang="en-GB" dirty="0"/>
          </a:p>
        </p:txBody>
      </p:sp>
      <p:sp>
        <p:nvSpPr>
          <p:cNvPr id="7" name="Date Placeholder 7"/>
          <p:cNvSpPr>
            <a:spLocks noGrp="1"/>
          </p:cNvSpPr>
          <p:nvPr>
            <p:ph type="dt" sz="half" idx="15"/>
          </p:nvPr>
        </p:nvSpPr>
        <p:spPr>
          <a:xfrm>
            <a:off x="611188" y="4670822"/>
            <a:ext cx="3313112" cy="270272"/>
          </a:xfrm>
          <a:prstGeom prst="rect">
            <a:avLst/>
          </a:prstGeom>
        </p:spPr>
        <p:txBody>
          <a:bodyPr/>
          <a:lstStyle>
            <a:lvl1pPr algn="l" fontAlgn="auto">
              <a:spcBef>
                <a:spcPts val="0"/>
              </a:spcBef>
              <a:spcAft>
                <a:spcPts val="0"/>
              </a:spcAft>
              <a:defRPr sz="750" b="0" dirty="0">
                <a:solidFill>
                  <a:srgbClr val="000000"/>
                </a:solidFill>
              </a:defRPr>
            </a:lvl1pPr>
          </a:lstStyle>
          <a:p>
            <a:pPr>
              <a:defRPr/>
            </a:pPr>
            <a:r>
              <a:rPr lang="es-AR"/>
              <a:t>© 2011 Axialent, Inc. All Rights Reserved. </a:t>
            </a:r>
            <a:endParaRPr lang="en-GB"/>
          </a:p>
        </p:txBody>
      </p:sp>
    </p:spTree>
    <p:extLst>
      <p:ext uri="{BB962C8B-B14F-4D97-AF65-F5344CB8AC3E}">
        <p14:creationId xmlns:p14="http://schemas.microsoft.com/office/powerpoint/2010/main" val="253533071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noProof="0" dirty="0"/>
              <a:t>Click to </a:t>
            </a:r>
            <a:r>
              <a:rPr lang="fr-FR" noProof="0" dirty="0" err="1"/>
              <a:t>edit</a:t>
            </a:r>
            <a:r>
              <a:rPr lang="fr-FR" noProof="0" dirty="0"/>
              <a:t> Master </a:t>
            </a:r>
            <a:r>
              <a:rPr lang="fr-FR" noProof="0" dirty="0" err="1"/>
              <a:t>title</a:t>
            </a:r>
            <a:r>
              <a:rPr lang="fr-FR" noProof="0" dirty="0"/>
              <a:t> style</a:t>
            </a:r>
          </a:p>
        </p:txBody>
      </p:sp>
      <p:sp>
        <p:nvSpPr>
          <p:cNvPr id="7" name="Text Placeholder 6"/>
          <p:cNvSpPr>
            <a:spLocks noGrp="1"/>
          </p:cNvSpPr>
          <p:nvPr>
            <p:ph type="body" sz="quarter" idx="12"/>
          </p:nvPr>
        </p:nvSpPr>
        <p:spPr>
          <a:xfrm>
            <a:off x="442687" y="921544"/>
            <a:ext cx="8208963" cy="3643313"/>
          </a:xfrm>
        </p:spPr>
        <p:txBody>
          <a:bodyPr/>
          <a:lstStyle/>
          <a:p>
            <a:pPr lvl="0"/>
            <a:r>
              <a:rPr lang="fr-FR" noProof="0" dirty="0"/>
              <a:t>Click to </a:t>
            </a:r>
            <a:r>
              <a:rPr lang="fr-FR" noProof="0" dirty="0" err="1"/>
              <a:t>edit</a:t>
            </a:r>
            <a:r>
              <a:rPr lang="fr-FR" noProof="0" dirty="0"/>
              <a:t> Master </a:t>
            </a:r>
            <a:r>
              <a:rPr lang="fr-FR" noProof="0" dirty="0" err="1"/>
              <a:t>text</a:t>
            </a:r>
            <a:r>
              <a:rPr lang="fr-FR" noProof="0" dirty="0"/>
              <a:t> styles</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a:p>
            <a:pPr lvl="4"/>
            <a:r>
              <a:rPr lang="fr-FR" noProof="0" dirty="0" err="1"/>
              <a:t>Fifth</a:t>
            </a:r>
            <a:r>
              <a:rPr lang="fr-FR" noProof="0" dirty="0"/>
              <a:t> </a:t>
            </a:r>
            <a:r>
              <a:rPr lang="fr-FR" noProof="0" dirty="0" err="1"/>
              <a:t>level</a:t>
            </a:r>
            <a:endParaRPr lang="fr-FR" noProof="0" dirty="0"/>
          </a:p>
        </p:txBody>
      </p:sp>
      <p:sp>
        <p:nvSpPr>
          <p:cNvPr id="4" name="Espace réservé du pied de page 4"/>
          <p:cNvSpPr>
            <a:spLocks noGrp="1"/>
          </p:cNvSpPr>
          <p:nvPr>
            <p:ph type="ftr" sz="quarter" idx="13"/>
          </p:nvPr>
        </p:nvSpPr>
        <p:spPr>
          <a:xfrm>
            <a:off x="479425" y="4767263"/>
            <a:ext cx="2895600" cy="273844"/>
          </a:xfrm>
          <a:prstGeom prst="rect">
            <a:avLst/>
          </a:prstGeom>
        </p:spPr>
        <p:txBody>
          <a:bodyPr/>
          <a:lstStyle>
            <a:lvl1pPr>
              <a:defRPr/>
            </a:lvl1pPr>
          </a:lstStyle>
          <a:p>
            <a:pPr>
              <a:defRPr/>
            </a:pPr>
            <a:r>
              <a:rPr lang="en-US"/>
              <a:t>© 2013 Axialent, Inc. All Rights Reserved. </a:t>
            </a:r>
          </a:p>
        </p:txBody>
      </p:sp>
      <p:sp>
        <p:nvSpPr>
          <p:cNvPr id="5" name="Espace réservé du numéro de diapositive 5"/>
          <p:cNvSpPr>
            <a:spLocks noGrp="1"/>
          </p:cNvSpPr>
          <p:nvPr>
            <p:ph type="sldNum" sz="quarter" idx="14"/>
          </p:nvPr>
        </p:nvSpPr>
        <p:spPr/>
        <p:txBody>
          <a:bodyPr/>
          <a:lstStyle>
            <a:lvl1pPr>
              <a:defRPr/>
            </a:lvl1pPr>
          </a:lstStyle>
          <a:p>
            <a:pPr>
              <a:defRPr/>
            </a:pPr>
            <a:fld id="{D1F2300A-B7C8-45CC-BD41-1BDA7832B212}" type="slidenum">
              <a:rPr lang="fr-FR"/>
              <a:pPr>
                <a:defRPr/>
              </a:pPr>
              <a:t>‹Nº›</a:t>
            </a:fld>
            <a:endParaRPr lang="fr-FR" dirty="0"/>
          </a:p>
        </p:txBody>
      </p:sp>
    </p:spTree>
    <p:extLst>
      <p:ext uri="{BB962C8B-B14F-4D97-AF65-F5344CB8AC3E}">
        <p14:creationId xmlns:p14="http://schemas.microsoft.com/office/powerpoint/2010/main" val="12980095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79401" y="139304"/>
            <a:ext cx="8685213" cy="434578"/>
          </a:xfrm>
        </p:spPr>
        <p:txBody>
          <a:bodyPr/>
          <a:lstStyle/>
          <a:p>
            <a:r>
              <a:rPr lang="en-US"/>
              <a:t>Click to edit Master title style</a:t>
            </a:r>
            <a:endParaRPr lang="es-AR"/>
          </a:p>
        </p:txBody>
      </p:sp>
      <p:sp>
        <p:nvSpPr>
          <p:cNvPr id="3" name="Table Placeholder 2"/>
          <p:cNvSpPr>
            <a:spLocks noGrp="1"/>
          </p:cNvSpPr>
          <p:nvPr>
            <p:ph type="tbl" idx="1"/>
          </p:nvPr>
        </p:nvSpPr>
        <p:spPr>
          <a:xfrm>
            <a:off x="279400" y="844153"/>
            <a:ext cx="8540750" cy="3394472"/>
          </a:xfrm>
        </p:spPr>
        <p:txBody>
          <a:bodyPr/>
          <a:lstStyle/>
          <a:p>
            <a:endParaRPr lang="es-AR"/>
          </a:p>
        </p:txBody>
      </p:sp>
      <p:sp>
        <p:nvSpPr>
          <p:cNvPr id="4" name="Slide Number Placeholder 3"/>
          <p:cNvSpPr>
            <a:spLocks noGrp="1"/>
          </p:cNvSpPr>
          <p:nvPr>
            <p:ph type="sldNum" sz="quarter" idx="10"/>
          </p:nvPr>
        </p:nvSpPr>
        <p:spPr>
          <a:xfrm>
            <a:off x="7010400" y="4943475"/>
            <a:ext cx="2133600" cy="200025"/>
          </a:xfrm>
        </p:spPr>
        <p:txBody>
          <a:bodyPr/>
          <a:lstStyle>
            <a:lvl1pPr>
              <a:defRPr smtClean="0"/>
            </a:lvl1pPr>
          </a:lstStyle>
          <a:p>
            <a:pPr>
              <a:defRPr/>
            </a:pPr>
            <a:r>
              <a:rPr lang="en-US"/>
              <a:t>| </a:t>
            </a:r>
            <a:fld id="{3499F7C0-481D-4975-AC0B-654D11E3CF7A}" type="slidenum">
              <a:rPr lang="en-US">
                <a:solidFill>
                  <a:srgbClr val="B2B2B2"/>
                </a:solidFill>
              </a:rPr>
              <a:pPr>
                <a:defRPr/>
              </a:pPr>
              <a:t>‹Nº›</a:t>
            </a:fld>
            <a:endParaRPr lang="en-US">
              <a:solidFill>
                <a:srgbClr val="B2B2B2"/>
              </a:solidFill>
            </a:endParaRPr>
          </a:p>
        </p:txBody>
      </p:sp>
    </p:spTree>
    <p:extLst>
      <p:ext uri="{BB962C8B-B14F-4D97-AF65-F5344CB8AC3E}">
        <p14:creationId xmlns:p14="http://schemas.microsoft.com/office/powerpoint/2010/main" val="372342731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Custom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58368"/>
            <a:ext cx="8229600" cy="1847850"/>
          </a:xfrm>
          <a:prstGeom prst="rect">
            <a:avLst/>
          </a:prstGeom>
        </p:spPr>
        <p:txBody>
          <a:bodyPr vert="horz" anchor="b" anchorCtr="0"/>
          <a:lstStyle>
            <a:lvl1pPr algn="ctr">
              <a:defRPr sz="3600" cap="all" spc="400">
                <a:solidFill>
                  <a:schemeClr val="bg1"/>
                </a:solidFill>
                <a:effectLst/>
              </a:defRPr>
            </a:lvl1pPr>
          </a:lstStyle>
          <a:p>
            <a:r>
              <a:rPr lang="en-US" dirty="0"/>
              <a:t>Click to edit Master title style</a:t>
            </a:r>
            <a:endParaRPr lang="es-ES_tradnl" dirty="0"/>
          </a:p>
        </p:txBody>
      </p:sp>
    </p:spTree>
    <p:extLst>
      <p:ext uri="{BB962C8B-B14F-4D97-AF65-F5344CB8AC3E}">
        <p14:creationId xmlns:p14="http://schemas.microsoft.com/office/powerpoint/2010/main" val="36766203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7" y="205979"/>
            <a:ext cx="8229601" cy="857250"/>
          </a:xfrm>
          <a:prstGeom prst="rect">
            <a:avLst/>
          </a:prstGeom>
        </p:spPr>
        <p:txBody>
          <a:bodyPr/>
          <a:lstStyle/>
          <a:p>
            <a:r>
              <a:rPr lang="es-ES_tradnl"/>
              <a:t>Clic para editar título</a:t>
            </a:r>
            <a:endParaRPr lang="es-ES"/>
          </a:p>
        </p:txBody>
      </p:sp>
      <p:sp>
        <p:nvSpPr>
          <p:cNvPr id="3" name="Rectangle 6">
            <a:extLst>
              <a:ext uri="{FF2B5EF4-FFF2-40B4-BE49-F238E27FC236}">
                <a16:creationId xmlns:a16="http://schemas.microsoft.com/office/drawing/2014/main" id="{DC4F42BA-0F70-4CF3-A516-1A5316A7A7FF}"/>
              </a:ext>
            </a:extLst>
          </p:cNvPr>
          <p:cNvSpPr>
            <a:spLocks noGrp="1" noChangeArrowheads="1"/>
          </p:cNvSpPr>
          <p:nvPr>
            <p:ph type="sldNum" sz="quarter" idx="10"/>
          </p:nvPr>
        </p:nvSpPr>
        <p:spPr bwMode="auto">
          <a:xfrm>
            <a:off x="7010303" y="4943475"/>
            <a:ext cx="2133697" cy="2000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defTabSz="685800" eaLnBrk="1" hangingPunct="1">
              <a:defRPr sz="750" b="1">
                <a:solidFill>
                  <a:srgbClr val="FBB03F"/>
                </a:solidFill>
                <a:latin typeface="Arial" panose="020B0604020202020204" pitchFamily="34" charset="0"/>
                <a:cs typeface="Arial" panose="020B0604020202020204" pitchFamily="34" charset="0"/>
                <a:sym typeface="Trebuchet MS" panose="020B0603020202020204" pitchFamily="34" charset="0"/>
              </a:defRPr>
            </a:lvl1pPr>
          </a:lstStyle>
          <a:p>
            <a:pPr>
              <a:defRPr/>
            </a:pPr>
            <a:r>
              <a:rPr lang="en-US" altLang="en-US"/>
              <a:t>| </a:t>
            </a:r>
            <a:fld id="{1F085985-DBD3-40AB-9F02-633E5EE3AFE6}" type="slidenum">
              <a:rPr lang="en-US" altLang="en-US" smtClean="0">
                <a:solidFill>
                  <a:srgbClr val="B2B2B2"/>
                </a:solidFill>
              </a:rPr>
              <a:pPr>
                <a:defRPr/>
              </a:pPr>
              <a:t>‹Nº›</a:t>
            </a:fld>
            <a:endParaRPr lang="en-US" altLang="en-US">
              <a:solidFill>
                <a:srgbClr val="B2B2B2"/>
              </a:solidFill>
            </a:endParaRPr>
          </a:p>
        </p:txBody>
      </p:sp>
    </p:spTree>
    <p:extLst>
      <p:ext uri="{BB962C8B-B14F-4D97-AF65-F5344CB8AC3E}">
        <p14:creationId xmlns:p14="http://schemas.microsoft.com/office/powerpoint/2010/main" val="23944137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9B4E8CCE-87C1-4BA8-8D86-15FF64157675}" type="slidenum">
              <a:rPr lang="en-US">
                <a:solidFill>
                  <a:srgbClr val="B2B2B2"/>
                </a:solidFill>
              </a:rPr>
              <a:pPr>
                <a:defRPr/>
              </a:pPr>
              <a:t>‹Nº›</a:t>
            </a:fld>
            <a:endParaRPr lang="en-US">
              <a:solidFill>
                <a:srgbClr val="B2B2B2"/>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lstStyle>
            <a:lvl1pPr algn="l">
              <a:defRPr sz="4000" b="1" cap="all"/>
            </a:lvl1pPr>
          </a:lstStyle>
          <a:p>
            <a:r>
              <a:rPr lang="es-ES" dirty="0"/>
              <a:t>Haga clic para modificar el estilo de título del patrón</a:t>
            </a:r>
            <a:endParaRPr lang="en-US" dirty="0"/>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7ACABA94-681D-42C5-8026-B0BF16C8372D}" type="slidenum">
              <a:rPr lang="en-US">
                <a:solidFill>
                  <a:srgbClr val="B2B2B2"/>
                </a:solidFill>
              </a:rPr>
              <a:pPr>
                <a:defRPr/>
              </a:pPr>
              <a:t>‹Nº›</a:t>
            </a:fld>
            <a:endParaRPr lang="en-US">
              <a:solidFill>
                <a:srgbClr val="B2B2B2"/>
              </a:solidFill>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279405" y="844153"/>
            <a:ext cx="4194175"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25982" y="844153"/>
            <a:ext cx="4194175"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r>
              <a:rPr lang="en-US"/>
              <a:t>| </a:t>
            </a:r>
            <a:fld id="{813D4424-ED50-4A27-913E-FB28EC4A3040}" type="slidenum">
              <a:rPr lang="en-US">
                <a:solidFill>
                  <a:srgbClr val="B2B2B2"/>
                </a:solidFill>
              </a:rPr>
              <a:pPr>
                <a:defRPr/>
              </a:pPr>
              <a:t>‹Nº›</a:t>
            </a:fld>
            <a:endParaRPr lang="en-US">
              <a:solidFill>
                <a:srgbClr val="B2B2B2"/>
              </a:solidFill>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857250"/>
          </a:xfrm>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r>
              <a:rPr lang="en-US"/>
              <a:t>| </a:t>
            </a:r>
            <a:fld id="{81A19191-641C-4499-8AF1-F5B3DE432921}" type="slidenum">
              <a:rPr lang="en-US">
                <a:solidFill>
                  <a:srgbClr val="B2B2B2"/>
                </a:solidFill>
              </a:rPr>
              <a:pPr>
                <a:defRPr/>
              </a:pPr>
              <a:t>‹Nº›</a:t>
            </a:fld>
            <a:endParaRPr lang="en-US">
              <a:solidFill>
                <a:srgbClr val="B2B2B2"/>
              </a:solidFill>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r>
              <a:rPr lang="en-US"/>
              <a:t>| </a:t>
            </a:r>
            <a:fld id="{FD9FAD69-B78D-4319-A9BF-30472DAC55CE}" type="slidenum">
              <a:rPr lang="en-US">
                <a:solidFill>
                  <a:srgbClr val="B2B2B2"/>
                </a:solidFill>
              </a:rPr>
              <a:pPr>
                <a:defRPr/>
              </a:pPr>
              <a:t>‹Nº›</a:t>
            </a:fld>
            <a:endParaRPr lang="en-US">
              <a:solidFill>
                <a:srgbClr val="B2B2B2"/>
              </a:solidFill>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en-US"/>
              <a:t>| </a:t>
            </a:r>
            <a:fld id="{B4AC1703-4BB2-48D4-8426-9F684FAA22DB}" type="slidenum">
              <a:rPr lang="en-US">
                <a:solidFill>
                  <a:srgbClr val="B2B2B2"/>
                </a:solidFill>
              </a:rPr>
              <a:pPr>
                <a:defRPr/>
              </a:pPr>
              <a:t>‹Nº›</a:t>
            </a:fld>
            <a:endParaRPr lang="en-US">
              <a:solidFill>
                <a:srgbClr val="B2B2B2"/>
              </a:solidFill>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7" y="204787"/>
            <a:ext cx="3008313" cy="871538"/>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t>| </a:t>
            </a:r>
            <a:fld id="{122D1270-CD57-4ECB-999E-341476764A0C}" type="slidenum">
              <a:rPr lang="en-US">
                <a:solidFill>
                  <a:srgbClr val="B2B2B2"/>
                </a:solidFill>
              </a:rPr>
              <a:pPr>
                <a:defRPr/>
              </a:pPr>
              <a:t>‹Nº›</a:t>
            </a:fld>
            <a:endParaRPr lang="en-US">
              <a:solidFill>
                <a:srgbClr val="B2B2B2"/>
              </a:solidFill>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1"/>
            <a:ext cx="5486400" cy="425054"/>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3 Marcador de texto"/>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t>| </a:t>
            </a:r>
            <a:fld id="{422C2FE0-92CD-4F9B-A3EE-3C5ABA14CEF9}" type="slidenum">
              <a:rPr lang="en-US">
                <a:solidFill>
                  <a:srgbClr val="B2B2B2"/>
                </a:solidFill>
              </a:rPr>
              <a:pPr>
                <a:defRPr/>
              </a:pPr>
              <a:t>‹Nº›</a:t>
            </a:fld>
            <a:endParaRPr lang="en-US">
              <a:solidFill>
                <a:srgbClr val="B2B2B2"/>
              </a:solidFill>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9407" y="139305"/>
            <a:ext cx="8685213" cy="4345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79400" y="844153"/>
            <a:ext cx="854075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30" name="Rectangle 6"/>
          <p:cNvSpPr>
            <a:spLocks noGrp="1" noChangeArrowheads="1"/>
          </p:cNvSpPr>
          <p:nvPr>
            <p:ph type="sldNum" sz="quarter" idx="4"/>
          </p:nvPr>
        </p:nvSpPr>
        <p:spPr bwMode="auto">
          <a:xfrm>
            <a:off x="7010400" y="4943477"/>
            <a:ext cx="2133600" cy="200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000" b="1">
                <a:solidFill>
                  <a:srgbClr val="FBB03F"/>
                </a:solidFill>
                <a:latin typeface="+mn-lt"/>
                <a:cs typeface="+mn-cs"/>
                <a:sym typeface="Trebuchet MS" pitchFamily="34" charset="0"/>
              </a:defRPr>
            </a:lvl1pPr>
          </a:lstStyle>
          <a:p>
            <a:pPr>
              <a:defRPr/>
            </a:pPr>
            <a:r>
              <a:rPr lang="en-US"/>
              <a:t>| </a:t>
            </a:r>
            <a:fld id="{E6862CA1-40DD-4693-88AF-7F037F59C36A}" type="slidenum">
              <a:rPr lang="en-US">
                <a:solidFill>
                  <a:srgbClr val="B2B2B2"/>
                </a:solidFill>
              </a:rPr>
              <a:pPr>
                <a:defRPr/>
              </a:pPr>
              <a:t>‹Nº›</a:t>
            </a:fld>
            <a:endParaRPr lang="en-US">
              <a:solidFill>
                <a:srgbClr val="B2B2B2"/>
              </a:solidFill>
            </a:endParaRPr>
          </a:p>
        </p:txBody>
      </p:sp>
      <p:sp>
        <p:nvSpPr>
          <p:cNvPr id="51206" name="Line 39"/>
          <p:cNvSpPr>
            <a:spLocks noChangeShapeType="1"/>
          </p:cNvSpPr>
          <p:nvPr/>
        </p:nvSpPr>
        <p:spPr bwMode="auto">
          <a:xfrm>
            <a:off x="352429" y="534591"/>
            <a:ext cx="8791575" cy="0"/>
          </a:xfrm>
          <a:prstGeom prst="line">
            <a:avLst/>
          </a:prstGeom>
          <a:noFill/>
          <a:ln w="38100">
            <a:solidFill>
              <a:srgbClr val="EAEAEA"/>
            </a:solidFill>
            <a:round/>
            <a:headEnd/>
            <a:tailEnd/>
          </a:ln>
        </p:spPr>
        <p:txBody>
          <a:bodyPr/>
          <a:lstStyle/>
          <a:p>
            <a:pPr>
              <a:defRPr/>
            </a:pPr>
            <a:endParaRPr lang="en-US">
              <a:latin typeface="Arial" charset="0"/>
              <a:cs typeface="Arial" charset="0"/>
            </a:endParaRPr>
          </a:p>
        </p:txBody>
      </p:sp>
      <p:sp>
        <p:nvSpPr>
          <p:cNvPr id="51207" name="Rectangle 4"/>
          <p:cNvSpPr>
            <a:spLocks/>
          </p:cNvSpPr>
          <p:nvPr/>
        </p:nvSpPr>
        <p:spPr bwMode="auto">
          <a:xfrm>
            <a:off x="90488" y="5006579"/>
            <a:ext cx="3098800" cy="104775"/>
          </a:xfrm>
          <a:prstGeom prst="rect">
            <a:avLst/>
          </a:prstGeom>
          <a:noFill/>
          <a:ln w="12700">
            <a:noFill/>
            <a:miter lim="800000"/>
            <a:headEnd/>
            <a:tailEnd/>
          </a:ln>
        </p:spPr>
        <p:txBody>
          <a:bodyPr lIns="0" tIns="0" rIns="0" bIns="0" anchor="ctr"/>
          <a:lstStyle/>
          <a:p>
            <a:pPr eaLnBrk="1" hangingPunct="1">
              <a:spcBef>
                <a:spcPct val="0"/>
              </a:spcBef>
              <a:defRPr/>
            </a:pPr>
            <a:r>
              <a:rPr lang="en-US" sz="800" dirty="0">
                <a:solidFill>
                  <a:srgbClr val="B2B2B2"/>
                </a:solidFill>
                <a:latin typeface="Arial" charset="0"/>
                <a:cs typeface="Arial" charset="0"/>
                <a:sym typeface="Trebuchet MS" pitchFamily="34" charset="0"/>
              </a:rPr>
              <a:t>© 2018 Axialent, Inc. All Rights Reserved. </a:t>
            </a:r>
          </a:p>
        </p:txBody>
      </p:sp>
    </p:spTree>
  </p:cSld>
  <p:clrMap bg1="lt1" tx1="dk1" bg2="lt2" tx2="dk2" accent1="accent1" accent2="accent2" accent3="accent3" accent4="accent4" accent5="accent5" accent6="accent6" hlink="hlink" folHlink="folHlink"/>
  <p:sldLayoutIdLst>
    <p:sldLayoutId id="2147483805"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7" r:id="rId12"/>
    <p:sldLayoutId id="2147483819" r:id="rId13"/>
    <p:sldLayoutId id="2147483820" r:id="rId14"/>
    <p:sldLayoutId id="2147483821" r:id="rId15"/>
    <p:sldLayoutId id="2147483823" r:id="rId16"/>
    <p:sldLayoutId id="2147483825" r:id="rId17"/>
  </p:sldLayoutIdLst>
  <p:transition>
    <p:fade/>
  </p:transition>
  <p:hf hdr="0" ftr="0" dt="0"/>
  <p:txStyles>
    <p:titleStyle>
      <a:lvl1pPr algn="l" rtl="0" eaLnBrk="0" fontAlgn="base" hangingPunct="0">
        <a:spcBef>
          <a:spcPct val="0"/>
        </a:spcBef>
        <a:spcAft>
          <a:spcPct val="0"/>
        </a:spcAft>
        <a:defRPr sz="2800" b="1">
          <a:solidFill>
            <a:srgbClr val="002D62"/>
          </a:solidFill>
          <a:latin typeface="+mj-lt"/>
          <a:ea typeface="+mj-ea"/>
          <a:cs typeface="+mj-cs"/>
        </a:defRPr>
      </a:lvl1pPr>
      <a:lvl2pPr algn="l" rtl="0" eaLnBrk="0" fontAlgn="base" hangingPunct="0">
        <a:spcBef>
          <a:spcPct val="0"/>
        </a:spcBef>
        <a:spcAft>
          <a:spcPct val="0"/>
        </a:spcAft>
        <a:defRPr sz="2800" b="1">
          <a:solidFill>
            <a:srgbClr val="002D62"/>
          </a:solidFill>
          <a:latin typeface="Arial" charset="0"/>
          <a:cs typeface="Arial" charset="0"/>
        </a:defRPr>
      </a:lvl2pPr>
      <a:lvl3pPr algn="l" rtl="0" eaLnBrk="0" fontAlgn="base" hangingPunct="0">
        <a:spcBef>
          <a:spcPct val="0"/>
        </a:spcBef>
        <a:spcAft>
          <a:spcPct val="0"/>
        </a:spcAft>
        <a:defRPr sz="2800" b="1">
          <a:solidFill>
            <a:srgbClr val="002D62"/>
          </a:solidFill>
          <a:latin typeface="Arial" charset="0"/>
          <a:cs typeface="Arial" charset="0"/>
        </a:defRPr>
      </a:lvl3pPr>
      <a:lvl4pPr algn="l" rtl="0" eaLnBrk="0" fontAlgn="base" hangingPunct="0">
        <a:spcBef>
          <a:spcPct val="0"/>
        </a:spcBef>
        <a:spcAft>
          <a:spcPct val="0"/>
        </a:spcAft>
        <a:defRPr sz="2800" b="1">
          <a:solidFill>
            <a:srgbClr val="002D62"/>
          </a:solidFill>
          <a:latin typeface="Arial" charset="0"/>
          <a:cs typeface="Arial" charset="0"/>
        </a:defRPr>
      </a:lvl4pPr>
      <a:lvl5pPr algn="l" rtl="0" eaLnBrk="0" fontAlgn="base" hangingPunct="0">
        <a:spcBef>
          <a:spcPct val="0"/>
        </a:spcBef>
        <a:spcAft>
          <a:spcPct val="0"/>
        </a:spcAft>
        <a:defRPr sz="2800" b="1">
          <a:solidFill>
            <a:srgbClr val="002D62"/>
          </a:solidFill>
          <a:latin typeface="Arial" charset="0"/>
          <a:cs typeface="Arial" charset="0"/>
        </a:defRPr>
      </a:lvl5pPr>
      <a:lvl6pPr marL="457200" algn="l" rtl="0" eaLnBrk="0" fontAlgn="base" hangingPunct="0">
        <a:spcBef>
          <a:spcPct val="0"/>
        </a:spcBef>
        <a:spcAft>
          <a:spcPct val="0"/>
        </a:spcAft>
        <a:defRPr sz="2800" b="1">
          <a:solidFill>
            <a:srgbClr val="002D62"/>
          </a:solidFill>
          <a:latin typeface="Arial" charset="0"/>
          <a:cs typeface="Arial" charset="0"/>
        </a:defRPr>
      </a:lvl6pPr>
      <a:lvl7pPr marL="914400" algn="l" rtl="0" eaLnBrk="0" fontAlgn="base" hangingPunct="0">
        <a:spcBef>
          <a:spcPct val="0"/>
        </a:spcBef>
        <a:spcAft>
          <a:spcPct val="0"/>
        </a:spcAft>
        <a:defRPr sz="2800" b="1">
          <a:solidFill>
            <a:srgbClr val="002D62"/>
          </a:solidFill>
          <a:latin typeface="Arial" charset="0"/>
          <a:cs typeface="Arial" charset="0"/>
        </a:defRPr>
      </a:lvl7pPr>
      <a:lvl8pPr marL="1371600" algn="l" rtl="0" eaLnBrk="0" fontAlgn="base" hangingPunct="0">
        <a:spcBef>
          <a:spcPct val="0"/>
        </a:spcBef>
        <a:spcAft>
          <a:spcPct val="0"/>
        </a:spcAft>
        <a:defRPr sz="2800" b="1">
          <a:solidFill>
            <a:srgbClr val="002D62"/>
          </a:solidFill>
          <a:latin typeface="Arial" charset="0"/>
          <a:cs typeface="Arial" charset="0"/>
        </a:defRPr>
      </a:lvl8pPr>
      <a:lvl9pPr marL="1828800" algn="l" rtl="0" eaLnBrk="0" fontAlgn="base" hangingPunct="0">
        <a:spcBef>
          <a:spcPct val="0"/>
        </a:spcBef>
        <a:spcAft>
          <a:spcPct val="0"/>
        </a:spcAft>
        <a:defRPr sz="2800" b="1">
          <a:solidFill>
            <a:srgbClr val="002D62"/>
          </a:solidFill>
          <a:latin typeface="Arial" charset="0"/>
          <a:cs typeface="Arial" charset="0"/>
        </a:defRPr>
      </a:lvl9pPr>
    </p:titleStyle>
    <p:bodyStyle>
      <a:lvl1pPr marL="231775" indent="-231775" algn="l" rtl="0" eaLnBrk="0" fontAlgn="base" hangingPunct="0">
        <a:spcBef>
          <a:spcPct val="60000"/>
        </a:spcBef>
        <a:spcAft>
          <a:spcPct val="0"/>
        </a:spcAft>
        <a:buClr>
          <a:schemeClr val="accent2"/>
        </a:buClr>
        <a:buChar char="•"/>
        <a:defRPr sz="3200" b="1">
          <a:solidFill>
            <a:srgbClr val="002D62"/>
          </a:solidFill>
          <a:latin typeface="+mn-lt"/>
          <a:ea typeface="+mn-ea"/>
          <a:cs typeface="+mn-cs"/>
        </a:defRPr>
      </a:lvl1pPr>
      <a:lvl2pPr marL="566738" indent="-220663" algn="l" rtl="0" eaLnBrk="0" fontAlgn="base" hangingPunct="0">
        <a:spcBef>
          <a:spcPct val="60000"/>
        </a:spcBef>
        <a:spcAft>
          <a:spcPct val="0"/>
        </a:spcAft>
        <a:buClr>
          <a:srgbClr val="A6A6A6"/>
        </a:buClr>
        <a:buFont typeface="Verdana" pitchFamily="34" charset="0"/>
        <a:buChar char="›"/>
        <a:defRPr sz="1600" b="1">
          <a:solidFill>
            <a:srgbClr val="002D62"/>
          </a:solidFill>
          <a:latin typeface="+mn-lt"/>
          <a:cs typeface="+mn-cs"/>
        </a:defRPr>
      </a:lvl2pPr>
      <a:lvl3pPr marL="914400" indent="-233363" algn="l" rtl="0" eaLnBrk="0" fontAlgn="base" hangingPunct="0">
        <a:spcBef>
          <a:spcPct val="60000"/>
        </a:spcBef>
        <a:spcAft>
          <a:spcPct val="0"/>
        </a:spcAft>
        <a:buClr>
          <a:srgbClr val="A6A6A6"/>
        </a:buClr>
        <a:buFont typeface="Arial" pitchFamily="34" charset="0"/>
        <a:buChar char="-"/>
        <a:defRPr sz="1400" b="1">
          <a:solidFill>
            <a:srgbClr val="002D62"/>
          </a:solidFill>
          <a:latin typeface="+mn-lt"/>
          <a:cs typeface="+mn-cs"/>
        </a:defRPr>
      </a:lvl3pPr>
      <a:lvl4pPr marL="1600200" indent="-228600" algn="l" rtl="0" eaLnBrk="0" fontAlgn="base" hangingPunct="0">
        <a:spcBef>
          <a:spcPct val="20000"/>
        </a:spcBef>
        <a:spcAft>
          <a:spcPct val="0"/>
        </a:spcAft>
        <a:buChar char="–"/>
        <a:defRPr sz="1400">
          <a:solidFill>
            <a:srgbClr val="002D62"/>
          </a:solidFill>
          <a:latin typeface="+mn-lt"/>
          <a:cs typeface="+mn-cs"/>
        </a:defRPr>
      </a:lvl4pPr>
      <a:lvl5pPr marL="2057400" indent="-228600" algn="l" rtl="0" eaLnBrk="0" fontAlgn="base" hangingPunct="0">
        <a:spcBef>
          <a:spcPct val="20000"/>
        </a:spcBef>
        <a:spcAft>
          <a:spcPct val="0"/>
        </a:spcAft>
        <a:buChar char="»"/>
        <a:defRPr sz="1400">
          <a:solidFill>
            <a:srgbClr val="002D62"/>
          </a:solidFill>
          <a:latin typeface="+mn-lt"/>
          <a:cs typeface="+mn-cs"/>
        </a:defRPr>
      </a:lvl5pPr>
      <a:lvl6pPr marL="2514600" indent="-228600" algn="l" rtl="0" eaLnBrk="0" fontAlgn="base" hangingPunct="0">
        <a:spcBef>
          <a:spcPct val="20000"/>
        </a:spcBef>
        <a:spcAft>
          <a:spcPct val="0"/>
        </a:spcAft>
        <a:buChar char="»"/>
        <a:defRPr sz="1400">
          <a:solidFill>
            <a:srgbClr val="002D62"/>
          </a:solidFill>
          <a:latin typeface="+mn-lt"/>
          <a:cs typeface="+mn-cs"/>
        </a:defRPr>
      </a:lvl6pPr>
      <a:lvl7pPr marL="2971800" indent="-228600" algn="l" rtl="0" eaLnBrk="0" fontAlgn="base" hangingPunct="0">
        <a:spcBef>
          <a:spcPct val="20000"/>
        </a:spcBef>
        <a:spcAft>
          <a:spcPct val="0"/>
        </a:spcAft>
        <a:buChar char="»"/>
        <a:defRPr sz="1400">
          <a:solidFill>
            <a:srgbClr val="002D62"/>
          </a:solidFill>
          <a:latin typeface="+mn-lt"/>
          <a:cs typeface="+mn-cs"/>
        </a:defRPr>
      </a:lvl7pPr>
      <a:lvl8pPr marL="3429000" indent="-228600" algn="l" rtl="0" eaLnBrk="0" fontAlgn="base" hangingPunct="0">
        <a:spcBef>
          <a:spcPct val="20000"/>
        </a:spcBef>
        <a:spcAft>
          <a:spcPct val="0"/>
        </a:spcAft>
        <a:buChar char="»"/>
        <a:defRPr sz="1400">
          <a:solidFill>
            <a:srgbClr val="002D62"/>
          </a:solidFill>
          <a:latin typeface="+mn-lt"/>
          <a:cs typeface="+mn-cs"/>
        </a:defRPr>
      </a:lvl8pPr>
      <a:lvl9pPr marL="3886200" indent="-228600" algn="l" rtl="0" eaLnBrk="0" fontAlgn="base" hangingPunct="0">
        <a:spcBef>
          <a:spcPct val="20000"/>
        </a:spcBef>
        <a:spcAft>
          <a:spcPct val="0"/>
        </a:spcAft>
        <a:buChar char="»"/>
        <a:defRPr sz="1400">
          <a:solidFill>
            <a:srgbClr val="002D6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hyperlink" Target="https://flickr.com/photos/nooku/5170154324" TargetMode="External"/><Relationship Id="rId4" Type="http://schemas.openxmlformats.org/officeDocument/2006/relationships/image" Target="../media/image65.jp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Layout" Target="../slideLayouts/slideLayout16.xml"/><Relationship Id="rId4" Type="http://schemas.openxmlformats.org/officeDocument/2006/relationships/image" Target="../media/image67.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12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3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1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1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9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1.xml"/><Relationship Id="rId1" Type="http://schemas.openxmlformats.org/officeDocument/2006/relationships/slideLayout" Target="../slideLayouts/slideLayout7.xml"/><Relationship Id="rId4" Type="http://schemas.openxmlformats.org/officeDocument/2006/relationships/image" Target="../media/image98.jpeg"/></Relationships>
</file>

<file path=ppt/slides/_rels/slide17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23.xml"/><Relationship Id="rId1" Type="http://schemas.openxmlformats.org/officeDocument/2006/relationships/slideLayout" Target="../slideLayouts/slideLayout7.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media/image101.jpeg"/></Relationships>
</file>

<file path=ppt/slides/_rels/slide18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1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Videos/VIDEOS%20AXIALENT/Susan%20Boyle/SUSAN%20BOYLE%20-%20SUBTITULADO%20EDITADO.mp4"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7.emf"/></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1.jpe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VIDEOS/LUZ%20DE%20MOTOR%20-%20EMOCIONES%20-%20Acceso%20directo.ln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7.emf"/></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7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Videos/VIDEOS%20AXIALENT/Jealous%20husband.wmv"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3.jpeg" descr="C:\Users\Lucia Ledesma\Downloads\iStock_000017439285Small.jpg"/>
          <p:cNvPicPr>
            <a:picLocks noChangeAspect="1"/>
          </p:cNvPicPr>
          <p:nvPr/>
        </p:nvPicPr>
        <p:blipFill>
          <a:blip r:embed="rId2" cstate="print">
            <a:extLst/>
          </a:blip>
          <a:srcRect l="5246" r="6022"/>
          <a:stretch>
            <a:fillRect/>
          </a:stretch>
        </p:blipFill>
        <p:spPr>
          <a:xfrm>
            <a:off x="0" y="0"/>
            <a:ext cx="9770467" cy="5496264"/>
          </a:xfrm>
          <a:prstGeom prst="rect">
            <a:avLst/>
          </a:prstGeom>
          <a:ln w="12700">
            <a:miter lim="400000"/>
          </a:ln>
        </p:spPr>
      </p:pic>
      <p:pic>
        <p:nvPicPr>
          <p:cNvPr id="22" name="image2.pdf" descr="FOR PPT - BLUE"/>
          <p:cNvPicPr>
            <a:picLocks noChangeAspect="1"/>
          </p:cNvPicPr>
          <p:nvPr/>
        </p:nvPicPr>
        <p:blipFill>
          <a:blip r:embed="rId3" cstate="print">
            <a:extLst/>
          </a:blip>
          <a:stretch>
            <a:fillRect/>
          </a:stretch>
        </p:blipFill>
        <p:spPr>
          <a:xfrm>
            <a:off x="6588224" y="195486"/>
            <a:ext cx="1929309" cy="543990"/>
          </a:xfrm>
          <a:prstGeom prst="rect">
            <a:avLst/>
          </a:prstGeom>
          <a:ln w="12700">
            <a:miter lim="400000"/>
          </a:ln>
        </p:spPr>
      </p:pic>
      <p:sp>
        <p:nvSpPr>
          <p:cNvPr id="2" name="Rectangle 1"/>
          <p:cNvSpPr/>
          <p:nvPr/>
        </p:nvSpPr>
        <p:spPr>
          <a:xfrm>
            <a:off x="-12940" y="3466290"/>
            <a:ext cx="9144000" cy="151546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s-AR" dirty="0"/>
          </a:p>
        </p:txBody>
      </p:sp>
      <p:sp>
        <p:nvSpPr>
          <p:cNvPr id="3" name="TextBox 2"/>
          <p:cNvSpPr txBox="1"/>
          <p:nvPr/>
        </p:nvSpPr>
        <p:spPr>
          <a:xfrm>
            <a:off x="2195742" y="3616880"/>
            <a:ext cx="6641341" cy="1146468"/>
          </a:xfrm>
          <a:prstGeom prst="rect">
            <a:avLst/>
          </a:prstGeom>
          <a:noFill/>
        </p:spPr>
        <p:txBody>
          <a:bodyPr wrap="square" lIns="68580" tIns="34290" rIns="68580" bIns="34290" rtlCol="0">
            <a:spAutoFit/>
          </a:bodyPr>
          <a:lstStyle/>
          <a:p>
            <a:pPr algn="r"/>
            <a:r>
              <a:rPr lang="en-US" sz="2400" b="1" dirty="0" err="1">
                <a:solidFill>
                  <a:srgbClr val="002060"/>
                </a:solidFill>
                <a:latin typeface="Arial" charset="0"/>
                <a:ea typeface="Arial" charset="0"/>
                <a:cs typeface="Arial" charset="0"/>
              </a:rPr>
              <a:t>Impulsando</a:t>
            </a:r>
            <a:r>
              <a:rPr lang="en-US" sz="2400" b="1" dirty="0">
                <a:solidFill>
                  <a:srgbClr val="002060"/>
                </a:solidFill>
                <a:latin typeface="Arial" charset="0"/>
                <a:ea typeface="Arial" charset="0"/>
                <a:cs typeface="Arial" charset="0"/>
              </a:rPr>
              <a:t> el </a:t>
            </a:r>
            <a:r>
              <a:rPr lang="en-US" sz="2400" b="1" dirty="0" err="1">
                <a:solidFill>
                  <a:srgbClr val="002060"/>
                </a:solidFill>
                <a:latin typeface="Arial" charset="0"/>
                <a:ea typeface="Arial" charset="0"/>
                <a:cs typeface="Arial" charset="0"/>
              </a:rPr>
              <a:t>desempeño</a:t>
            </a:r>
            <a:r>
              <a:rPr lang="en-US" sz="2400" b="1" dirty="0">
                <a:solidFill>
                  <a:srgbClr val="002060"/>
                </a:solidFill>
                <a:latin typeface="Arial" charset="0"/>
                <a:ea typeface="Arial" charset="0"/>
                <a:cs typeface="Arial" charset="0"/>
              </a:rPr>
              <a:t> </a:t>
            </a:r>
            <a:r>
              <a:rPr lang="es-AR" sz="2400" b="1" dirty="0">
                <a:solidFill>
                  <a:srgbClr val="002060"/>
                </a:solidFill>
                <a:latin typeface="Arial" charset="0"/>
                <a:ea typeface="Arial" charset="0"/>
                <a:cs typeface="Arial" charset="0"/>
              </a:rPr>
              <a:t>del equipo</a:t>
            </a:r>
          </a:p>
          <a:p>
            <a:pPr algn="r">
              <a:spcBef>
                <a:spcPts val="0"/>
              </a:spcBef>
            </a:pPr>
            <a:r>
              <a:rPr lang="es-AR" dirty="0">
                <a:solidFill>
                  <a:srgbClr val="002060"/>
                </a:solidFill>
                <a:latin typeface="Arial" charset="0"/>
                <a:ea typeface="Arial" charset="0"/>
                <a:cs typeface="Arial" charset="0"/>
              </a:rPr>
              <a:t>Fase 2 - 2018</a:t>
            </a:r>
            <a:endParaRPr lang="es-AR" sz="2800" b="1" dirty="0">
              <a:solidFill>
                <a:srgbClr val="002060"/>
              </a:solidFill>
              <a:latin typeface="Arial" charset="0"/>
              <a:ea typeface="Arial" charset="0"/>
              <a:cs typeface="Arial" charset="0"/>
            </a:endParaRPr>
          </a:p>
          <a:p>
            <a:pPr algn="r"/>
            <a:r>
              <a:rPr lang="es-AR" sz="2000" dirty="0">
                <a:solidFill>
                  <a:srgbClr val="002060"/>
                </a:solidFill>
                <a:latin typeface="Arial" charset="0"/>
                <a:ea typeface="Arial" charset="0"/>
                <a:cs typeface="Arial" charset="0"/>
              </a:rPr>
              <a:t>Taller 2 - </a:t>
            </a:r>
            <a:r>
              <a:rPr lang="en-US" sz="1400" dirty="0" err="1">
                <a:solidFill>
                  <a:srgbClr val="002060"/>
                </a:solidFill>
                <a:latin typeface="Arial" charset="0"/>
                <a:ea typeface="Arial" charset="0"/>
                <a:cs typeface="Arial" charset="0"/>
              </a:rPr>
              <a:t>Dic</a:t>
            </a:r>
            <a:r>
              <a:rPr lang="en-US" sz="1400" b="1" dirty="0" err="1">
                <a:solidFill>
                  <a:srgbClr val="002060"/>
                </a:solidFill>
                <a:latin typeface="Arial" charset="0"/>
                <a:ea typeface="Arial" charset="0"/>
                <a:cs typeface="Arial" charset="0"/>
              </a:rPr>
              <a:t>iembre</a:t>
            </a:r>
            <a:r>
              <a:rPr lang="en-US" sz="1400" b="1" dirty="0">
                <a:solidFill>
                  <a:srgbClr val="002060"/>
                </a:solidFill>
                <a:latin typeface="Arial" charset="0"/>
                <a:ea typeface="Arial" charset="0"/>
                <a:cs typeface="Arial" charset="0"/>
              </a:rPr>
              <a:t> de 2018</a:t>
            </a:r>
          </a:p>
        </p:txBody>
      </p:sp>
      <p:pic>
        <p:nvPicPr>
          <p:cNvPr id="7" name="6 Imagen" descr="wu.png"/>
          <p:cNvPicPr>
            <a:picLocks noChangeAspect="1"/>
          </p:cNvPicPr>
          <p:nvPr/>
        </p:nvPicPr>
        <p:blipFill>
          <a:blip r:embed="rId4" cstate="print"/>
          <a:stretch>
            <a:fillRect/>
          </a:stretch>
        </p:blipFill>
        <p:spPr>
          <a:xfrm>
            <a:off x="236970" y="3536157"/>
            <a:ext cx="1607344" cy="1607344"/>
          </a:xfrm>
          <a:prstGeom prst="rect">
            <a:avLst/>
          </a:prstGeom>
        </p:spPr>
      </p:pic>
    </p:spTree>
    <p:extLst>
      <p:ext uri="{BB962C8B-B14F-4D97-AF65-F5344CB8AC3E}">
        <p14:creationId xmlns:p14="http://schemas.microsoft.com/office/powerpoint/2010/main" val="11508311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2">
            <a:extLst>
              <a:ext uri="{FF2B5EF4-FFF2-40B4-BE49-F238E27FC236}">
                <a16:creationId xmlns:a16="http://schemas.microsoft.com/office/drawing/2014/main" id="{7800EAF5-2E45-446A-9B29-C06579E377F4}"/>
              </a:ext>
            </a:extLst>
          </p:cNvPr>
          <p:cNvSpPr/>
          <p:nvPr/>
        </p:nvSpPr>
        <p:spPr>
          <a:xfrm>
            <a:off x="-12128" y="1489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ítulo 1">
            <a:extLst>
              <a:ext uri="{FF2B5EF4-FFF2-40B4-BE49-F238E27FC236}">
                <a16:creationId xmlns:a16="http://schemas.microsoft.com/office/drawing/2014/main" id="{D3D57DFE-6082-47D3-8B11-147208BDB524}"/>
              </a:ext>
            </a:extLst>
          </p:cNvPr>
          <p:cNvSpPr>
            <a:spLocks noGrp="1"/>
          </p:cNvSpPr>
          <p:nvPr>
            <p:ph type="title"/>
          </p:nvPr>
        </p:nvSpPr>
        <p:spPr>
          <a:xfrm>
            <a:off x="279400" y="51470"/>
            <a:ext cx="8685213" cy="434578"/>
          </a:xfrm>
        </p:spPr>
        <p:txBody>
          <a:bodyPr/>
          <a:lstStyle/>
          <a:p>
            <a:r>
              <a:rPr lang="es-AR" dirty="0"/>
              <a:t>Valores del MT</a:t>
            </a:r>
          </a:p>
        </p:txBody>
      </p:sp>
      <p:sp>
        <p:nvSpPr>
          <p:cNvPr id="3" name="Marcador de contenido 2">
            <a:extLst>
              <a:ext uri="{FF2B5EF4-FFF2-40B4-BE49-F238E27FC236}">
                <a16:creationId xmlns:a16="http://schemas.microsoft.com/office/drawing/2014/main" id="{026412E8-E0A5-4E15-BC2F-10CDAF98A8EA}"/>
              </a:ext>
            </a:extLst>
          </p:cNvPr>
          <p:cNvSpPr>
            <a:spLocks noGrp="1"/>
          </p:cNvSpPr>
          <p:nvPr>
            <p:ph idx="1"/>
          </p:nvPr>
        </p:nvSpPr>
        <p:spPr>
          <a:xfrm>
            <a:off x="467544" y="916161"/>
            <a:ext cx="8096838" cy="3959845"/>
          </a:xfrm>
        </p:spPr>
        <p:txBody>
          <a:bodyPr/>
          <a:lstStyle/>
          <a:p>
            <a:pPr marL="0" indent="0">
              <a:buNone/>
            </a:pPr>
            <a:r>
              <a:rPr lang="es-AR" sz="1600" i="1" dirty="0"/>
              <a:t>1. Compromiso:</a:t>
            </a:r>
            <a:endParaRPr lang="es-AR" sz="1600" dirty="0"/>
          </a:p>
          <a:p>
            <a:r>
              <a:rPr lang="es-AR" sz="1200" u="sng" dirty="0"/>
              <a:t>Definición</a:t>
            </a:r>
            <a:r>
              <a:rPr lang="es-AR" sz="1200" dirty="0"/>
              <a:t>: Jugar para el equipo, respetar los acuerdos del equipo, aunque estén en contra de los intereses propios, y cumplirlos. </a:t>
            </a:r>
          </a:p>
          <a:p>
            <a:r>
              <a:rPr lang="es-AR" sz="1200" u="sng" dirty="0"/>
              <a:t>Qué no es</a:t>
            </a:r>
            <a:r>
              <a:rPr lang="es-AR" sz="1200" dirty="0"/>
              <a:t>: Desconocer los acuerdos. Evadir compromisos. No transmitir / promover los acuerdos. </a:t>
            </a:r>
          </a:p>
          <a:p>
            <a:pPr marL="0" indent="0">
              <a:buNone/>
            </a:pPr>
            <a:r>
              <a:rPr lang="es-AR" sz="1200" i="1" dirty="0"/>
              <a:t> </a:t>
            </a:r>
            <a:endParaRPr lang="es-AR" sz="1200" dirty="0"/>
          </a:p>
          <a:p>
            <a:pPr marL="0" indent="0">
              <a:buNone/>
            </a:pPr>
            <a:r>
              <a:rPr lang="es-AR" sz="1600" i="1" dirty="0"/>
              <a:t>2. Responsabilidad:</a:t>
            </a:r>
            <a:endParaRPr lang="es-AR" sz="1600" dirty="0"/>
          </a:p>
          <a:p>
            <a:r>
              <a:rPr lang="es-AR" sz="1200" u="sng" dirty="0"/>
              <a:t>Definición</a:t>
            </a:r>
            <a:r>
              <a:rPr lang="es-AR" sz="1200" dirty="0"/>
              <a:t>: Trabajar responsablemente para hacerse cargo de lo comprometido. Ser protagonista.</a:t>
            </a:r>
          </a:p>
          <a:p>
            <a:r>
              <a:rPr lang="es-AR" sz="1200" u="sng" dirty="0"/>
              <a:t>Qué no es</a:t>
            </a:r>
            <a:r>
              <a:rPr lang="es-AR" sz="1200" dirty="0"/>
              <a:t>: Eludir / Evadir / No comprometerse</a:t>
            </a:r>
          </a:p>
          <a:p>
            <a:pPr marL="0" indent="0">
              <a:buNone/>
            </a:pPr>
            <a:r>
              <a:rPr lang="es-AR" sz="1200" i="1" dirty="0"/>
              <a:t> </a:t>
            </a:r>
            <a:endParaRPr lang="es-AR" sz="1200" dirty="0"/>
          </a:p>
          <a:p>
            <a:pPr marL="0" indent="0">
              <a:buNone/>
            </a:pPr>
            <a:r>
              <a:rPr lang="es-AR" sz="1600" i="1" dirty="0"/>
              <a:t>3. Solidaridad:</a:t>
            </a:r>
            <a:endParaRPr lang="es-AR" sz="1600" dirty="0"/>
          </a:p>
          <a:p>
            <a:r>
              <a:rPr lang="es-AR" sz="1200" u="sng" dirty="0"/>
              <a:t>Definición</a:t>
            </a:r>
            <a:r>
              <a:rPr lang="es-AR" sz="1200" dirty="0"/>
              <a:t>: Empatizar con el otro colaborando desinteresadamente. Promover la unión, mantenernos siempre comunicados.</a:t>
            </a:r>
          </a:p>
          <a:p>
            <a:r>
              <a:rPr lang="es-AR" sz="1200" u="sng" dirty="0"/>
              <a:t>Qué no es</a:t>
            </a:r>
            <a:r>
              <a:rPr lang="es-AR" sz="1200" dirty="0"/>
              <a:t>: No sacrificarse por los acuerdos u objetivos del equipo. Egoísmo.</a:t>
            </a:r>
          </a:p>
          <a:p>
            <a:pPr marL="0" indent="0">
              <a:buNone/>
            </a:pPr>
            <a:endParaRPr lang="es-AR" sz="1200" dirty="0"/>
          </a:p>
        </p:txBody>
      </p:sp>
      <p:sp>
        <p:nvSpPr>
          <p:cNvPr id="4" name="Marcador de número de diapositiva 3">
            <a:extLst>
              <a:ext uri="{FF2B5EF4-FFF2-40B4-BE49-F238E27FC236}">
                <a16:creationId xmlns:a16="http://schemas.microsoft.com/office/drawing/2014/main" id="{A6DFBD03-D5E4-43DB-A479-6E75802DD7EC}"/>
              </a:ext>
            </a:extLst>
          </p:cNvPr>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10</a:t>
            </a:fld>
            <a:endParaRPr lang="en-US">
              <a:solidFill>
                <a:srgbClr val="B2B2B2"/>
              </a:solidFill>
            </a:endParaRPr>
          </a:p>
        </p:txBody>
      </p:sp>
    </p:spTree>
    <p:extLst>
      <p:ext uri="{BB962C8B-B14F-4D97-AF65-F5344CB8AC3E}">
        <p14:creationId xmlns:p14="http://schemas.microsoft.com/office/powerpoint/2010/main" val="3936139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731697" y="2249428"/>
            <a:ext cx="3889120" cy="1076002"/>
          </a:xfrm>
          <a:noFill/>
          <a:ln/>
        </p:spPr>
        <p:txBody>
          <a:bodyPr/>
          <a:lstStyle/>
          <a:p>
            <a:pPr algn="ctr">
              <a:spcBef>
                <a:spcPct val="80000"/>
              </a:spcBef>
              <a:buClrTx/>
            </a:pPr>
            <a:r>
              <a:rPr lang="es-AR" dirty="0"/>
              <a:t>METAS COMPARTIDAS</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18" name="Rectangle 17">
            <a:extLst>
              <a:ext uri="{FF2B5EF4-FFF2-40B4-BE49-F238E27FC236}">
                <a16:creationId xmlns:a16="http://schemas.microsoft.com/office/drawing/2014/main" id="{D5393CFB-7FD3-47B4-A6D9-2812FF9E925C}"/>
              </a:ext>
            </a:extLst>
          </p:cNvPr>
          <p:cNvSpPr/>
          <p:nvPr/>
        </p:nvSpPr>
        <p:spPr>
          <a:xfrm>
            <a:off x="395536" y="1275606"/>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19949BC7-044C-464E-AAF1-03A0FB0FABA6}"/>
              </a:ext>
            </a:extLst>
          </p:cNvPr>
          <p:cNvPicPr>
            <a:picLocks noChangeAspect="1"/>
          </p:cNvPicPr>
          <p:nvPr/>
        </p:nvPicPr>
        <p:blipFill>
          <a:blip r:embed="rId4"/>
          <a:stretch>
            <a:fillRect/>
          </a:stretch>
        </p:blipFill>
        <p:spPr>
          <a:xfrm>
            <a:off x="5724128" y="559511"/>
            <a:ext cx="2088232" cy="1934181"/>
          </a:xfrm>
          <a:prstGeom prst="rect">
            <a:avLst/>
          </a:prstGeom>
        </p:spPr>
      </p:pic>
    </p:spTree>
    <p:extLst>
      <p:ext uri="{BB962C8B-B14F-4D97-AF65-F5344CB8AC3E}">
        <p14:creationId xmlns:p14="http://schemas.microsoft.com/office/powerpoint/2010/main" val="4669505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2 Marcador de número de diapositiva"/>
          <p:cNvSpPr txBox="1">
            <a:spLocks noGrp="1"/>
          </p:cNvSpPr>
          <p:nvPr/>
        </p:nvSpPr>
        <p:spPr bwMode="auto">
          <a:xfrm>
            <a:off x="7622382" y="4954194"/>
            <a:ext cx="378619" cy="215503"/>
          </a:xfrm>
          <a:prstGeom prst="rect">
            <a:avLst/>
          </a:prstGeom>
          <a:noFill/>
          <a:ln w="9525">
            <a:noFill/>
            <a:miter lim="800000"/>
            <a:headEnd/>
            <a:tailEnd/>
          </a:ln>
        </p:spPr>
        <p:txBody>
          <a:bodyPr lIns="68552" tIns="34276" rIns="68552" bIns="34276"/>
          <a:lstStyle/>
          <a:p>
            <a:pPr algn="r" eaLnBrk="1" hangingPunct="1">
              <a:spcBef>
                <a:spcPct val="0"/>
              </a:spcBef>
            </a:pPr>
            <a:fld id="{EC33103C-74F9-42CC-A7F6-E8E8A43521C5}" type="slidenum">
              <a:rPr lang="es-ES" sz="750">
                <a:solidFill>
                  <a:srgbClr val="FBB03F"/>
                </a:solidFill>
                <a:sym typeface="Trebuchet MS" pitchFamily="34" charset="0"/>
              </a:rPr>
              <a:pPr algn="r" eaLnBrk="1" hangingPunct="1">
                <a:spcBef>
                  <a:spcPct val="0"/>
                </a:spcBef>
              </a:pPr>
              <a:t>101</a:t>
            </a:fld>
            <a:endParaRPr lang="es-ES" sz="750" dirty="0">
              <a:solidFill>
                <a:srgbClr val="FBB03F"/>
              </a:solidFill>
              <a:sym typeface="Trebuchet MS" pitchFamily="34" charset="0"/>
            </a:endParaRPr>
          </a:p>
        </p:txBody>
      </p:sp>
      <p:sp>
        <p:nvSpPr>
          <p:cNvPr id="1052675" name="Rectangle 2"/>
          <p:cNvSpPr>
            <a:spLocks noChangeArrowheads="1"/>
          </p:cNvSpPr>
          <p:nvPr/>
        </p:nvSpPr>
        <p:spPr bwMode="auto">
          <a:xfrm>
            <a:off x="-108520" y="0"/>
            <a:ext cx="9252520" cy="5143500"/>
          </a:xfrm>
          <a:prstGeom prst="rect">
            <a:avLst/>
          </a:prstGeom>
          <a:solidFill>
            <a:srgbClr val="000000"/>
          </a:solidFill>
          <a:ln w="9525">
            <a:solidFill>
              <a:schemeClr val="tx1"/>
            </a:solidFill>
            <a:miter lim="800000"/>
            <a:headEnd/>
            <a:tailEnd/>
          </a:ln>
        </p:spPr>
        <p:txBody>
          <a:bodyPr wrap="none" lIns="68552" tIns="34276" rIns="68552" bIns="34276" anchor="ctr"/>
          <a:lstStyle/>
          <a:p>
            <a:endParaRPr lang="en-US" sz="1200" dirty="0"/>
          </a:p>
        </p:txBody>
      </p:sp>
      <p:sp>
        <p:nvSpPr>
          <p:cNvPr id="1052677" name="Text Box 4"/>
          <p:cNvSpPr txBox="1">
            <a:spLocks noChangeArrowheads="1"/>
          </p:cNvSpPr>
          <p:nvPr/>
        </p:nvSpPr>
        <p:spPr bwMode="auto">
          <a:xfrm>
            <a:off x="3632006" y="699542"/>
            <a:ext cx="1876098" cy="623219"/>
          </a:xfrm>
          <a:prstGeom prst="rect">
            <a:avLst/>
          </a:prstGeom>
          <a:noFill/>
          <a:ln w="9525">
            <a:noFill/>
            <a:miter lim="800000"/>
            <a:headEnd/>
            <a:tailEnd/>
          </a:ln>
        </p:spPr>
        <p:txBody>
          <a:bodyPr wrap="none" lIns="68552" tIns="34276" rIns="68552" bIns="34276">
            <a:spAutoFit/>
          </a:bodyPr>
          <a:lstStyle/>
          <a:p>
            <a:r>
              <a:rPr lang="es-AR" sz="3600" dirty="0">
                <a:solidFill>
                  <a:srgbClr val="EAEAEA"/>
                </a:solidFill>
                <a:latin typeface="Lucida Handwriting" pitchFamily="66" charset="0"/>
              </a:rPr>
              <a:t>Equipo</a:t>
            </a:r>
            <a:endParaRPr lang="es-ES" sz="3600" dirty="0">
              <a:solidFill>
                <a:srgbClr val="EAEAEA"/>
              </a:solidFill>
              <a:latin typeface="Lucida Handwriting" pitchFamily="66" charset="0"/>
            </a:endParaRPr>
          </a:p>
        </p:txBody>
      </p:sp>
      <p:sp>
        <p:nvSpPr>
          <p:cNvPr id="131077" name="Text Box 5"/>
          <p:cNvSpPr txBox="1">
            <a:spLocks noChangeArrowheads="1"/>
          </p:cNvSpPr>
          <p:nvPr/>
        </p:nvSpPr>
        <p:spPr bwMode="auto">
          <a:xfrm>
            <a:off x="179512" y="1377926"/>
            <a:ext cx="1276575" cy="376998"/>
          </a:xfrm>
          <a:prstGeom prst="rect">
            <a:avLst/>
          </a:prstGeom>
          <a:noFill/>
          <a:ln w="9525">
            <a:noFill/>
            <a:miter lim="800000"/>
            <a:headEnd/>
            <a:tailEnd/>
          </a:ln>
        </p:spPr>
        <p:txBody>
          <a:bodyPr wrap="none" lIns="68552" tIns="34276" rIns="68552" bIns="34276">
            <a:spAutoFit/>
          </a:bodyPr>
          <a:lstStyle/>
          <a:p>
            <a:r>
              <a:rPr lang="en-US" sz="2000" dirty="0" err="1">
                <a:solidFill>
                  <a:srgbClr val="EAEAEA"/>
                </a:solidFill>
                <a:latin typeface="Lucida Handwriting" pitchFamily="66" charset="0"/>
              </a:rPr>
              <a:t>Defensa</a:t>
            </a:r>
            <a:endParaRPr lang="en-US" sz="2000" dirty="0">
              <a:solidFill>
                <a:srgbClr val="EAEAEA"/>
              </a:solidFill>
              <a:latin typeface="Lucida Handwriting" pitchFamily="66" charset="0"/>
            </a:endParaRPr>
          </a:p>
        </p:txBody>
      </p:sp>
      <p:sp>
        <p:nvSpPr>
          <p:cNvPr id="131078" name="Text Box 6"/>
          <p:cNvSpPr txBox="1">
            <a:spLocks noChangeArrowheads="1"/>
          </p:cNvSpPr>
          <p:nvPr/>
        </p:nvSpPr>
        <p:spPr bwMode="auto">
          <a:xfrm>
            <a:off x="7598390" y="1414253"/>
            <a:ext cx="1164365" cy="376998"/>
          </a:xfrm>
          <a:prstGeom prst="rect">
            <a:avLst/>
          </a:prstGeom>
          <a:noFill/>
          <a:ln w="9525">
            <a:noFill/>
            <a:miter lim="800000"/>
            <a:headEnd/>
            <a:tailEnd/>
          </a:ln>
        </p:spPr>
        <p:txBody>
          <a:bodyPr wrap="none" lIns="68552" tIns="34276" rIns="68552" bIns="34276">
            <a:spAutoFit/>
          </a:bodyPr>
          <a:lstStyle/>
          <a:p>
            <a:r>
              <a:rPr lang="en-US" sz="2000" dirty="0" err="1">
                <a:solidFill>
                  <a:srgbClr val="EAEAEA"/>
                </a:solidFill>
                <a:latin typeface="Lucida Handwriting" pitchFamily="66" charset="0"/>
              </a:rPr>
              <a:t>Ataque</a:t>
            </a:r>
            <a:endParaRPr lang="en-US" sz="2000" dirty="0">
              <a:solidFill>
                <a:srgbClr val="EAEAEA"/>
              </a:solidFill>
              <a:latin typeface="Lucida Handwriting" pitchFamily="66" charset="0"/>
            </a:endParaRPr>
          </a:p>
        </p:txBody>
      </p:sp>
      <p:sp>
        <p:nvSpPr>
          <p:cNvPr id="11" name="Shape 262">
            <a:extLst>
              <a:ext uri="{FF2B5EF4-FFF2-40B4-BE49-F238E27FC236}">
                <a16:creationId xmlns:a16="http://schemas.microsoft.com/office/drawing/2014/main" id="{E1B34865-058F-438E-924A-379E0ED33CDF}"/>
              </a:ext>
            </a:extLst>
          </p:cNvPr>
          <p:cNvSpPr/>
          <p:nvPr/>
        </p:nvSpPr>
        <p:spPr>
          <a:xfrm>
            <a:off x="-96328" y="0"/>
            <a:ext cx="925252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 name="Rectangle 2">
            <a:extLst>
              <a:ext uri="{FF2B5EF4-FFF2-40B4-BE49-F238E27FC236}">
                <a16:creationId xmlns:a16="http://schemas.microsoft.com/office/drawing/2014/main" id="{2F6E4654-9EC2-4175-AFB5-92C0704E9B95}"/>
              </a:ext>
            </a:extLst>
          </p:cNvPr>
          <p:cNvSpPr txBox="1">
            <a:spLocks noChangeArrowheads="1"/>
          </p:cNvSpPr>
          <p:nvPr/>
        </p:nvSpPr>
        <p:spPr>
          <a:xfrm>
            <a:off x="63251" y="84372"/>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400" kern="0" dirty="0">
                <a:latin typeface="+mj-lt"/>
                <a:ea typeface="+mj-ea"/>
                <a:cs typeface="+mj-cs"/>
              </a:rPr>
              <a:t>Metas compartidas vs. metas individuales</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pic>
        <p:nvPicPr>
          <p:cNvPr id="2" name="Picture 1">
            <a:extLst>
              <a:ext uri="{FF2B5EF4-FFF2-40B4-BE49-F238E27FC236}">
                <a16:creationId xmlns:a16="http://schemas.microsoft.com/office/drawing/2014/main" id="{28E2EA8B-96A9-4B88-8F69-63F2E799D2C8}"/>
              </a:ext>
            </a:extLst>
          </p:cNvPr>
          <p:cNvPicPr>
            <a:picLocks noChangeAspect="1"/>
          </p:cNvPicPr>
          <p:nvPr/>
        </p:nvPicPr>
        <p:blipFill>
          <a:blip r:embed="rId3"/>
          <a:stretch>
            <a:fillRect/>
          </a:stretch>
        </p:blipFill>
        <p:spPr>
          <a:xfrm>
            <a:off x="1588802" y="1781121"/>
            <a:ext cx="5857875" cy="2819400"/>
          </a:xfrm>
          <a:prstGeom prst="rect">
            <a:avLst/>
          </a:prstGeom>
        </p:spPr>
      </p:pic>
      <p:sp>
        <p:nvSpPr>
          <p:cNvPr id="131079" name="Text Box 7"/>
          <p:cNvSpPr txBox="1">
            <a:spLocks noChangeArrowheads="1"/>
          </p:cNvSpPr>
          <p:nvPr/>
        </p:nvSpPr>
        <p:spPr bwMode="auto">
          <a:xfrm>
            <a:off x="2386521" y="4458725"/>
            <a:ext cx="4262438" cy="684775"/>
          </a:xfrm>
          <a:prstGeom prst="rect">
            <a:avLst/>
          </a:prstGeom>
          <a:noFill/>
          <a:ln w="9525">
            <a:noFill/>
            <a:miter lim="800000"/>
            <a:headEnd/>
            <a:tailEnd/>
          </a:ln>
        </p:spPr>
        <p:txBody>
          <a:bodyPr lIns="68552" tIns="34276" rIns="68552" bIns="34276">
            <a:spAutoFit/>
          </a:bodyPr>
          <a:lstStyle/>
          <a:p>
            <a:pPr algn="ctr"/>
            <a:r>
              <a:rPr lang="en-US" sz="4000" dirty="0">
                <a:solidFill>
                  <a:schemeClr val="bg1"/>
                </a:solidFill>
                <a:latin typeface="Lucida Handwriting" pitchFamily="66" charset="0"/>
              </a:rPr>
              <a:t>¿meta?</a:t>
            </a:r>
            <a:endParaRPr lang="es-ES" sz="4000" dirty="0">
              <a:solidFill>
                <a:schemeClr val="bg1"/>
              </a:solidFill>
              <a:latin typeface="Lucida Handwriting" pitchFamily="66" charset="0"/>
            </a:endParaRPr>
          </a:p>
        </p:txBody>
      </p:sp>
      <p:sp>
        <p:nvSpPr>
          <p:cNvPr id="3" name="Rectangle 2">
            <a:extLst>
              <a:ext uri="{FF2B5EF4-FFF2-40B4-BE49-F238E27FC236}">
                <a16:creationId xmlns:a16="http://schemas.microsoft.com/office/drawing/2014/main" id="{4765E101-F03E-4E98-A3C8-4E97BDE0423E}"/>
              </a:ext>
            </a:extLst>
          </p:cNvPr>
          <p:cNvSpPr/>
          <p:nvPr/>
        </p:nvSpPr>
        <p:spPr bwMode="auto">
          <a:xfrm>
            <a:off x="1588802" y="1791251"/>
            <a:ext cx="3127214" cy="2641277"/>
          </a:xfrm>
          <a:prstGeom prst="rect">
            <a:avLst/>
          </a:prstGeom>
          <a:noFill/>
          <a:ln w="38100" cap="flat" cmpd="sng" algn="ctr">
            <a:solidFill>
              <a:srgbClr val="FF3300"/>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grpSp>
        <p:nvGrpSpPr>
          <p:cNvPr id="7" name="Group 6">
            <a:extLst>
              <a:ext uri="{FF2B5EF4-FFF2-40B4-BE49-F238E27FC236}">
                <a16:creationId xmlns:a16="http://schemas.microsoft.com/office/drawing/2014/main" id="{10694373-C18E-4057-AF67-E06F2E27DA5A}"/>
              </a:ext>
            </a:extLst>
          </p:cNvPr>
          <p:cNvGrpSpPr/>
          <p:nvPr/>
        </p:nvGrpSpPr>
        <p:grpSpPr>
          <a:xfrm>
            <a:off x="396680" y="2402473"/>
            <a:ext cx="636056" cy="2260913"/>
            <a:chOff x="396680" y="2402473"/>
            <a:chExt cx="636056" cy="2260913"/>
          </a:xfrm>
        </p:grpSpPr>
        <p:sp>
          <p:nvSpPr>
            <p:cNvPr id="131080" name="Text Box 8"/>
            <p:cNvSpPr txBox="1">
              <a:spLocks noChangeArrowheads="1"/>
            </p:cNvSpPr>
            <p:nvPr/>
          </p:nvSpPr>
          <p:spPr bwMode="auto">
            <a:xfrm>
              <a:off x="396680" y="2809060"/>
              <a:ext cx="608122" cy="1854326"/>
            </a:xfrm>
            <a:prstGeom prst="rect">
              <a:avLst/>
            </a:prstGeom>
            <a:noFill/>
            <a:ln w="9525">
              <a:noFill/>
              <a:miter lim="800000"/>
              <a:headEnd/>
              <a:tailEnd/>
            </a:ln>
          </p:spPr>
          <p:txBody>
            <a:bodyPr wrap="none" lIns="68552" tIns="34276" rIns="68552" bIns="34276">
              <a:spAutoFit/>
            </a:bodyPr>
            <a:lstStyle/>
            <a:p>
              <a:pPr algn="ctr"/>
              <a:r>
                <a:rPr lang="es-AR" sz="2000" dirty="0">
                  <a:solidFill>
                    <a:srgbClr val="EAEAEA"/>
                  </a:solidFill>
                  <a:latin typeface="Lucida Handwriting" pitchFamily="66" charset="0"/>
                </a:rPr>
                <a:t>5-4</a:t>
              </a:r>
            </a:p>
            <a:p>
              <a:pPr algn="ctr"/>
              <a:r>
                <a:rPr lang="es-AR" sz="2000" dirty="0">
                  <a:solidFill>
                    <a:srgbClr val="EAEAEA"/>
                  </a:solidFill>
                  <a:latin typeface="Lucida Handwriting" pitchFamily="66" charset="0"/>
                </a:rPr>
                <a:t>0-1</a:t>
              </a:r>
            </a:p>
            <a:p>
              <a:pPr algn="ctr"/>
              <a:r>
                <a:rPr lang="es-AR" sz="4400" dirty="0">
                  <a:solidFill>
                    <a:srgbClr val="EAEAEA"/>
                  </a:solidFill>
                  <a:latin typeface="Lucida Handwriting" pitchFamily="66" charset="0"/>
                </a:rPr>
                <a:t>?</a:t>
              </a:r>
              <a:endParaRPr lang="es-ES" sz="4400" dirty="0">
                <a:solidFill>
                  <a:srgbClr val="EAEAEA"/>
                </a:solidFill>
                <a:latin typeface="Lucida Handwriting" pitchFamily="66" charset="0"/>
              </a:endParaRPr>
            </a:p>
          </p:txBody>
        </p:sp>
        <p:grpSp>
          <p:nvGrpSpPr>
            <p:cNvPr id="6" name="Group 5">
              <a:extLst>
                <a:ext uri="{FF2B5EF4-FFF2-40B4-BE49-F238E27FC236}">
                  <a16:creationId xmlns:a16="http://schemas.microsoft.com/office/drawing/2014/main" id="{2FCF56DE-11F1-4C10-BC3B-D880404B015F}"/>
                </a:ext>
              </a:extLst>
            </p:cNvPr>
            <p:cNvGrpSpPr/>
            <p:nvPr/>
          </p:nvGrpSpPr>
          <p:grpSpPr>
            <a:xfrm>
              <a:off x="412343" y="2402473"/>
              <a:ext cx="620393" cy="343014"/>
              <a:chOff x="412343" y="2402473"/>
              <a:chExt cx="620393" cy="343014"/>
            </a:xfrm>
          </p:grpSpPr>
          <p:sp>
            <p:nvSpPr>
              <p:cNvPr id="4" name="TextBox 3">
                <a:extLst>
                  <a:ext uri="{FF2B5EF4-FFF2-40B4-BE49-F238E27FC236}">
                    <a16:creationId xmlns:a16="http://schemas.microsoft.com/office/drawing/2014/main" id="{E848025B-5562-491B-BEF3-DD84858973BD}"/>
                  </a:ext>
                </a:extLst>
              </p:cNvPr>
              <p:cNvSpPr txBox="1"/>
              <p:nvPr/>
            </p:nvSpPr>
            <p:spPr>
              <a:xfrm>
                <a:off x="412343" y="2402473"/>
                <a:ext cx="332142" cy="338554"/>
              </a:xfrm>
              <a:prstGeom prst="rect">
                <a:avLst/>
              </a:prstGeom>
              <a:noFill/>
            </p:spPr>
            <p:txBody>
              <a:bodyPr wrap="none" rtlCol="0">
                <a:spAutoFit/>
              </a:bodyPr>
              <a:lstStyle/>
              <a:p>
                <a:r>
                  <a:rPr lang="es-AR" u="sng" dirty="0">
                    <a:solidFill>
                      <a:schemeClr val="bg1"/>
                    </a:solidFill>
                  </a:rPr>
                  <a:t>A</a:t>
                </a:r>
                <a:endParaRPr lang="en-US" u="sng" dirty="0">
                  <a:solidFill>
                    <a:schemeClr val="bg1"/>
                  </a:solidFill>
                </a:endParaRPr>
              </a:p>
            </p:txBody>
          </p:sp>
          <p:sp>
            <p:nvSpPr>
              <p:cNvPr id="15" name="TextBox 14">
                <a:extLst>
                  <a:ext uri="{FF2B5EF4-FFF2-40B4-BE49-F238E27FC236}">
                    <a16:creationId xmlns:a16="http://schemas.microsoft.com/office/drawing/2014/main" id="{67FC1B01-2617-43B3-98DC-D6CE95F48125}"/>
                  </a:ext>
                </a:extLst>
              </p:cNvPr>
              <p:cNvSpPr txBox="1"/>
              <p:nvPr/>
            </p:nvSpPr>
            <p:spPr>
              <a:xfrm>
                <a:off x="700594" y="2406933"/>
                <a:ext cx="332142" cy="338554"/>
              </a:xfrm>
              <a:prstGeom prst="rect">
                <a:avLst/>
              </a:prstGeom>
              <a:noFill/>
            </p:spPr>
            <p:txBody>
              <a:bodyPr wrap="none" rtlCol="0">
                <a:spAutoFit/>
              </a:bodyPr>
              <a:lstStyle/>
              <a:p>
                <a:r>
                  <a:rPr lang="es-AR" u="sng" dirty="0">
                    <a:solidFill>
                      <a:schemeClr val="bg1"/>
                    </a:solidFill>
                  </a:rPr>
                  <a:t>B</a:t>
                </a:r>
                <a:endParaRPr lang="en-US" u="sng" dirty="0">
                  <a:solidFill>
                    <a:schemeClr val="bg1"/>
                  </a:solidFill>
                </a:endParaRPr>
              </a:p>
            </p:txBody>
          </p:sp>
        </p:grpSp>
      </p:grpSp>
      <p:grpSp>
        <p:nvGrpSpPr>
          <p:cNvPr id="8" name="Group 7">
            <a:extLst>
              <a:ext uri="{FF2B5EF4-FFF2-40B4-BE49-F238E27FC236}">
                <a16:creationId xmlns:a16="http://schemas.microsoft.com/office/drawing/2014/main" id="{78627B04-F499-4F8B-B29D-991575D27529}"/>
              </a:ext>
            </a:extLst>
          </p:cNvPr>
          <p:cNvGrpSpPr/>
          <p:nvPr/>
        </p:nvGrpSpPr>
        <p:grpSpPr>
          <a:xfrm>
            <a:off x="7841081" y="2364886"/>
            <a:ext cx="643831" cy="2258164"/>
            <a:chOff x="7841081" y="2364886"/>
            <a:chExt cx="643831" cy="2258164"/>
          </a:xfrm>
        </p:grpSpPr>
        <p:sp>
          <p:nvSpPr>
            <p:cNvPr id="131081" name="Text Box 9"/>
            <p:cNvSpPr txBox="1">
              <a:spLocks noChangeArrowheads="1"/>
            </p:cNvSpPr>
            <p:nvPr/>
          </p:nvSpPr>
          <p:spPr bwMode="auto">
            <a:xfrm>
              <a:off x="7841081" y="2768724"/>
              <a:ext cx="608122" cy="1854326"/>
            </a:xfrm>
            <a:prstGeom prst="rect">
              <a:avLst/>
            </a:prstGeom>
            <a:noFill/>
            <a:ln w="9525">
              <a:noFill/>
              <a:miter lim="800000"/>
              <a:headEnd/>
              <a:tailEnd/>
            </a:ln>
          </p:spPr>
          <p:txBody>
            <a:bodyPr wrap="none" lIns="68552" tIns="34276" rIns="68552" bIns="34276">
              <a:spAutoFit/>
            </a:bodyPr>
            <a:lstStyle/>
            <a:p>
              <a:pPr algn="ctr"/>
              <a:r>
                <a:rPr lang="es-AR" sz="2000" dirty="0">
                  <a:solidFill>
                    <a:srgbClr val="EAEAEA"/>
                  </a:solidFill>
                  <a:latin typeface="Lucida Handwriting" pitchFamily="66" charset="0"/>
                </a:rPr>
                <a:t>1-0</a:t>
              </a:r>
            </a:p>
            <a:p>
              <a:pPr algn="ctr"/>
              <a:r>
                <a:rPr lang="es-AR" sz="2000" dirty="0">
                  <a:solidFill>
                    <a:srgbClr val="EAEAEA"/>
                  </a:solidFill>
                  <a:latin typeface="Lucida Handwriting" pitchFamily="66" charset="0"/>
                </a:rPr>
                <a:t>4-5</a:t>
              </a:r>
            </a:p>
            <a:p>
              <a:pPr algn="ctr"/>
              <a:r>
                <a:rPr lang="es-AR" sz="4400" dirty="0">
                  <a:solidFill>
                    <a:srgbClr val="EAEAEA"/>
                  </a:solidFill>
                  <a:latin typeface="Lucida Handwriting" pitchFamily="66" charset="0"/>
                </a:rPr>
                <a:t>?</a:t>
              </a:r>
              <a:endParaRPr lang="es-ES" sz="4400" dirty="0">
                <a:solidFill>
                  <a:srgbClr val="EAEAEA"/>
                </a:solidFill>
                <a:latin typeface="Lucida Handwriting" pitchFamily="66" charset="0"/>
              </a:endParaRPr>
            </a:p>
          </p:txBody>
        </p:sp>
        <p:sp>
          <p:nvSpPr>
            <p:cNvPr id="16" name="TextBox 15">
              <a:extLst>
                <a:ext uri="{FF2B5EF4-FFF2-40B4-BE49-F238E27FC236}">
                  <a16:creationId xmlns:a16="http://schemas.microsoft.com/office/drawing/2014/main" id="{9DDA6AD5-34F9-43DD-8087-C04193297C98}"/>
                </a:ext>
              </a:extLst>
            </p:cNvPr>
            <p:cNvSpPr txBox="1"/>
            <p:nvPr/>
          </p:nvSpPr>
          <p:spPr>
            <a:xfrm>
              <a:off x="7864519" y="2364886"/>
              <a:ext cx="332142" cy="338554"/>
            </a:xfrm>
            <a:prstGeom prst="rect">
              <a:avLst/>
            </a:prstGeom>
            <a:noFill/>
          </p:spPr>
          <p:txBody>
            <a:bodyPr wrap="none" rtlCol="0">
              <a:spAutoFit/>
            </a:bodyPr>
            <a:lstStyle/>
            <a:p>
              <a:r>
                <a:rPr lang="es-AR" u="sng" dirty="0">
                  <a:solidFill>
                    <a:schemeClr val="bg1"/>
                  </a:solidFill>
                </a:rPr>
                <a:t>A</a:t>
              </a:r>
              <a:endParaRPr lang="en-US" u="sng" dirty="0">
                <a:solidFill>
                  <a:schemeClr val="bg1"/>
                </a:solidFill>
              </a:endParaRPr>
            </a:p>
          </p:txBody>
        </p:sp>
        <p:sp>
          <p:nvSpPr>
            <p:cNvPr id="17" name="TextBox 16">
              <a:extLst>
                <a:ext uri="{FF2B5EF4-FFF2-40B4-BE49-F238E27FC236}">
                  <a16:creationId xmlns:a16="http://schemas.microsoft.com/office/drawing/2014/main" id="{C463FC0B-C24C-4FB2-8BC1-DB53A8CCD4E4}"/>
                </a:ext>
              </a:extLst>
            </p:cNvPr>
            <p:cNvSpPr txBox="1"/>
            <p:nvPr/>
          </p:nvSpPr>
          <p:spPr>
            <a:xfrm>
              <a:off x="8152770" y="2369346"/>
              <a:ext cx="332142" cy="338554"/>
            </a:xfrm>
            <a:prstGeom prst="rect">
              <a:avLst/>
            </a:prstGeom>
            <a:noFill/>
          </p:spPr>
          <p:txBody>
            <a:bodyPr wrap="none" rtlCol="0">
              <a:spAutoFit/>
            </a:bodyPr>
            <a:lstStyle/>
            <a:p>
              <a:r>
                <a:rPr lang="es-AR" u="sng" dirty="0">
                  <a:solidFill>
                    <a:schemeClr val="bg1"/>
                  </a:solidFill>
                </a:rPr>
                <a:t>B</a:t>
              </a:r>
              <a:endParaRPr lang="en-US" u="sng" dirty="0">
                <a:solidFill>
                  <a:schemeClr val="bg1"/>
                </a:solidFill>
              </a:endParaRPr>
            </a:p>
          </p:txBody>
        </p:sp>
      </p:grpSp>
      <p:sp>
        <p:nvSpPr>
          <p:cNvPr id="5" name="TextBox 4">
            <a:extLst>
              <a:ext uri="{FF2B5EF4-FFF2-40B4-BE49-F238E27FC236}">
                <a16:creationId xmlns:a16="http://schemas.microsoft.com/office/drawing/2014/main" id="{FC3B2800-5F81-4897-85F3-7F54636ABC2E}"/>
              </a:ext>
            </a:extLst>
          </p:cNvPr>
          <p:cNvSpPr txBox="1"/>
          <p:nvPr/>
        </p:nvSpPr>
        <p:spPr>
          <a:xfrm>
            <a:off x="2889622" y="1268031"/>
            <a:ext cx="444352" cy="523220"/>
          </a:xfrm>
          <a:prstGeom prst="rect">
            <a:avLst/>
          </a:prstGeom>
          <a:noFill/>
        </p:spPr>
        <p:txBody>
          <a:bodyPr wrap="none" rtlCol="0">
            <a:spAutoFit/>
          </a:bodyPr>
          <a:lstStyle/>
          <a:p>
            <a:r>
              <a:rPr lang="es-AR" sz="2800" dirty="0">
                <a:solidFill>
                  <a:schemeClr val="accent2">
                    <a:lumMod val="20000"/>
                    <a:lumOff val="80000"/>
                  </a:schemeClr>
                </a:solidFill>
              </a:rPr>
              <a:t>A</a:t>
            </a:r>
            <a:endParaRPr lang="en-US" sz="2800" dirty="0">
              <a:solidFill>
                <a:schemeClr val="accent2">
                  <a:lumMod val="20000"/>
                  <a:lumOff val="80000"/>
                </a:schemeClr>
              </a:solidFill>
            </a:endParaRPr>
          </a:p>
        </p:txBody>
      </p:sp>
      <p:sp>
        <p:nvSpPr>
          <p:cNvPr id="19" name="TextBox 18">
            <a:extLst>
              <a:ext uri="{FF2B5EF4-FFF2-40B4-BE49-F238E27FC236}">
                <a16:creationId xmlns:a16="http://schemas.microsoft.com/office/drawing/2014/main" id="{779BAFEE-B55D-4783-8DA4-B8FB615B4C12}"/>
              </a:ext>
            </a:extLst>
          </p:cNvPr>
          <p:cNvSpPr txBox="1"/>
          <p:nvPr/>
        </p:nvSpPr>
        <p:spPr>
          <a:xfrm>
            <a:off x="5806136" y="1257901"/>
            <a:ext cx="444352" cy="523220"/>
          </a:xfrm>
          <a:prstGeom prst="rect">
            <a:avLst/>
          </a:prstGeom>
          <a:noFill/>
        </p:spPr>
        <p:txBody>
          <a:bodyPr wrap="none" rtlCol="0">
            <a:spAutoFit/>
          </a:bodyPr>
          <a:lstStyle/>
          <a:p>
            <a:r>
              <a:rPr lang="es-AR" sz="2800" dirty="0">
                <a:solidFill>
                  <a:schemeClr val="accent2">
                    <a:lumMod val="20000"/>
                    <a:lumOff val="80000"/>
                  </a:schemeClr>
                </a:solidFill>
              </a:rPr>
              <a:t>B</a:t>
            </a:r>
            <a:endParaRPr lang="en-US" sz="2800" dirty="0">
              <a:solidFill>
                <a:schemeClr val="accent2">
                  <a:lumMod val="20000"/>
                  <a:lumOff val="80000"/>
                </a:schemeClr>
              </a:solidFill>
            </a:endParaRPr>
          </a:p>
        </p:txBody>
      </p:sp>
    </p:spTree>
    <p:extLst>
      <p:ext uri="{BB962C8B-B14F-4D97-AF65-F5344CB8AC3E}">
        <p14:creationId xmlns:p14="http://schemas.microsoft.com/office/powerpoint/2010/main" val="2166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1077"/>
                                        </p:tgtEl>
                                        <p:attrNameLst>
                                          <p:attrName>style.visibility</p:attrName>
                                        </p:attrNameLst>
                                      </p:cBhvr>
                                      <p:to>
                                        <p:strVal val="visible"/>
                                      </p:to>
                                    </p:set>
                                    <p:animEffect transition="in" filter="fade">
                                      <p:cBhvr>
                                        <p:cTn id="22" dur="500"/>
                                        <p:tgtEl>
                                          <p:spTgt spid="1310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1078"/>
                                        </p:tgtEl>
                                        <p:attrNameLst>
                                          <p:attrName>style.visibility</p:attrName>
                                        </p:attrNameLst>
                                      </p:cBhvr>
                                      <p:to>
                                        <p:strVal val="visible"/>
                                      </p:to>
                                    </p:set>
                                    <p:animEffect transition="in" filter="fade">
                                      <p:cBhvr>
                                        <p:cTn id="32" dur="500"/>
                                        <p:tgtEl>
                                          <p:spTgt spid="1310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1079"/>
                                        </p:tgtEl>
                                        <p:attrNameLst>
                                          <p:attrName>style.visibility</p:attrName>
                                        </p:attrNameLst>
                                      </p:cBhvr>
                                      <p:to>
                                        <p:strVal val="visible"/>
                                      </p:to>
                                    </p:set>
                                    <p:animEffect transition="in" filter="fade">
                                      <p:cBhvr>
                                        <p:cTn id="42" dur="500"/>
                                        <p:tgtEl>
                                          <p:spTgt spid="131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7" grpId="0"/>
      <p:bldP spid="131078" grpId="0"/>
      <p:bldP spid="131079" grpId="0"/>
      <p:bldP spid="3" grpId="0" animBg="1"/>
      <p:bldP spid="5" grpId="0"/>
      <p:bldP spid="1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01D2460-EB5E-48B2-99DA-5346B6ECE48A}"/>
              </a:ext>
            </a:extLst>
          </p:cNvPr>
          <p:cNvGrpSpPr/>
          <p:nvPr/>
        </p:nvGrpSpPr>
        <p:grpSpPr>
          <a:xfrm>
            <a:off x="4833264" y="716282"/>
            <a:ext cx="3987208" cy="4263009"/>
            <a:chOff x="4833264" y="716282"/>
            <a:chExt cx="3987208" cy="4263009"/>
          </a:xfrm>
        </p:grpSpPr>
        <p:sp>
          <p:nvSpPr>
            <p:cNvPr id="40976" name="Rectangle 16"/>
            <p:cNvSpPr>
              <a:spLocks noChangeArrowheads="1"/>
            </p:cNvSpPr>
            <p:nvPr/>
          </p:nvSpPr>
          <p:spPr bwMode="auto">
            <a:xfrm>
              <a:off x="4833264" y="865682"/>
              <a:ext cx="3987208" cy="4113609"/>
            </a:xfrm>
            <a:prstGeom prst="rect">
              <a:avLst/>
            </a:prstGeom>
            <a:solidFill>
              <a:srgbClr val="99CCFF">
                <a:alpha val="50195"/>
              </a:srgbClr>
            </a:solidFill>
            <a:ln w="9525">
              <a:solidFill>
                <a:srgbClr val="002960"/>
              </a:solidFill>
              <a:miter lim="800000"/>
              <a:headEnd/>
              <a:tailEnd/>
            </a:ln>
          </p:spPr>
          <p:txBody>
            <a:bodyPr lIns="68516" tIns="34257" rIns="68516" bIns="34257"/>
            <a:lstStyle/>
            <a:p>
              <a:pPr marL="171377" indent="-171377" defTabSz="684322">
                <a:spcBef>
                  <a:spcPct val="40000"/>
                </a:spcBef>
                <a:buClr>
                  <a:srgbClr val="F2B800"/>
                </a:buClr>
              </a:pPr>
              <a:endParaRPr lang="en-US" sz="1050" dirty="0">
                <a:solidFill>
                  <a:schemeClr val="bg1"/>
                </a:solidFill>
              </a:endParaRPr>
            </a:p>
          </p:txBody>
        </p:sp>
        <p:sp>
          <p:nvSpPr>
            <p:cNvPr id="40978" name="Rectangle 18"/>
            <p:cNvSpPr>
              <a:spLocks noChangeArrowheads="1"/>
            </p:cNvSpPr>
            <p:nvPr/>
          </p:nvSpPr>
          <p:spPr bwMode="auto">
            <a:xfrm>
              <a:off x="5682041" y="716282"/>
              <a:ext cx="2326481" cy="282179"/>
            </a:xfrm>
            <a:prstGeom prst="rect">
              <a:avLst/>
            </a:prstGeom>
            <a:solidFill>
              <a:srgbClr val="FFD10D"/>
            </a:solidFill>
            <a:ln w="9525" algn="ctr">
              <a:solidFill>
                <a:srgbClr val="002960"/>
              </a:solidFill>
              <a:miter lim="800000"/>
              <a:headEnd/>
              <a:tailEnd/>
            </a:ln>
          </p:spPr>
          <p:txBody>
            <a:bodyPr lIns="69935" tIns="69935" rIns="69935" bIns="69935" anchor="ctr"/>
            <a:lstStyle/>
            <a:p>
              <a:pPr algn="ctr" defTabSz="684322">
                <a:buClr>
                  <a:srgbClr val="F2C400"/>
                </a:buClr>
              </a:pPr>
              <a:r>
                <a:rPr lang="en-US" sz="1200" dirty="0">
                  <a:solidFill>
                    <a:srgbClr val="002960"/>
                  </a:solidFill>
                </a:rPr>
                <a:t>UN EQUIPO VERDADERO</a:t>
              </a:r>
            </a:p>
          </p:txBody>
        </p:sp>
      </p:grpSp>
      <p:grpSp>
        <p:nvGrpSpPr>
          <p:cNvPr id="4" name="Group 3">
            <a:extLst>
              <a:ext uri="{FF2B5EF4-FFF2-40B4-BE49-F238E27FC236}">
                <a16:creationId xmlns:a16="http://schemas.microsoft.com/office/drawing/2014/main" id="{25D849A6-E823-4E23-9026-3F7A232BB039}"/>
              </a:ext>
            </a:extLst>
          </p:cNvPr>
          <p:cNvGrpSpPr/>
          <p:nvPr/>
        </p:nvGrpSpPr>
        <p:grpSpPr>
          <a:xfrm>
            <a:off x="5150448" y="3151111"/>
            <a:ext cx="3381992" cy="1703784"/>
            <a:chOff x="5150448" y="3151111"/>
            <a:chExt cx="3381992" cy="1703784"/>
          </a:xfrm>
        </p:grpSpPr>
        <p:sp>
          <p:nvSpPr>
            <p:cNvPr id="40982" name="AutoShape 22"/>
            <p:cNvSpPr>
              <a:spLocks noChangeArrowheads="1"/>
            </p:cNvSpPr>
            <p:nvPr/>
          </p:nvSpPr>
          <p:spPr bwMode="auto">
            <a:xfrm>
              <a:off x="5150448" y="3151111"/>
              <a:ext cx="3381992" cy="1703784"/>
            </a:xfrm>
            <a:prstGeom prst="roundRect">
              <a:avLst>
                <a:gd name="adj" fmla="val 16667"/>
              </a:avLst>
            </a:prstGeom>
            <a:solidFill>
              <a:srgbClr val="FFFFFF"/>
            </a:solidFill>
            <a:ln w="9525">
              <a:solidFill>
                <a:srgbClr val="002960"/>
              </a:solidFill>
              <a:round/>
              <a:headEnd/>
              <a:tailEnd/>
            </a:ln>
          </p:spPr>
          <p:txBody>
            <a:bodyPr wrap="none" lIns="68552" tIns="34276" rIns="68552" bIns="34276" anchor="ctr"/>
            <a:lstStyle/>
            <a:p>
              <a:endParaRPr lang="en-US" sz="1200"/>
            </a:p>
          </p:txBody>
        </p:sp>
        <p:pic>
          <p:nvPicPr>
            <p:cNvPr id="40983" name="Picture 23"/>
            <p:cNvPicPr>
              <a:picLocks noChangeAspect="1" noChangeArrowheads="1"/>
            </p:cNvPicPr>
            <p:nvPr/>
          </p:nvPicPr>
          <p:blipFill>
            <a:blip r:embed="rId3" cstate="print"/>
            <a:srcRect l="20844" t="25079" r="22624" b="26138"/>
            <a:stretch>
              <a:fillRect/>
            </a:stretch>
          </p:blipFill>
          <p:spPr bwMode="auto">
            <a:xfrm>
              <a:off x="5414096" y="3182177"/>
              <a:ext cx="2524180" cy="1561993"/>
            </a:xfrm>
            <a:prstGeom prst="rect">
              <a:avLst/>
            </a:prstGeom>
            <a:noFill/>
            <a:ln w="9525">
              <a:noFill/>
              <a:miter lim="800000"/>
              <a:headEnd/>
              <a:tailEnd/>
            </a:ln>
          </p:spPr>
        </p:pic>
        <p:sp>
          <p:nvSpPr>
            <p:cNvPr id="40984" name="Rectangle 24"/>
            <p:cNvSpPr>
              <a:spLocks noChangeArrowheads="1"/>
            </p:cNvSpPr>
            <p:nvPr/>
          </p:nvSpPr>
          <p:spPr bwMode="auto">
            <a:xfrm>
              <a:off x="6335258" y="3194409"/>
              <a:ext cx="1371600" cy="342900"/>
            </a:xfrm>
            <a:prstGeom prst="rect">
              <a:avLst/>
            </a:prstGeom>
            <a:solidFill>
              <a:srgbClr val="FFFFFF"/>
            </a:solidFill>
            <a:ln w="9525">
              <a:noFill/>
              <a:miter lim="800000"/>
              <a:headEnd/>
              <a:tailEnd/>
            </a:ln>
          </p:spPr>
          <p:txBody>
            <a:bodyPr wrap="none" lIns="68552" tIns="34276" rIns="68552" bIns="34276" anchor="ctr"/>
            <a:lstStyle/>
            <a:p>
              <a:endParaRPr lang="en-US" sz="1200"/>
            </a:p>
          </p:txBody>
        </p:sp>
        <p:sp>
          <p:nvSpPr>
            <p:cNvPr id="40985" name="Rectangle 25"/>
            <p:cNvSpPr>
              <a:spLocks noChangeArrowheads="1"/>
            </p:cNvSpPr>
            <p:nvPr/>
          </p:nvSpPr>
          <p:spPr bwMode="auto">
            <a:xfrm>
              <a:off x="6523812" y="3551164"/>
              <a:ext cx="114300" cy="285750"/>
            </a:xfrm>
            <a:prstGeom prst="rect">
              <a:avLst/>
            </a:prstGeom>
            <a:solidFill>
              <a:srgbClr val="FFFFFF"/>
            </a:solidFill>
            <a:ln w="9525">
              <a:noFill/>
              <a:miter lim="800000"/>
              <a:headEnd/>
              <a:tailEnd/>
            </a:ln>
          </p:spPr>
          <p:txBody>
            <a:bodyPr wrap="none" lIns="68552" tIns="34276" rIns="68552" bIns="34276" anchor="ctr"/>
            <a:lstStyle/>
            <a:p>
              <a:endParaRPr lang="en-US" sz="1200"/>
            </a:p>
          </p:txBody>
        </p:sp>
        <p:sp>
          <p:nvSpPr>
            <p:cNvPr id="40986" name="AutoShape 26"/>
            <p:cNvSpPr>
              <a:spLocks noChangeArrowheads="1"/>
            </p:cNvSpPr>
            <p:nvPr/>
          </p:nvSpPr>
          <p:spPr bwMode="auto">
            <a:xfrm>
              <a:off x="6816706" y="3247554"/>
              <a:ext cx="1438754" cy="589360"/>
            </a:xfrm>
            <a:prstGeom prst="wedgeRoundRectCallout">
              <a:avLst>
                <a:gd name="adj1" fmla="val -71676"/>
                <a:gd name="adj2" fmla="val 22000"/>
                <a:gd name="adj3" fmla="val 16667"/>
              </a:avLst>
            </a:prstGeom>
            <a:solidFill>
              <a:srgbClr val="FFFF99"/>
            </a:solidFill>
            <a:ln w="9525">
              <a:solidFill>
                <a:srgbClr val="002960"/>
              </a:solidFill>
              <a:miter lim="800000"/>
              <a:headEnd/>
              <a:tailEnd/>
            </a:ln>
          </p:spPr>
          <p:txBody>
            <a:bodyPr lIns="68552" tIns="34276" rIns="68552" bIns="34276"/>
            <a:lstStyle/>
            <a:p>
              <a:r>
                <a:rPr lang="en-US" sz="900" i="1" dirty="0" err="1">
                  <a:solidFill>
                    <a:srgbClr val="002960"/>
                  </a:solidFill>
                </a:rPr>
                <a:t>Que</a:t>
              </a:r>
              <a:r>
                <a:rPr lang="en-US" sz="900" i="1" dirty="0">
                  <a:solidFill>
                    <a:srgbClr val="002960"/>
                  </a:solidFill>
                </a:rPr>
                <a:t> </a:t>
              </a:r>
              <a:r>
                <a:rPr lang="en-US" sz="900" i="1" dirty="0" err="1">
                  <a:solidFill>
                    <a:srgbClr val="002960"/>
                  </a:solidFill>
                </a:rPr>
                <a:t>bueno</a:t>
              </a:r>
              <a:r>
                <a:rPr lang="en-US" sz="900" i="1" dirty="0">
                  <a:solidFill>
                    <a:srgbClr val="002960"/>
                  </a:solidFill>
                </a:rPr>
                <a:t> </a:t>
              </a:r>
              <a:r>
                <a:rPr lang="en-US" sz="900" i="1" dirty="0" err="1">
                  <a:solidFill>
                    <a:srgbClr val="002960"/>
                  </a:solidFill>
                </a:rPr>
                <a:t>que</a:t>
              </a:r>
              <a:r>
                <a:rPr lang="en-US" sz="900" i="1" dirty="0">
                  <a:solidFill>
                    <a:srgbClr val="002960"/>
                  </a:solidFill>
                </a:rPr>
                <a:t> el </a:t>
              </a:r>
              <a:r>
                <a:rPr lang="en-US" sz="900" i="1" dirty="0" err="1">
                  <a:solidFill>
                    <a:srgbClr val="002960"/>
                  </a:solidFill>
                </a:rPr>
                <a:t>agujero</a:t>
              </a:r>
              <a:r>
                <a:rPr lang="en-US" sz="900" i="1" dirty="0">
                  <a:solidFill>
                    <a:srgbClr val="002960"/>
                  </a:solidFill>
                </a:rPr>
                <a:t> no </a:t>
              </a:r>
              <a:r>
                <a:rPr lang="en-US" sz="900" i="1" dirty="0" err="1">
                  <a:solidFill>
                    <a:srgbClr val="002960"/>
                  </a:solidFill>
                </a:rPr>
                <a:t>esté</a:t>
              </a:r>
              <a:r>
                <a:rPr lang="en-US" sz="900" i="1" dirty="0">
                  <a:solidFill>
                    <a:srgbClr val="002960"/>
                  </a:solidFill>
                </a:rPr>
                <a:t> de </a:t>
              </a:r>
              <a:r>
                <a:rPr lang="en-US" sz="900" i="1" dirty="0" err="1">
                  <a:solidFill>
                    <a:srgbClr val="002960"/>
                  </a:solidFill>
                </a:rPr>
                <a:t>nuestro</a:t>
              </a:r>
              <a:r>
                <a:rPr lang="en-US" sz="900" i="1" dirty="0">
                  <a:solidFill>
                    <a:srgbClr val="002960"/>
                  </a:solidFill>
                </a:rPr>
                <a:t> </a:t>
              </a:r>
              <a:r>
                <a:rPr lang="en-US" sz="900" i="1" dirty="0" err="1">
                  <a:solidFill>
                    <a:srgbClr val="002960"/>
                  </a:solidFill>
                </a:rPr>
                <a:t>lado</a:t>
              </a:r>
              <a:r>
                <a:rPr lang="en-US" sz="900" i="1" dirty="0">
                  <a:solidFill>
                    <a:srgbClr val="002960"/>
                  </a:solidFill>
                </a:rPr>
                <a:t>…</a:t>
              </a:r>
              <a:endParaRPr lang="en-US" sz="900" dirty="0">
                <a:solidFill>
                  <a:srgbClr val="002960"/>
                </a:solidFill>
              </a:endParaRPr>
            </a:p>
          </p:txBody>
        </p:sp>
      </p:grpSp>
      <p:grpSp>
        <p:nvGrpSpPr>
          <p:cNvPr id="2" name="Group 1">
            <a:extLst>
              <a:ext uri="{FF2B5EF4-FFF2-40B4-BE49-F238E27FC236}">
                <a16:creationId xmlns:a16="http://schemas.microsoft.com/office/drawing/2014/main" id="{CB6E002D-8C00-4CB9-A0B1-2A430682BC16}"/>
              </a:ext>
            </a:extLst>
          </p:cNvPr>
          <p:cNvGrpSpPr/>
          <p:nvPr/>
        </p:nvGrpSpPr>
        <p:grpSpPr>
          <a:xfrm>
            <a:off x="539552" y="735806"/>
            <a:ext cx="3987208" cy="4238625"/>
            <a:chOff x="539552" y="735806"/>
            <a:chExt cx="3987208" cy="4238625"/>
          </a:xfrm>
        </p:grpSpPr>
        <p:sp>
          <p:nvSpPr>
            <p:cNvPr id="40963" name="Rectangle 3"/>
            <p:cNvSpPr>
              <a:spLocks noChangeArrowheads="1"/>
            </p:cNvSpPr>
            <p:nvPr/>
          </p:nvSpPr>
          <p:spPr bwMode="auto">
            <a:xfrm>
              <a:off x="539552" y="860822"/>
              <a:ext cx="3987208" cy="4113609"/>
            </a:xfrm>
            <a:prstGeom prst="rect">
              <a:avLst/>
            </a:prstGeom>
            <a:solidFill>
              <a:srgbClr val="CC99FF">
                <a:alpha val="30196"/>
              </a:srgbClr>
            </a:solidFill>
            <a:ln w="9525">
              <a:solidFill>
                <a:srgbClr val="002960"/>
              </a:solidFill>
              <a:miter lim="800000"/>
              <a:headEnd/>
              <a:tailEnd/>
            </a:ln>
          </p:spPr>
          <p:txBody>
            <a:bodyPr wrap="none" lIns="68552" tIns="34276" rIns="68552" bIns="34276" anchor="ctr"/>
            <a:lstStyle/>
            <a:p>
              <a:endParaRPr lang="en-US" sz="1200"/>
            </a:p>
          </p:txBody>
        </p:sp>
        <p:sp>
          <p:nvSpPr>
            <p:cNvPr id="40964" name="_s1028"/>
            <p:cNvSpPr>
              <a:spLocks noChangeArrowheads="1"/>
            </p:cNvSpPr>
            <p:nvPr/>
          </p:nvSpPr>
          <p:spPr bwMode="auto">
            <a:xfrm>
              <a:off x="2599447" y="2816157"/>
              <a:ext cx="1539313" cy="751380"/>
            </a:xfrm>
            <a:prstGeom prst="roundRect">
              <a:avLst>
                <a:gd name="adj" fmla="val 16667"/>
              </a:avLst>
            </a:prstGeom>
            <a:solidFill>
              <a:srgbClr val="FFFFFF"/>
            </a:solidFill>
            <a:ln w="9525">
              <a:solidFill>
                <a:srgbClr val="002960"/>
              </a:solidFill>
              <a:round/>
              <a:headEnd/>
              <a:tailEnd/>
            </a:ln>
          </p:spPr>
          <p:txBody>
            <a:bodyPr wrap="none" lIns="58953" tIns="29477" rIns="58953" bIns="29477" anchor="ctr"/>
            <a:lstStyle/>
            <a:p>
              <a:pPr marL="342756" indent="-342756" algn="ctr">
                <a:spcBef>
                  <a:spcPct val="30000"/>
                </a:spcBef>
              </a:pPr>
              <a:r>
                <a:rPr lang="en-US" sz="1050" dirty="0" err="1">
                  <a:solidFill>
                    <a:srgbClr val="002960"/>
                  </a:solidFill>
                </a:rPr>
                <a:t>Nosotros</a:t>
              </a:r>
              <a:r>
                <a:rPr lang="en-US" sz="1050" dirty="0">
                  <a:solidFill>
                    <a:srgbClr val="002960"/>
                  </a:solidFill>
                </a:rPr>
                <a:t>  </a:t>
              </a:r>
              <a:r>
                <a:rPr lang="en-US" sz="1050" dirty="0" err="1">
                  <a:solidFill>
                    <a:srgbClr val="002960"/>
                  </a:solidFill>
                </a:rPr>
                <a:t>Ellos</a:t>
              </a:r>
              <a:endParaRPr lang="en-US" sz="1050" dirty="0">
                <a:solidFill>
                  <a:srgbClr val="002960"/>
                </a:solidFill>
              </a:endParaRPr>
            </a:p>
            <a:p>
              <a:pPr marL="342756" indent="-342756" algn="ctr">
                <a:spcBef>
                  <a:spcPct val="30000"/>
                </a:spcBef>
                <a:buFontTx/>
                <a:buAutoNum type="arabicPlain"/>
              </a:pPr>
              <a:r>
                <a:rPr lang="en-US" sz="1050" dirty="0">
                  <a:solidFill>
                    <a:srgbClr val="002960"/>
                  </a:solidFill>
                </a:rPr>
                <a:t>    0</a:t>
              </a:r>
            </a:p>
            <a:p>
              <a:pPr marL="342756" indent="-342756" algn="ctr">
                <a:spcBef>
                  <a:spcPct val="30000"/>
                </a:spcBef>
              </a:pPr>
              <a:r>
                <a:rPr lang="en-US" sz="1050" dirty="0">
                  <a:solidFill>
                    <a:srgbClr val="002960"/>
                  </a:solidFill>
                </a:rPr>
                <a:t>4	    5</a:t>
              </a:r>
            </a:p>
          </p:txBody>
        </p:sp>
        <p:sp>
          <p:nvSpPr>
            <p:cNvPr id="40965" name="AutoShape 5"/>
            <p:cNvSpPr>
              <a:spLocks noChangeArrowheads="1"/>
            </p:cNvSpPr>
            <p:nvPr/>
          </p:nvSpPr>
          <p:spPr bwMode="auto">
            <a:xfrm>
              <a:off x="919474" y="2828924"/>
              <a:ext cx="1560912" cy="738613"/>
            </a:xfrm>
            <a:prstGeom prst="roundRect">
              <a:avLst>
                <a:gd name="adj" fmla="val 16667"/>
              </a:avLst>
            </a:prstGeom>
            <a:solidFill>
              <a:srgbClr val="FFFFFF"/>
            </a:solidFill>
            <a:ln w="9525">
              <a:solidFill>
                <a:srgbClr val="002960"/>
              </a:solidFill>
              <a:round/>
              <a:headEnd/>
              <a:tailEnd/>
            </a:ln>
          </p:spPr>
          <p:txBody>
            <a:bodyPr wrap="none" lIns="53111" tIns="26558" rIns="53111" bIns="26558" anchor="ctr"/>
            <a:lstStyle/>
            <a:p>
              <a:pPr marL="342756" indent="-342756" algn="ctr">
                <a:spcBef>
                  <a:spcPct val="30000"/>
                </a:spcBef>
              </a:pPr>
              <a:r>
                <a:rPr lang="en-US" sz="1050" dirty="0" err="1">
                  <a:solidFill>
                    <a:srgbClr val="002960"/>
                  </a:solidFill>
                </a:rPr>
                <a:t>Nosotros</a:t>
              </a:r>
              <a:r>
                <a:rPr lang="en-US" sz="1050" dirty="0">
                  <a:solidFill>
                    <a:srgbClr val="002960"/>
                  </a:solidFill>
                </a:rPr>
                <a:t>    </a:t>
              </a:r>
              <a:r>
                <a:rPr lang="en-US" sz="1050" dirty="0" err="1">
                  <a:solidFill>
                    <a:srgbClr val="002960"/>
                  </a:solidFill>
                </a:rPr>
                <a:t>Ellos</a:t>
              </a:r>
              <a:endParaRPr lang="en-US" sz="1050" dirty="0">
                <a:solidFill>
                  <a:srgbClr val="002960"/>
                </a:solidFill>
              </a:endParaRPr>
            </a:p>
            <a:p>
              <a:pPr marL="342756" indent="-342756" algn="ctr">
                <a:spcBef>
                  <a:spcPct val="30000"/>
                </a:spcBef>
              </a:pPr>
              <a:r>
                <a:rPr lang="en-US" sz="1050" dirty="0">
                  <a:solidFill>
                    <a:srgbClr val="002960"/>
                  </a:solidFill>
                </a:rPr>
                <a:t>   5              4</a:t>
              </a:r>
            </a:p>
            <a:p>
              <a:pPr marL="342756" indent="-342756" algn="ctr">
                <a:spcBef>
                  <a:spcPct val="30000"/>
                </a:spcBef>
              </a:pPr>
              <a:r>
                <a:rPr lang="en-US" sz="1050" dirty="0">
                  <a:solidFill>
                    <a:srgbClr val="002960"/>
                  </a:solidFill>
                </a:rPr>
                <a:t>   0	         1</a:t>
              </a:r>
            </a:p>
          </p:txBody>
        </p:sp>
        <p:sp>
          <p:nvSpPr>
            <p:cNvPr id="40966" name="Rectangle 6"/>
            <p:cNvSpPr>
              <a:spLocks noChangeArrowheads="1"/>
            </p:cNvSpPr>
            <p:nvPr/>
          </p:nvSpPr>
          <p:spPr bwMode="auto">
            <a:xfrm>
              <a:off x="2932264" y="3333702"/>
              <a:ext cx="907464" cy="171453"/>
            </a:xfrm>
            <a:prstGeom prst="rect">
              <a:avLst/>
            </a:prstGeom>
            <a:noFill/>
            <a:ln w="19050">
              <a:solidFill>
                <a:srgbClr val="CC0000"/>
              </a:solidFill>
              <a:prstDash val="dash"/>
              <a:miter lim="800000"/>
              <a:headEnd/>
              <a:tailEnd/>
            </a:ln>
          </p:spPr>
          <p:txBody>
            <a:bodyPr wrap="none" lIns="68552" tIns="34276" rIns="68552" bIns="34276" anchor="ctr"/>
            <a:lstStyle/>
            <a:p>
              <a:endParaRPr lang="en-US" sz="1200"/>
            </a:p>
          </p:txBody>
        </p:sp>
        <p:cxnSp>
          <p:nvCxnSpPr>
            <p:cNvPr id="40967" name="_s1032"/>
            <p:cNvCxnSpPr>
              <a:cxnSpLocks noChangeShapeType="1"/>
              <a:stCxn id="40971" idx="0"/>
              <a:endCxn id="40969" idx="2"/>
            </p:cNvCxnSpPr>
            <p:nvPr/>
          </p:nvCxnSpPr>
          <p:spPr bwMode="auto">
            <a:xfrm rot="16200000" flipV="1">
              <a:off x="2773211" y="1326968"/>
              <a:ext cx="395290" cy="798880"/>
            </a:xfrm>
            <a:prstGeom prst="bentConnector3">
              <a:avLst>
                <a:gd name="adj1" fmla="val 50000"/>
              </a:avLst>
            </a:prstGeom>
            <a:noFill/>
            <a:ln w="28575">
              <a:solidFill>
                <a:srgbClr val="002960"/>
              </a:solidFill>
              <a:miter lim="800000"/>
              <a:headEnd/>
              <a:tailEnd/>
            </a:ln>
          </p:spPr>
        </p:cxnSp>
        <p:cxnSp>
          <p:nvCxnSpPr>
            <p:cNvPr id="40968" name="_s1033"/>
            <p:cNvCxnSpPr>
              <a:cxnSpLocks noChangeShapeType="1"/>
              <a:stCxn id="40970" idx="0"/>
              <a:endCxn id="40969" idx="2"/>
            </p:cNvCxnSpPr>
            <p:nvPr/>
          </p:nvCxnSpPr>
          <p:spPr bwMode="auto">
            <a:xfrm rot="5400000" flipH="1" flipV="1">
              <a:off x="1933267" y="1285901"/>
              <a:ext cx="395287" cy="881012"/>
            </a:xfrm>
            <a:prstGeom prst="bentConnector3">
              <a:avLst>
                <a:gd name="adj1" fmla="val 50000"/>
              </a:avLst>
            </a:prstGeom>
            <a:noFill/>
            <a:ln w="28575">
              <a:solidFill>
                <a:srgbClr val="002960"/>
              </a:solidFill>
              <a:miter lim="800000"/>
              <a:headEnd/>
              <a:tailEnd/>
            </a:ln>
          </p:spPr>
        </p:cxnSp>
        <p:sp>
          <p:nvSpPr>
            <p:cNvPr id="40969" name="_s1034"/>
            <p:cNvSpPr>
              <a:spLocks noChangeArrowheads="1"/>
            </p:cNvSpPr>
            <p:nvPr/>
          </p:nvSpPr>
          <p:spPr bwMode="auto">
            <a:xfrm>
              <a:off x="2057066" y="1178719"/>
              <a:ext cx="1028700" cy="350044"/>
            </a:xfrm>
            <a:prstGeom prst="roundRect">
              <a:avLst>
                <a:gd name="adj" fmla="val 16667"/>
              </a:avLst>
            </a:prstGeom>
            <a:solidFill>
              <a:srgbClr val="FFFFFF"/>
            </a:solidFill>
            <a:ln w="9525">
              <a:solidFill>
                <a:srgbClr val="002960"/>
              </a:solidFill>
              <a:round/>
              <a:headEnd/>
              <a:tailEnd/>
            </a:ln>
          </p:spPr>
          <p:txBody>
            <a:bodyPr wrap="none" lIns="39250" tIns="19627" rIns="39250" bIns="19627" anchor="ctr"/>
            <a:lstStyle/>
            <a:p>
              <a:pPr algn="ctr"/>
              <a:r>
                <a:rPr lang="en-US" sz="1050" dirty="0" err="1">
                  <a:solidFill>
                    <a:srgbClr val="002960"/>
                  </a:solidFill>
                </a:rPr>
                <a:t>Objetivo</a:t>
              </a:r>
              <a:r>
                <a:rPr lang="en-US" sz="1050" dirty="0">
                  <a:solidFill>
                    <a:srgbClr val="002960"/>
                  </a:solidFill>
                </a:rPr>
                <a:t>:</a:t>
              </a:r>
              <a:br>
                <a:rPr lang="en-US" sz="1050" dirty="0">
                  <a:solidFill>
                    <a:srgbClr val="002960"/>
                  </a:solidFill>
                </a:rPr>
              </a:br>
              <a:r>
                <a:rPr lang="en-US" sz="1050" dirty="0" err="1">
                  <a:solidFill>
                    <a:srgbClr val="002960"/>
                  </a:solidFill>
                </a:rPr>
                <a:t>Ganar</a:t>
              </a:r>
              <a:r>
                <a:rPr lang="en-US" sz="1050" dirty="0">
                  <a:solidFill>
                    <a:srgbClr val="002960"/>
                  </a:solidFill>
                </a:rPr>
                <a:t> el </a:t>
              </a:r>
              <a:r>
                <a:rPr lang="en-US" sz="1050" dirty="0" err="1">
                  <a:solidFill>
                    <a:srgbClr val="002960"/>
                  </a:solidFill>
                </a:rPr>
                <a:t>juego</a:t>
              </a:r>
              <a:endParaRPr lang="en-US" sz="1050" dirty="0">
                <a:solidFill>
                  <a:srgbClr val="002960"/>
                </a:solidFill>
              </a:endParaRPr>
            </a:p>
          </p:txBody>
        </p:sp>
        <p:sp>
          <p:nvSpPr>
            <p:cNvPr id="40970" name="_s1035"/>
            <p:cNvSpPr>
              <a:spLocks noChangeArrowheads="1"/>
            </p:cNvSpPr>
            <p:nvPr/>
          </p:nvSpPr>
          <p:spPr bwMode="auto">
            <a:xfrm>
              <a:off x="919474" y="1924050"/>
              <a:ext cx="1541859" cy="539354"/>
            </a:xfrm>
            <a:prstGeom prst="roundRect">
              <a:avLst>
                <a:gd name="adj" fmla="val 16667"/>
              </a:avLst>
            </a:prstGeom>
            <a:solidFill>
              <a:srgbClr val="FFFFFF"/>
            </a:solidFill>
            <a:ln w="9525">
              <a:solidFill>
                <a:srgbClr val="002960"/>
              </a:solidFill>
              <a:round/>
              <a:headEnd/>
              <a:tailEnd/>
            </a:ln>
          </p:spPr>
          <p:txBody>
            <a:bodyPr wrap="none" lIns="39250" tIns="19627" rIns="39250" bIns="19627" anchor="ctr"/>
            <a:lstStyle/>
            <a:p>
              <a:pPr algn="ctr"/>
              <a:r>
                <a:rPr lang="en-US" sz="1050" dirty="0" err="1">
                  <a:solidFill>
                    <a:srgbClr val="002960"/>
                  </a:solidFill>
                </a:rPr>
                <a:t>Estrategia</a:t>
              </a:r>
              <a:r>
                <a:rPr lang="en-US" sz="1050" dirty="0">
                  <a:solidFill>
                    <a:srgbClr val="002960"/>
                  </a:solidFill>
                </a:rPr>
                <a:t> </a:t>
              </a:r>
              <a:r>
                <a:rPr lang="en-US" sz="1050" dirty="0" err="1">
                  <a:solidFill>
                    <a:srgbClr val="002960"/>
                  </a:solidFill>
                </a:rPr>
                <a:t>Defensiva</a:t>
              </a:r>
              <a:r>
                <a:rPr lang="en-US" sz="1050" dirty="0">
                  <a:solidFill>
                    <a:srgbClr val="002960"/>
                  </a:solidFill>
                </a:rPr>
                <a:t>: </a:t>
              </a:r>
            </a:p>
            <a:p>
              <a:pPr algn="ctr">
                <a:spcBef>
                  <a:spcPts val="0"/>
                </a:spcBef>
              </a:pPr>
              <a:r>
                <a:rPr lang="en-US" sz="1050" dirty="0" err="1">
                  <a:solidFill>
                    <a:srgbClr val="002960"/>
                  </a:solidFill>
                </a:rPr>
                <a:t>Minimizar</a:t>
              </a:r>
              <a:r>
                <a:rPr lang="en-US" sz="1050" dirty="0">
                  <a:solidFill>
                    <a:srgbClr val="002960"/>
                  </a:solidFill>
                </a:rPr>
                <a:t> </a:t>
              </a:r>
              <a:r>
                <a:rPr lang="en-US" sz="1050" dirty="0" err="1">
                  <a:solidFill>
                    <a:srgbClr val="002960"/>
                  </a:solidFill>
                </a:rPr>
                <a:t>goles</a:t>
              </a:r>
              <a:r>
                <a:rPr lang="en-US" sz="1050" dirty="0">
                  <a:solidFill>
                    <a:srgbClr val="002960"/>
                  </a:solidFill>
                </a:rPr>
                <a:t> </a:t>
              </a:r>
            </a:p>
            <a:p>
              <a:pPr algn="ctr">
                <a:spcBef>
                  <a:spcPts val="0"/>
                </a:spcBef>
              </a:pPr>
              <a:r>
                <a:rPr lang="en-US" sz="1050" dirty="0">
                  <a:solidFill>
                    <a:srgbClr val="002960"/>
                  </a:solidFill>
                </a:rPr>
                <a:t>del </a:t>
              </a:r>
              <a:r>
                <a:rPr lang="en-US" sz="1050" dirty="0" err="1">
                  <a:solidFill>
                    <a:srgbClr val="002960"/>
                  </a:solidFill>
                </a:rPr>
                <a:t>adversario</a:t>
              </a:r>
              <a:endParaRPr lang="en-US" sz="1050" dirty="0">
                <a:solidFill>
                  <a:srgbClr val="002960"/>
                </a:solidFill>
              </a:endParaRPr>
            </a:p>
          </p:txBody>
        </p:sp>
        <p:sp>
          <p:nvSpPr>
            <p:cNvPr id="40971" name="_s1036"/>
            <p:cNvSpPr>
              <a:spLocks noChangeArrowheads="1"/>
            </p:cNvSpPr>
            <p:nvPr/>
          </p:nvSpPr>
          <p:spPr bwMode="auto">
            <a:xfrm>
              <a:off x="2600639" y="1924053"/>
              <a:ext cx="1539313" cy="501254"/>
            </a:xfrm>
            <a:prstGeom prst="roundRect">
              <a:avLst>
                <a:gd name="adj" fmla="val 16667"/>
              </a:avLst>
            </a:prstGeom>
            <a:solidFill>
              <a:srgbClr val="FFFFFF"/>
            </a:solidFill>
            <a:ln w="9525">
              <a:solidFill>
                <a:srgbClr val="002960"/>
              </a:solidFill>
              <a:round/>
              <a:headEnd/>
              <a:tailEnd/>
            </a:ln>
          </p:spPr>
          <p:txBody>
            <a:bodyPr wrap="none" lIns="39250" tIns="19627" rIns="39250" bIns="19627" anchor="ctr"/>
            <a:lstStyle/>
            <a:p>
              <a:pPr algn="ctr"/>
              <a:endParaRPr lang="en-US" sz="1050" dirty="0">
                <a:solidFill>
                  <a:srgbClr val="002960"/>
                </a:solidFill>
              </a:endParaRPr>
            </a:p>
            <a:p>
              <a:pPr algn="ctr"/>
              <a:r>
                <a:rPr lang="en-US" sz="1050" dirty="0" err="1">
                  <a:solidFill>
                    <a:srgbClr val="002960"/>
                  </a:solidFill>
                </a:rPr>
                <a:t>Estrategia</a:t>
              </a:r>
              <a:r>
                <a:rPr lang="en-US" sz="1050" dirty="0">
                  <a:solidFill>
                    <a:srgbClr val="002960"/>
                  </a:solidFill>
                </a:rPr>
                <a:t> </a:t>
              </a:r>
              <a:r>
                <a:rPr lang="en-US" sz="1050" dirty="0" err="1">
                  <a:solidFill>
                    <a:srgbClr val="002960"/>
                  </a:solidFill>
                </a:rPr>
                <a:t>Ofensiva</a:t>
              </a:r>
              <a:r>
                <a:rPr lang="en-US" sz="1050" dirty="0">
                  <a:solidFill>
                    <a:srgbClr val="002960"/>
                  </a:solidFill>
                </a:rPr>
                <a:t>:</a:t>
              </a:r>
            </a:p>
            <a:p>
              <a:pPr algn="ctr">
                <a:spcBef>
                  <a:spcPts val="0"/>
                </a:spcBef>
              </a:pPr>
              <a:r>
                <a:rPr lang="en-US" sz="1050" dirty="0" err="1">
                  <a:solidFill>
                    <a:srgbClr val="002960"/>
                  </a:solidFill>
                </a:rPr>
                <a:t>Maximizar</a:t>
              </a:r>
              <a:r>
                <a:rPr lang="en-US" sz="1050" dirty="0">
                  <a:solidFill>
                    <a:srgbClr val="002960"/>
                  </a:solidFill>
                </a:rPr>
                <a:t> </a:t>
              </a:r>
              <a:r>
                <a:rPr lang="en-US" sz="1050" dirty="0" err="1">
                  <a:solidFill>
                    <a:srgbClr val="002960"/>
                  </a:solidFill>
                </a:rPr>
                <a:t>goles</a:t>
              </a:r>
              <a:endParaRPr lang="en-US" sz="1050" dirty="0">
                <a:solidFill>
                  <a:srgbClr val="002960"/>
                </a:solidFill>
              </a:endParaRPr>
            </a:p>
            <a:p>
              <a:pPr algn="ctr">
                <a:spcBef>
                  <a:spcPts val="0"/>
                </a:spcBef>
              </a:pPr>
              <a:r>
                <a:rPr lang="en-US" sz="1050" dirty="0" err="1">
                  <a:solidFill>
                    <a:srgbClr val="002960"/>
                  </a:solidFill>
                </a:rPr>
                <a:t>convertidos</a:t>
              </a:r>
              <a:endParaRPr lang="en-US" sz="1050" dirty="0">
                <a:solidFill>
                  <a:srgbClr val="002960"/>
                </a:solidFill>
              </a:endParaRPr>
            </a:p>
            <a:p>
              <a:pPr algn="ctr"/>
              <a:endParaRPr lang="en-US" sz="1050" dirty="0">
                <a:solidFill>
                  <a:srgbClr val="002960"/>
                </a:solidFill>
              </a:endParaRPr>
            </a:p>
          </p:txBody>
        </p:sp>
        <p:sp>
          <p:nvSpPr>
            <p:cNvPr id="40972" name="Rectangle 12"/>
            <p:cNvSpPr>
              <a:spLocks noChangeArrowheads="1"/>
            </p:cNvSpPr>
            <p:nvPr/>
          </p:nvSpPr>
          <p:spPr bwMode="auto">
            <a:xfrm>
              <a:off x="1330622" y="3321205"/>
              <a:ext cx="832063" cy="192080"/>
            </a:xfrm>
            <a:prstGeom prst="rect">
              <a:avLst/>
            </a:prstGeom>
            <a:noFill/>
            <a:ln w="19050">
              <a:solidFill>
                <a:srgbClr val="CC0000"/>
              </a:solidFill>
              <a:prstDash val="dash"/>
              <a:miter lim="800000"/>
              <a:headEnd/>
              <a:tailEnd/>
            </a:ln>
          </p:spPr>
          <p:txBody>
            <a:bodyPr wrap="none" lIns="68552" tIns="34276" rIns="68552" bIns="34276" anchor="ctr"/>
            <a:lstStyle/>
            <a:p>
              <a:endParaRPr lang="en-US" sz="1200"/>
            </a:p>
          </p:txBody>
        </p:sp>
        <p:sp>
          <p:nvSpPr>
            <p:cNvPr id="40973" name="Text Box 13"/>
            <p:cNvSpPr txBox="1">
              <a:spLocks noChangeArrowheads="1"/>
            </p:cNvSpPr>
            <p:nvPr/>
          </p:nvSpPr>
          <p:spPr bwMode="auto">
            <a:xfrm>
              <a:off x="1043608" y="3579862"/>
              <a:ext cx="1351917" cy="238499"/>
            </a:xfrm>
            <a:prstGeom prst="rect">
              <a:avLst/>
            </a:prstGeom>
            <a:noFill/>
            <a:ln w="9525">
              <a:noFill/>
              <a:miter lim="800000"/>
              <a:headEnd/>
              <a:tailEnd/>
            </a:ln>
          </p:spPr>
          <p:txBody>
            <a:bodyPr wrap="none" lIns="68552" tIns="34276" rIns="68552" bIns="34276">
              <a:spAutoFit/>
            </a:bodyPr>
            <a:lstStyle/>
            <a:p>
              <a:r>
                <a:rPr lang="en-US" sz="1100" i="1" dirty="0" err="1">
                  <a:solidFill>
                    <a:srgbClr val="CC0000"/>
                  </a:solidFill>
                </a:rPr>
                <a:t>Evitó</a:t>
              </a:r>
              <a:r>
                <a:rPr lang="en-US" sz="1100" i="1" dirty="0">
                  <a:solidFill>
                    <a:srgbClr val="CC0000"/>
                  </a:solidFill>
                </a:rPr>
                <a:t> </a:t>
              </a:r>
              <a:r>
                <a:rPr lang="en-US" sz="1100" i="1" dirty="0" err="1">
                  <a:solidFill>
                    <a:srgbClr val="CC0000"/>
                  </a:solidFill>
                </a:rPr>
                <a:t>más</a:t>
              </a:r>
              <a:r>
                <a:rPr lang="en-US" sz="1100" i="1" dirty="0">
                  <a:solidFill>
                    <a:srgbClr val="CC0000"/>
                  </a:solidFill>
                </a:rPr>
                <a:t> </a:t>
              </a:r>
              <a:r>
                <a:rPr lang="en-US" sz="1100" i="1" dirty="0" err="1">
                  <a:solidFill>
                    <a:srgbClr val="CC0000"/>
                  </a:solidFill>
                </a:rPr>
                <a:t>goles</a:t>
              </a:r>
              <a:r>
                <a:rPr lang="en-US" sz="1100" i="1" dirty="0">
                  <a:solidFill>
                    <a:srgbClr val="CC0000"/>
                  </a:solidFill>
                </a:rPr>
                <a:t>…</a:t>
              </a:r>
            </a:p>
          </p:txBody>
        </p:sp>
        <p:sp>
          <p:nvSpPr>
            <p:cNvPr id="40974" name="Text Box 14"/>
            <p:cNvSpPr txBox="1">
              <a:spLocks noChangeArrowheads="1"/>
            </p:cNvSpPr>
            <p:nvPr/>
          </p:nvSpPr>
          <p:spPr bwMode="auto">
            <a:xfrm>
              <a:off x="2657938" y="3629395"/>
              <a:ext cx="1626030" cy="238499"/>
            </a:xfrm>
            <a:prstGeom prst="rect">
              <a:avLst/>
            </a:prstGeom>
            <a:noFill/>
            <a:ln w="9525">
              <a:noFill/>
              <a:miter lim="800000"/>
              <a:headEnd/>
              <a:tailEnd/>
            </a:ln>
          </p:spPr>
          <p:txBody>
            <a:bodyPr wrap="none" lIns="68552" tIns="34276" rIns="68552" bIns="34276">
              <a:spAutoFit/>
            </a:bodyPr>
            <a:lstStyle/>
            <a:p>
              <a:r>
                <a:rPr lang="en-US" sz="1100" i="1" dirty="0" err="1">
                  <a:solidFill>
                    <a:srgbClr val="CC0000"/>
                  </a:solidFill>
                </a:rPr>
                <a:t>Convirtió</a:t>
              </a:r>
              <a:r>
                <a:rPr lang="en-US" sz="1100" i="1" dirty="0">
                  <a:solidFill>
                    <a:srgbClr val="CC0000"/>
                  </a:solidFill>
                </a:rPr>
                <a:t> </a:t>
              </a:r>
              <a:r>
                <a:rPr lang="en-US" sz="1100" i="1" dirty="0" err="1">
                  <a:solidFill>
                    <a:srgbClr val="CC0000"/>
                  </a:solidFill>
                </a:rPr>
                <a:t>más</a:t>
              </a:r>
              <a:r>
                <a:rPr lang="en-US" sz="1100" i="1" dirty="0">
                  <a:solidFill>
                    <a:srgbClr val="CC0000"/>
                  </a:solidFill>
                </a:rPr>
                <a:t> </a:t>
              </a:r>
              <a:r>
                <a:rPr lang="en-US" sz="1100" i="1" dirty="0" err="1">
                  <a:solidFill>
                    <a:srgbClr val="CC0000"/>
                  </a:solidFill>
                </a:rPr>
                <a:t>goles</a:t>
              </a:r>
              <a:r>
                <a:rPr lang="en-US" sz="1100" i="1" dirty="0">
                  <a:solidFill>
                    <a:srgbClr val="CC0000"/>
                  </a:solidFill>
                </a:rPr>
                <a:t>…</a:t>
              </a:r>
            </a:p>
          </p:txBody>
        </p:sp>
        <p:sp>
          <p:nvSpPr>
            <p:cNvPr id="40975" name="Text Box 15"/>
            <p:cNvSpPr txBox="1">
              <a:spLocks noChangeArrowheads="1"/>
            </p:cNvSpPr>
            <p:nvPr/>
          </p:nvSpPr>
          <p:spPr bwMode="auto">
            <a:xfrm>
              <a:off x="1426888" y="3854342"/>
              <a:ext cx="2215935" cy="284665"/>
            </a:xfrm>
            <a:prstGeom prst="rect">
              <a:avLst/>
            </a:prstGeom>
            <a:noFill/>
            <a:ln w="9525">
              <a:noFill/>
              <a:miter lim="800000"/>
              <a:headEnd/>
              <a:tailEnd/>
            </a:ln>
          </p:spPr>
          <p:txBody>
            <a:bodyPr wrap="none" lIns="68552" tIns="34276" rIns="68552" bIns="34276">
              <a:spAutoFit/>
            </a:bodyPr>
            <a:lstStyle/>
            <a:p>
              <a:r>
                <a:rPr lang="en-US" sz="1400" dirty="0">
                  <a:solidFill>
                    <a:srgbClr val="CC0000"/>
                  </a:solidFill>
                </a:rPr>
                <a:t>…</a:t>
              </a:r>
              <a:r>
                <a:rPr lang="en-US" sz="1400" dirty="0" err="1">
                  <a:solidFill>
                    <a:srgbClr val="CC0000"/>
                  </a:solidFill>
                </a:rPr>
                <a:t>pero</a:t>
              </a:r>
              <a:r>
                <a:rPr lang="en-US" sz="1400" dirty="0">
                  <a:solidFill>
                    <a:srgbClr val="CC0000"/>
                  </a:solidFill>
                </a:rPr>
                <a:t> </a:t>
              </a:r>
              <a:r>
                <a:rPr lang="en-US" sz="1400" dirty="0" err="1">
                  <a:solidFill>
                    <a:srgbClr val="CC0000"/>
                  </a:solidFill>
                </a:rPr>
                <a:t>perdió</a:t>
              </a:r>
              <a:r>
                <a:rPr lang="en-US" sz="1400" dirty="0">
                  <a:solidFill>
                    <a:srgbClr val="CC0000"/>
                  </a:solidFill>
                </a:rPr>
                <a:t> el </a:t>
              </a:r>
              <a:r>
                <a:rPr lang="en-US" sz="1400" dirty="0" err="1">
                  <a:solidFill>
                    <a:srgbClr val="CC0000"/>
                  </a:solidFill>
                </a:rPr>
                <a:t>partido</a:t>
              </a:r>
              <a:r>
                <a:rPr lang="en-US" sz="1400" dirty="0">
                  <a:solidFill>
                    <a:srgbClr val="CC0000"/>
                  </a:solidFill>
                </a:rPr>
                <a:t>!</a:t>
              </a:r>
            </a:p>
          </p:txBody>
        </p:sp>
        <p:sp>
          <p:nvSpPr>
            <p:cNvPr id="40979" name="Rectangle 19"/>
            <p:cNvSpPr>
              <a:spLocks noChangeArrowheads="1"/>
            </p:cNvSpPr>
            <p:nvPr/>
          </p:nvSpPr>
          <p:spPr bwMode="auto">
            <a:xfrm>
              <a:off x="1331640" y="735806"/>
              <a:ext cx="2414588" cy="282179"/>
            </a:xfrm>
            <a:prstGeom prst="rect">
              <a:avLst/>
            </a:prstGeom>
            <a:solidFill>
              <a:srgbClr val="FFD10D"/>
            </a:solidFill>
            <a:ln w="9525">
              <a:solidFill>
                <a:srgbClr val="002960"/>
              </a:solidFill>
              <a:miter lim="800000"/>
              <a:headEnd/>
              <a:tailEnd/>
            </a:ln>
          </p:spPr>
          <p:txBody>
            <a:bodyPr lIns="69935" tIns="69935" rIns="69935" bIns="69935" anchor="ctr"/>
            <a:lstStyle/>
            <a:p>
              <a:pPr algn="ctr" defTabSz="684322">
                <a:buClr>
                  <a:srgbClr val="F2C400"/>
                </a:buClr>
              </a:pPr>
              <a:r>
                <a:rPr lang="en-US" sz="1200" dirty="0">
                  <a:solidFill>
                    <a:srgbClr val="002960"/>
                  </a:solidFill>
                </a:rPr>
                <a:t>OPTIMIZAR EL SISTEMA</a:t>
              </a:r>
            </a:p>
          </p:txBody>
        </p:sp>
        <p:sp>
          <p:nvSpPr>
            <p:cNvPr id="40980" name="Text Box 20"/>
            <p:cNvSpPr txBox="1">
              <a:spLocks noChangeArrowheads="1"/>
            </p:cNvSpPr>
            <p:nvPr/>
          </p:nvSpPr>
          <p:spPr bwMode="auto">
            <a:xfrm>
              <a:off x="1163240" y="4420718"/>
              <a:ext cx="2743200" cy="439195"/>
            </a:xfrm>
            <a:prstGeom prst="rect">
              <a:avLst/>
            </a:prstGeom>
            <a:noFill/>
            <a:ln w="9525">
              <a:noFill/>
              <a:prstDash val="dash"/>
              <a:miter lim="800000"/>
              <a:headEnd/>
              <a:tailEnd/>
            </a:ln>
          </p:spPr>
          <p:txBody>
            <a:bodyPr lIns="68552" tIns="34276" rIns="68552" bIns="34276">
              <a:spAutoFit/>
            </a:bodyPr>
            <a:lstStyle/>
            <a:p>
              <a:pPr algn="ctr">
                <a:lnSpc>
                  <a:spcPct val="120000"/>
                </a:lnSpc>
              </a:pPr>
              <a:r>
                <a:rPr lang="en-US" sz="1050" i="1" dirty="0">
                  <a:solidFill>
                    <a:srgbClr val="002960"/>
                  </a:solidFill>
                </a:rPr>
                <a:t>A fin de </a:t>
              </a:r>
              <a:r>
                <a:rPr lang="en-US" sz="1050" i="1" dirty="0" err="1">
                  <a:solidFill>
                    <a:srgbClr val="002960"/>
                  </a:solidFill>
                </a:rPr>
                <a:t>optimizar</a:t>
              </a:r>
              <a:r>
                <a:rPr lang="en-US" sz="1050" i="1" dirty="0">
                  <a:solidFill>
                    <a:srgbClr val="002960"/>
                  </a:solidFill>
                </a:rPr>
                <a:t> el </a:t>
              </a:r>
              <a:r>
                <a:rPr lang="en-US" sz="1050" i="1" dirty="0" err="1">
                  <a:solidFill>
                    <a:srgbClr val="002960"/>
                  </a:solidFill>
                </a:rPr>
                <a:t>sistema</a:t>
              </a:r>
              <a:r>
                <a:rPr lang="en-US" sz="1050" i="1" dirty="0">
                  <a:solidFill>
                    <a:srgbClr val="002960"/>
                  </a:solidFill>
                </a:rPr>
                <a:t>, se </a:t>
              </a:r>
              <a:r>
                <a:rPr lang="en-US" sz="1050" i="1" dirty="0" err="1">
                  <a:solidFill>
                    <a:srgbClr val="002960"/>
                  </a:solidFill>
                </a:rPr>
                <a:t>deben</a:t>
              </a:r>
              <a:r>
                <a:rPr lang="en-US" sz="1050" i="1" dirty="0">
                  <a:solidFill>
                    <a:srgbClr val="002960"/>
                  </a:solidFill>
                </a:rPr>
                <a:t> sub-</a:t>
              </a:r>
              <a:r>
                <a:rPr lang="en-US" sz="1050" i="1" dirty="0" err="1">
                  <a:solidFill>
                    <a:srgbClr val="002960"/>
                  </a:solidFill>
                </a:rPr>
                <a:t>optimizar</a:t>
              </a:r>
              <a:r>
                <a:rPr lang="en-US" sz="1050" i="1" dirty="0">
                  <a:solidFill>
                    <a:srgbClr val="002960"/>
                  </a:solidFill>
                </a:rPr>
                <a:t> los sub-</a:t>
              </a:r>
              <a:r>
                <a:rPr lang="en-US" sz="1050" i="1" dirty="0" err="1">
                  <a:solidFill>
                    <a:srgbClr val="002960"/>
                  </a:solidFill>
                </a:rPr>
                <a:t>sistemas</a:t>
              </a:r>
              <a:r>
                <a:rPr lang="en-US" sz="1050" i="1" dirty="0">
                  <a:solidFill>
                    <a:srgbClr val="002960"/>
                  </a:solidFill>
                </a:rPr>
                <a:t>.</a:t>
              </a:r>
            </a:p>
          </p:txBody>
        </p:sp>
        <p:sp>
          <p:nvSpPr>
            <p:cNvPr id="40981" name="AutoShape 21"/>
            <p:cNvSpPr>
              <a:spLocks noChangeAspect="1" noChangeArrowheads="1"/>
            </p:cNvSpPr>
            <p:nvPr/>
          </p:nvSpPr>
          <p:spPr bwMode="auto">
            <a:xfrm>
              <a:off x="2454286" y="4234409"/>
              <a:ext cx="136922" cy="161925"/>
            </a:xfrm>
            <a:prstGeom prst="downArrow">
              <a:avLst>
                <a:gd name="adj1" fmla="val 51185"/>
                <a:gd name="adj2" fmla="val 40997"/>
              </a:avLst>
            </a:prstGeom>
            <a:solidFill>
              <a:srgbClr val="CC0000"/>
            </a:solidFill>
            <a:ln w="28575">
              <a:solidFill>
                <a:srgbClr val="CC0000"/>
              </a:solidFill>
              <a:miter lim="800000"/>
              <a:headEnd/>
              <a:tailEnd/>
            </a:ln>
          </p:spPr>
          <p:txBody>
            <a:bodyPr vert="eaVert" wrap="none" lIns="68552" tIns="34276" rIns="68552" bIns="34276" anchor="ctr"/>
            <a:lstStyle/>
            <a:p>
              <a:endParaRPr lang="en-US" sz="1200"/>
            </a:p>
          </p:txBody>
        </p:sp>
        <p:cxnSp>
          <p:nvCxnSpPr>
            <p:cNvPr id="40987" name="_s1031"/>
            <p:cNvCxnSpPr>
              <a:cxnSpLocks noChangeShapeType="1"/>
            </p:cNvCxnSpPr>
            <p:nvPr/>
          </p:nvCxnSpPr>
          <p:spPr bwMode="auto">
            <a:xfrm rot="-5400000">
              <a:off x="1514193" y="2649737"/>
              <a:ext cx="383381" cy="1191"/>
            </a:xfrm>
            <a:prstGeom prst="bentConnector3">
              <a:avLst>
                <a:gd name="adj1" fmla="val 50000"/>
              </a:avLst>
            </a:prstGeom>
            <a:noFill/>
            <a:ln w="28575">
              <a:solidFill>
                <a:srgbClr val="002960"/>
              </a:solidFill>
              <a:miter lim="800000"/>
              <a:headEnd type="triangle" w="med" len="med"/>
              <a:tailEnd/>
            </a:ln>
          </p:spPr>
        </p:cxnSp>
        <p:cxnSp>
          <p:nvCxnSpPr>
            <p:cNvPr id="40988" name="_s1031"/>
            <p:cNvCxnSpPr>
              <a:cxnSpLocks noChangeShapeType="1"/>
            </p:cNvCxnSpPr>
            <p:nvPr/>
          </p:nvCxnSpPr>
          <p:spPr bwMode="auto">
            <a:xfrm rot="-5400000">
              <a:off x="3173203" y="2618829"/>
              <a:ext cx="383381" cy="1191"/>
            </a:xfrm>
            <a:prstGeom prst="bentConnector3">
              <a:avLst>
                <a:gd name="adj1" fmla="val 50000"/>
              </a:avLst>
            </a:prstGeom>
            <a:noFill/>
            <a:ln w="28575">
              <a:solidFill>
                <a:srgbClr val="002960"/>
              </a:solidFill>
              <a:miter lim="800000"/>
              <a:headEnd type="triangle" w="med" len="med"/>
              <a:tailEnd/>
            </a:ln>
          </p:spPr>
        </p:cxnSp>
      </p:grpSp>
      <p:sp>
        <p:nvSpPr>
          <p:cNvPr id="29" name="Slide Number Placeholder 28"/>
          <p:cNvSpPr>
            <a:spLocks noGrp="1"/>
          </p:cNvSpPr>
          <p:nvPr>
            <p:ph type="sldNum" sz="quarter" idx="10"/>
          </p:nvPr>
        </p:nvSpPr>
        <p:spPr/>
        <p:txBody>
          <a:bodyPr/>
          <a:lstStyle/>
          <a:p>
            <a:pPr>
              <a:defRPr/>
            </a:pPr>
            <a:r>
              <a:rPr lang="en-US"/>
              <a:t>| </a:t>
            </a:r>
            <a:fld id="{D30003FC-789C-4085-BC4D-A0590378C4C9}" type="slidenum">
              <a:rPr lang="en-US" smtClean="0">
                <a:solidFill>
                  <a:srgbClr val="B2B2B2"/>
                </a:solidFill>
              </a:rPr>
              <a:pPr>
                <a:defRPr/>
              </a:pPr>
              <a:t>102</a:t>
            </a:fld>
            <a:endParaRPr lang="en-US">
              <a:solidFill>
                <a:srgbClr val="B2B2B2"/>
              </a:solidFill>
            </a:endParaRPr>
          </a:p>
        </p:txBody>
      </p:sp>
      <p:sp>
        <p:nvSpPr>
          <p:cNvPr id="34" name="Shape 262">
            <a:extLst>
              <a:ext uri="{FF2B5EF4-FFF2-40B4-BE49-F238E27FC236}">
                <a16:creationId xmlns:a16="http://schemas.microsoft.com/office/drawing/2014/main" id="{449F44C4-6D9E-4C66-9A8D-6321DE4ABD89}"/>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5" name="Rectangle 2">
            <a:extLst>
              <a:ext uri="{FF2B5EF4-FFF2-40B4-BE49-F238E27FC236}">
                <a16:creationId xmlns:a16="http://schemas.microsoft.com/office/drawing/2014/main" id="{0DB1A540-A2E9-4435-B6CF-6E9B97D60320}"/>
              </a:ext>
            </a:extLst>
          </p:cNvPr>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2400" b="1" i="0" u="none" strike="noStrike" kern="0" cap="none" spc="0" normalizeH="0" baseline="0" noProof="0" dirty="0">
                <a:ln>
                  <a:noFill/>
                </a:ln>
                <a:solidFill>
                  <a:srgbClr val="002D62"/>
                </a:solidFill>
                <a:effectLst/>
                <a:uLnTx/>
                <a:uFillTx/>
                <a:latin typeface="+mj-lt"/>
                <a:ea typeface="+mj-ea"/>
                <a:cs typeface="+mj-cs"/>
              </a:rPr>
              <a:t>Conflicto </a:t>
            </a:r>
            <a:r>
              <a:rPr kumimoji="0" lang="es-ES" sz="2400" b="1" i="0" u="none" strike="noStrike" kern="0" cap="none" spc="0" normalizeH="0" baseline="0" noProof="0" dirty="0" err="1">
                <a:ln>
                  <a:noFill/>
                </a:ln>
                <a:solidFill>
                  <a:srgbClr val="002D62"/>
                </a:solidFill>
                <a:effectLst/>
                <a:uLnTx/>
                <a:uFillTx/>
                <a:latin typeface="+mj-lt"/>
                <a:ea typeface="+mj-ea"/>
                <a:cs typeface="+mj-cs"/>
              </a:rPr>
              <a:t>met</a:t>
            </a:r>
            <a:r>
              <a:rPr lang="es-ES" sz="2400" kern="0" dirty="0">
                <a:latin typeface="+mj-lt"/>
                <a:ea typeface="+mj-ea"/>
                <a:cs typeface="+mj-cs"/>
              </a:rPr>
              <a:t>as individuales vs. metas compartidas</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sp>
        <p:nvSpPr>
          <p:cNvPr id="40977" name="Rectangle 17"/>
          <p:cNvSpPr>
            <a:spLocks noChangeArrowheads="1"/>
          </p:cNvSpPr>
          <p:nvPr/>
        </p:nvSpPr>
        <p:spPr bwMode="auto">
          <a:xfrm>
            <a:off x="4980626" y="1102477"/>
            <a:ext cx="3692484" cy="1849004"/>
          </a:xfrm>
          <a:prstGeom prst="rect">
            <a:avLst/>
          </a:prstGeom>
          <a:noFill/>
          <a:ln w="9525">
            <a:noFill/>
            <a:miter lim="800000"/>
            <a:headEnd/>
            <a:tailEnd/>
          </a:ln>
        </p:spPr>
        <p:txBody>
          <a:bodyPr wrap="square" lIns="68552" tIns="34276" rIns="68552" bIns="34276">
            <a:spAutoFit/>
          </a:bodyPr>
          <a:lstStyle/>
          <a:p>
            <a:pPr marL="176138" indent="-176138">
              <a:lnSpc>
                <a:spcPct val="110000"/>
              </a:lnSpc>
              <a:spcBef>
                <a:spcPct val="30000"/>
              </a:spcBef>
              <a:buClr>
                <a:srgbClr val="F2B800"/>
              </a:buClr>
            </a:pPr>
            <a:r>
              <a:rPr lang="en-US" sz="1050" dirty="0" err="1">
                <a:solidFill>
                  <a:srgbClr val="002960"/>
                </a:solidFill>
              </a:rPr>
              <a:t>Valores</a:t>
            </a:r>
            <a:r>
              <a:rPr lang="en-US" sz="1050" dirty="0">
                <a:solidFill>
                  <a:srgbClr val="002960"/>
                </a:solidFill>
              </a:rPr>
              <a:t> </a:t>
            </a:r>
            <a:r>
              <a:rPr lang="en-US" sz="1050" dirty="0" err="1">
                <a:solidFill>
                  <a:srgbClr val="002960"/>
                </a:solidFill>
              </a:rPr>
              <a:t>Esenciales</a:t>
            </a:r>
            <a:r>
              <a:rPr lang="en-US" sz="1050" dirty="0">
                <a:solidFill>
                  <a:srgbClr val="002960"/>
                </a:solidFill>
              </a:rPr>
              <a:t>:</a:t>
            </a:r>
          </a:p>
          <a:p>
            <a:pPr marL="176138" indent="-176138">
              <a:lnSpc>
                <a:spcPct val="110000"/>
              </a:lnSpc>
              <a:spcBef>
                <a:spcPct val="30000"/>
              </a:spcBef>
              <a:buClr>
                <a:srgbClr val="F2B800"/>
              </a:buClr>
              <a:buFont typeface="Wingdings" pitchFamily="2" charset="2"/>
              <a:buChar char="§"/>
            </a:pPr>
            <a:r>
              <a:rPr lang="en-US" sz="1050" dirty="0">
                <a:solidFill>
                  <a:srgbClr val="002960"/>
                </a:solidFill>
              </a:rPr>
              <a:t>Los </a:t>
            </a:r>
            <a:r>
              <a:rPr lang="en-US" sz="1050" dirty="0" err="1">
                <a:solidFill>
                  <a:srgbClr val="002960"/>
                </a:solidFill>
              </a:rPr>
              <a:t>problemas</a:t>
            </a:r>
            <a:r>
              <a:rPr lang="en-US" sz="1050" dirty="0">
                <a:solidFill>
                  <a:srgbClr val="002960"/>
                </a:solidFill>
              </a:rPr>
              <a:t> se </a:t>
            </a:r>
            <a:r>
              <a:rPr lang="en-US" sz="1050" dirty="0" err="1">
                <a:solidFill>
                  <a:srgbClr val="002960"/>
                </a:solidFill>
              </a:rPr>
              <a:t>resuelven</a:t>
            </a:r>
            <a:r>
              <a:rPr lang="en-US" sz="1050" dirty="0">
                <a:solidFill>
                  <a:srgbClr val="002960"/>
                </a:solidFill>
              </a:rPr>
              <a:t> </a:t>
            </a:r>
            <a:r>
              <a:rPr lang="en-US" sz="1050" dirty="0" err="1">
                <a:solidFill>
                  <a:srgbClr val="002960"/>
                </a:solidFill>
              </a:rPr>
              <a:t>teniendo</a:t>
            </a:r>
            <a:r>
              <a:rPr lang="en-US" sz="1050" dirty="0">
                <a:solidFill>
                  <a:srgbClr val="002960"/>
                </a:solidFill>
              </a:rPr>
              <a:t> en </a:t>
            </a:r>
            <a:r>
              <a:rPr lang="en-US" sz="1050" dirty="0" err="1">
                <a:solidFill>
                  <a:srgbClr val="002960"/>
                </a:solidFill>
              </a:rPr>
              <a:t>cuenta</a:t>
            </a:r>
            <a:r>
              <a:rPr lang="en-US" sz="1050" dirty="0">
                <a:solidFill>
                  <a:srgbClr val="002960"/>
                </a:solidFill>
              </a:rPr>
              <a:t> el panorama </a:t>
            </a:r>
            <a:r>
              <a:rPr lang="en-US" sz="1050" dirty="0" err="1">
                <a:solidFill>
                  <a:srgbClr val="002960"/>
                </a:solidFill>
              </a:rPr>
              <a:t>completo</a:t>
            </a:r>
            <a:r>
              <a:rPr lang="en-US" sz="1050" dirty="0">
                <a:solidFill>
                  <a:srgbClr val="002960"/>
                </a:solidFill>
              </a:rPr>
              <a:t>.</a:t>
            </a:r>
          </a:p>
          <a:p>
            <a:pPr marL="176138" indent="-176138">
              <a:lnSpc>
                <a:spcPct val="110000"/>
              </a:lnSpc>
              <a:spcBef>
                <a:spcPct val="30000"/>
              </a:spcBef>
              <a:buClr>
                <a:srgbClr val="F2B800"/>
              </a:buClr>
              <a:buFont typeface="Wingdings" pitchFamily="2" charset="2"/>
              <a:buChar char="§"/>
            </a:pPr>
            <a:r>
              <a:rPr lang="en-US" sz="1050" dirty="0">
                <a:solidFill>
                  <a:srgbClr val="002960"/>
                </a:solidFill>
              </a:rPr>
              <a:t>Las </a:t>
            </a:r>
            <a:r>
              <a:rPr lang="en-US" sz="1050" dirty="0" err="1">
                <a:solidFill>
                  <a:srgbClr val="002960"/>
                </a:solidFill>
              </a:rPr>
              <a:t>prioridades</a:t>
            </a:r>
            <a:r>
              <a:rPr lang="en-US" sz="1050" dirty="0">
                <a:solidFill>
                  <a:srgbClr val="002960"/>
                </a:solidFill>
              </a:rPr>
              <a:t> </a:t>
            </a:r>
            <a:r>
              <a:rPr lang="en-US" sz="1050" dirty="0" err="1">
                <a:solidFill>
                  <a:srgbClr val="002960"/>
                </a:solidFill>
              </a:rPr>
              <a:t>conflictivas</a:t>
            </a:r>
            <a:r>
              <a:rPr lang="en-US" sz="1050" dirty="0">
                <a:solidFill>
                  <a:srgbClr val="002960"/>
                </a:solidFill>
              </a:rPr>
              <a:t> se </a:t>
            </a:r>
            <a:r>
              <a:rPr lang="en-US" sz="1050" dirty="0" err="1">
                <a:solidFill>
                  <a:srgbClr val="002960"/>
                </a:solidFill>
              </a:rPr>
              <a:t>resuelven</a:t>
            </a:r>
            <a:r>
              <a:rPr lang="en-US" sz="1050" dirty="0">
                <a:solidFill>
                  <a:srgbClr val="002960"/>
                </a:solidFill>
              </a:rPr>
              <a:t> de forma </a:t>
            </a:r>
            <a:r>
              <a:rPr lang="en-US" sz="1050" dirty="0" err="1">
                <a:solidFill>
                  <a:srgbClr val="002960"/>
                </a:solidFill>
              </a:rPr>
              <a:t>abierta</a:t>
            </a:r>
            <a:r>
              <a:rPr lang="en-US" sz="1050" dirty="0">
                <a:solidFill>
                  <a:srgbClr val="002960"/>
                </a:solidFill>
              </a:rPr>
              <a:t> y </a:t>
            </a:r>
            <a:r>
              <a:rPr lang="en-US" sz="1050" dirty="0" err="1">
                <a:solidFill>
                  <a:srgbClr val="002960"/>
                </a:solidFill>
              </a:rPr>
              <a:t>constructiva</a:t>
            </a:r>
            <a:r>
              <a:rPr lang="en-US" sz="1050" dirty="0">
                <a:solidFill>
                  <a:srgbClr val="002960"/>
                </a:solidFill>
              </a:rPr>
              <a:t>. </a:t>
            </a:r>
          </a:p>
          <a:p>
            <a:pPr marL="176138" indent="-176138">
              <a:lnSpc>
                <a:spcPct val="110000"/>
              </a:lnSpc>
              <a:spcBef>
                <a:spcPct val="30000"/>
              </a:spcBef>
              <a:buClr>
                <a:srgbClr val="F2B800"/>
              </a:buClr>
              <a:buFont typeface="Wingdings" pitchFamily="2" charset="2"/>
              <a:buChar char="§"/>
            </a:pPr>
            <a:r>
              <a:rPr lang="en-US" sz="1050" dirty="0" err="1">
                <a:solidFill>
                  <a:srgbClr val="002960"/>
                </a:solidFill>
              </a:rPr>
              <a:t>Cuando</a:t>
            </a:r>
            <a:r>
              <a:rPr lang="en-US" sz="1050" dirty="0">
                <a:solidFill>
                  <a:srgbClr val="002960"/>
                </a:solidFill>
              </a:rPr>
              <a:t> se </a:t>
            </a:r>
            <a:r>
              <a:rPr lang="en-US" sz="1050" dirty="0" err="1">
                <a:solidFill>
                  <a:srgbClr val="002960"/>
                </a:solidFill>
              </a:rPr>
              <a:t>toma</a:t>
            </a:r>
            <a:r>
              <a:rPr lang="en-US" sz="1050" dirty="0">
                <a:solidFill>
                  <a:srgbClr val="002960"/>
                </a:solidFill>
              </a:rPr>
              <a:t> </a:t>
            </a:r>
            <a:r>
              <a:rPr lang="en-US" sz="1050" dirty="0" err="1">
                <a:solidFill>
                  <a:srgbClr val="002960"/>
                </a:solidFill>
              </a:rPr>
              <a:t>una</a:t>
            </a:r>
            <a:r>
              <a:rPr lang="en-US" sz="1050" dirty="0">
                <a:solidFill>
                  <a:srgbClr val="002960"/>
                </a:solidFill>
              </a:rPr>
              <a:t> </a:t>
            </a:r>
            <a:r>
              <a:rPr lang="en-US" sz="1050" dirty="0" err="1">
                <a:solidFill>
                  <a:srgbClr val="002960"/>
                </a:solidFill>
              </a:rPr>
              <a:t>decisión</a:t>
            </a:r>
            <a:r>
              <a:rPr lang="en-US" sz="1050" dirty="0">
                <a:solidFill>
                  <a:srgbClr val="002960"/>
                </a:solidFill>
              </a:rPr>
              <a:t>, los </a:t>
            </a:r>
            <a:r>
              <a:rPr lang="en-US" sz="1050" dirty="0" err="1">
                <a:solidFill>
                  <a:srgbClr val="002960"/>
                </a:solidFill>
              </a:rPr>
              <a:t>individuos</a:t>
            </a:r>
            <a:r>
              <a:rPr lang="en-US" sz="1050" dirty="0">
                <a:solidFill>
                  <a:srgbClr val="002960"/>
                </a:solidFill>
              </a:rPr>
              <a:t> </a:t>
            </a:r>
            <a:r>
              <a:rPr lang="en-US" sz="1050" dirty="0" err="1">
                <a:solidFill>
                  <a:srgbClr val="002960"/>
                </a:solidFill>
              </a:rPr>
              <a:t>actúan</a:t>
            </a:r>
            <a:r>
              <a:rPr lang="en-US" sz="1050" dirty="0">
                <a:solidFill>
                  <a:srgbClr val="002960"/>
                </a:solidFill>
              </a:rPr>
              <a:t> de </a:t>
            </a:r>
            <a:r>
              <a:rPr lang="en-US" sz="1050" dirty="0" err="1">
                <a:solidFill>
                  <a:srgbClr val="002960"/>
                </a:solidFill>
              </a:rPr>
              <a:t>acuerdo</a:t>
            </a:r>
            <a:r>
              <a:rPr lang="en-US" sz="1050" dirty="0">
                <a:solidFill>
                  <a:srgbClr val="002960"/>
                </a:solidFill>
              </a:rPr>
              <a:t> a la </a:t>
            </a:r>
            <a:r>
              <a:rPr lang="en-US" sz="1050" dirty="0" err="1">
                <a:solidFill>
                  <a:srgbClr val="002960"/>
                </a:solidFill>
              </a:rPr>
              <a:t>misma</a:t>
            </a:r>
            <a:r>
              <a:rPr lang="en-US" sz="1050" dirty="0">
                <a:solidFill>
                  <a:srgbClr val="002960"/>
                </a:solidFill>
              </a:rPr>
              <a:t>.</a:t>
            </a:r>
          </a:p>
          <a:p>
            <a:pPr marL="176138" indent="-176138">
              <a:lnSpc>
                <a:spcPct val="110000"/>
              </a:lnSpc>
              <a:spcBef>
                <a:spcPct val="30000"/>
              </a:spcBef>
              <a:buClr>
                <a:srgbClr val="F2B800"/>
              </a:buClr>
              <a:buFont typeface="Wingdings" pitchFamily="2" charset="2"/>
              <a:buChar char="§"/>
            </a:pPr>
            <a:r>
              <a:rPr lang="en-US" sz="1050" dirty="0">
                <a:solidFill>
                  <a:srgbClr val="002960"/>
                </a:solidFill>
              </a:rPr>
              <a:t>El </a:t>
            </a:r>
            <a:r>
              <a:rPr lang="en-US" sz="1050" dirty="0" err="1">
                <a:solidFill>
                  <a:srgbClr val="002960"/>
                </a:solidFill>
              </a:rPr>
              <a:t>equipo</a:t>
            </a:r>
            <a:r>
              <a:rPr lang="en-US" sz="1050" dirty="0">
                <a:solidFill>
                  <a:srgbClr val="002960"/>
                </a:solidFill>
              </a:rPr>
              <a:t> </a:t>
            </a:r>
            <a:r>
              <a:rPr lang="en-US" sz="1050" dirty="0" err="1">
                <a:solidFill>
                  <a:srgbClr val="002960"/>
                </a:solidFill>
              </a:rPr>
              <a:t>es</a:t>
            </a:r>
            <a:r>
              <a:rPr lang="en-US" sz="1050" dirty="0">
                <a:solidFill>
                  <a:srgbClr val="002960"/>
                </a:solidFill>
              </a:rPr>
              <a:t> </a:t>
            </a:r>
            <a:r>
              <a:rPr lang="en-US" sz="1050" dirty="0" err="1">
                <a:solidFill>
                  <a:srgbClr val="002960"/>
                </a:solidFill>
              </a:rPr>
              <a:t>impulsado</a:t>
            </a:r>
            <a:r>
              <a:rPr lang="en-US" sz="1050" dirty="0">
                <a:solidFill>
                  <a:srgbClr val="002960"/>
                </a:solidFill>
              </a:rPr>
              <a:t> </a:t>
            </a:r>
            <a:r>
              <a:rPr lang="en-US" sz="1050" dirty="0" err="1">
                <a:solidFill>
                  <a:srgbClr val="002960"/>
                </a:solidFill>
              </a:rPr>
              <a:t>por</a:t>
            </a:r>
            <a:r>
              <a:rPr lang="en-US" sz="1050" dirty="0">
                <a:solidFill>
                  <a:srgbClr val="002960"/>
                </a:solidFill>
              </a:rPr>
              <a:t> </a:t>
            </a:r>
            <a:r>
              <a:rPr lang="en-US" sz="1050" dirty="0" err="1">
                <a:solidFill>
                  <a:srgbClr val="002960"/>
                </a:solidFill>
              </a:rPr>
              <a:t>valores</a:t>
            </a:r>
            <a:r>
              <a:rPr lang="en-US" sz="1050" dirty="0">
                <a:solidFill>
                  <a:srgbClr val="002960"/>
                </a:solidFill>
              </a:rPr>
              <a:t> de </a:t>
            </a:r>
            <a:r>
              <a:rPr lang="en-US" sz="1050" dirty="0" err="1">
                <a:solidFill>
                  <a:srgbClr val="002960"/>
                </a:solidFill>
              </a:rPr>
              <a:t>cooperación</a:t>
            </a:r>
            <a:r>
              <a:rPr lang="en-US" sz="1050" dirty="0">
                <a:solidFill>
                  <a:srgbClr val="002960"/>
                </a:solidFill>
              </a:rPr>
              <a:t>, </a:t>
            </a:r>
            <a:r>
              <a:rPr lang="en-US" sz="1050" dirty="0" err="1">
                <a:solidFill>
                  <a:srgbClr val="002960"/>
                </a:solidFill>
              </a:rPr>
              <a:t>confiabilidad</a:t>
            </a:r>
            <a:r>
              <a:rPr lang="en-US" sz="1050" dirty="0">
                <a:solidFill>
                  <a:srgbClr val="002960"/>
                </a:solidFill>
              </a:rPr>
              <a:t>, </a:t>
            </a:r>
            <a:r>
              <a:rPr lang="en-US" sz="1050" dirty="0" err="1">
                <a:solidFill>
                  <a:srgbClr val="002960"/>
                </a:solidFill>
              </a:rPr>
              <a:t>apertura</a:t>
            </a:r>
            <a:r>
              <a:rPr lang="en-US" sz="1050" dirty="0">
                <a:solidFill>
                  <a:srgbClr val="002960"/>
                </a:solidFill>
              </a:rPr>
              <a:t> y </a:t>
            </a:r>
            <a:r>
              <a:rPr lang="en-US" sz="1050" dirty="0" err="1">
                <a:solidFill>
                  <a:srgbClr val="002960"/>
                </a:solidFill>
              </a:rPr>
              <a:t>diversidad</a:t>
            </a:r>
            <a:r>
              <a:rPr lang="en-US" sz="1050" dirty="0">
                <a:solidFill>
                  <a:srgbClr val="002960"/>
                </a:solidFill>
              </a:rPr>
              <a:t>.</a:t>
            </a:r>
          </a:p>
        </p:txBody>
      </p:sp>
    </p:spTree>
    <p:extLst>
      <p:ext uri="{BB962C8B-B14F-4D97-AF65-F5344CB8AC3E}">
        <p14:creationId xmlns:p14="http://schemas.microsoft.com/office/powerpoint/2010/main" val="382344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977">
                                            <p:txEl>
                                              <p:pRg st="0" end="0"/>
                                            </p:txEl>
                                          </p:spTgt>
                                        </p:tgtEl>
                                        <p:attrNameLst>
                                          <p:attrName>style.visibility</p:attrName>
                                        </p:attrNameLst>
                                      </p:cBhvr>
                                      <p:to>
                                        <p:strVal val="visible"/>
                                      </p:to>
                                    </p:set>
                                    <p:animEffect transition="in" filter="fade">
                                      <p:cBhvr>
                                        <p:cTn id="17" dur="500"/>
                                        <p:tgtEl>
                                          <p:spTgt spid="4097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977">
                                            <p:txEl>
                                              <p:pRg st="1" end="1"/>
                                            </p:txEl>
                                          </p:spTgt>
                                        </p:tgtEl>
                                        <p:attrNameLst>
                                          <p:attrName>style.visibility</p:attrName>
                                        </p:attrNameLst>
                                      </p:cBhvr>
                                      <p:to>
                                        <p:strVal val="visible"/>
                                      </p:to>
                                    </p:set>
                                    <p:animEffect transition="in" filter="fade">
                                      <p:cBhvr>
                                        <p:cTn id="22" dur="500"/>
                                        <p:tgtEl>
                                          <p:spTgt spid="4097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977">
                                            <p:txEl>
                                              <p:pRg st="2" end="2"/>
                                            </p:txEl>
                                          </p:spTgt>
                                        </p:tgtEl>
                                        <p:attrNameLst>
                                          <p:attrName>style.visibility</p:attrName>
                                        </p:attrNameLst>
                                      </p:cBhvr>
                                      <p:to>
                                        <p:strVal val="visible"/>
                                      </p:to>
                                    </p:set>
                                    <p:animEffect transition="in" filter="fade">
                                      <p:cBhvr>
                                        <p:cTn id="27" dur="500"/>
                                        <p:tgtEl>
                                          <p:spTgt spid="4097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977">
                                            <p:txEl>
                                              <p:pRg st="3" end="3"/>
                                            </p:txEl>
                                          </p:spTgt>
                                        </p:tgtEl>
                                        <p:attrNameLst>
                                          <p:attrName>style.visibility</p:attrName>
                                        </p:attrNameLst>
                                      </p:cBhvr>
                                      <p:to>
                                        <p:strVal val="visible"/>
                                      </p:to>
                                    </p:set>
                                    <p:animEffect transition="in" filter="fade">
                                      <p:cBhvr>
                                        <p:cTn id="32" dur="500"/>
                                        <p:tgtEl>
                                          <p:spTgt spid="4097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977">
                                            <p:txEl>
                                              <p:pRg st="4" end="4"/>
                                            </p:txEl>
                                          </p:spTgt>
                                        </p:tgtEl>
                                        <p:attrNameLst>
                                          <p:attrName>style.visibility</p:attrName>
                                        </p:attrNameLst>
                                      </p:cBhvr>
                                      <p:to>
                                        <p:strVal val="visible"/>
                                      </p:to>
                                    </p:set>
                                    <p:animEffect transition="in" filter="fade">
                                      <p:cBhvr>
                                        <p:cTn id="37" dur="500"/>
                                        <p:tgtEl>
                                          <p:spTgt spid="4097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up)">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7"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Conversación abierta</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103</a:t>
            </a:fld>
            <a:endParaRPr lang="en-US">
              <a:solidFill>
                <a:srgbClr val="B2B2B2"/>
              </a:solidFill>
            </a:endParaRPr>
          </a:p>
        </p:txBody>
      </p:sp>
      <p:pic>
        <p:nvPicPr>
          <p:cNvPr id="4" name="Picture 3">
            <a:extLst>
              <a:ext uri="{FF2B5EF4-FFF2-40B4-BE49-F238E27FC236}">
                <a16:creationId xmlns:a16="http://schemas.microsoft.com/office/drawing/2014/main" id="{32459465-F750-4A15-9581-56C445F589EC}"/>
              </a:ext>
            </a:extLst>
          </p:cNvPr>
          <p:cNvPicPr>
            <a:picLocks noChangeAspect="1"/>
          </p:cNvPicPr>
          <p:nvPr/>
        </p:nvPicPr>
        <p:blipFill>
          <a:blip r:embed="rId3"/>
          <a:stretch>
            <a:fillRect/>
          </a:stretch>
        </p:blipFill>
        <p:spPr>
          <a:xfrm>
            <a:off x="1238250" y="903120"/>
            <a:ext cx="6667500" cy="3810000"/>
          </a:xfrm>
          <a:prstGeom prst="rect">
            <a:avLst/>
          </a:prstGeom>
        </p:spPr>
      </p:pic>
    </p:spTree>
    <p:extLst>
      <p:ext uri="{BB962C8B-B14F-4D97-AF65-F5344CB8AC3E}">
        <p14:creationId xmlns:p14="http://schemas.microsoft.com/office/powerpoint/2010/main" val="422588644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67494"/>
            <a:ext cx="914400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3" name="Picture 4" descr="C:\Users\Lucia Ledesma\Pictures\IMAGENES DE TRABAJO\lunch.jpg"/>
          <p:cNvPicPr>
            <a:picLocks noChangeAspect="1" noChangeArrowheads="1"/>
          </p:cNvPicPr>
          <p:nvPr/>
        </p:nvPicPr>
        <p:blipFill>
          <a:blip r:embed="rId2" cstate="print"/>
          <a:srcRect/>
          <a:stretch>
            <a:fillRect/>
          </a:stretch>
        </p:blipFill>
        <p:spPr bwMode="auto">
          <a:xfrm>
            <a:off x="0" y="1005576"/>
            <a:ext cx="5436096" cy="3436218"/>
          </a:xfrm>
          <a:prstGeom prst="rect">
            <a:avLst/>
          </a:prstGeom>
          <a:noFill/>
          <a:ln w="9525">
            <a:noFill/>
            <a:miter lim="800000"/>
            <a:headEnd/>
            <a:tailEnd/>
          </a:ln>
        </p:spPr>
      </p:pic>
      <p:sp>
        <p:nvSpPr>
          <p:cNvPr id="4" name="TextBox 3"/>
          <p:cNvSpPr txBox="1"/>
          <p:nvPr/>
        </p:nvSpPr>
        <p:spPr>
          <a:xfrm>
            <a:off x="5076056" y="266510"/>
            <a:ext cx="3902030" cy="1107996"/>
          </a:xfrm>
          <a:prstGeom prst="rect">
            <a:avLst/>
          </a:prstGeom>
          <a:noFill/>
        </p:spPr>
        <p:txBody>
          <a:bodyPr wrap="none" rtlCol="0">
            <a:spAutoFit/>
          </a:bodyPr>
          <a:lstStyle/>
          <a:p>
            <a:r>
              <a:rPr lang="pt-BR" sz="6600" b="1" dirty="0" err="1"/>
              <a:t>almuerzo</a:t>
            </a:r>
            <a:endParaRPr lang="pt-BR" sz="6600" b="1" dirty="0"/>
          </a:p>
        </p:txBody>
      </p:sp>
    </p:spTree>
    <p:extLst>
      <p:ext uri="{BB962C8B-B14F-4D97-AF65-F5344CB8AC3E}">
        <p14:creationId xmlns:p14="http://schemas.microsoft.com/office/powerpoint/2010/main" val="191713795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261678" y="1889388"/>
            <a:ext cx="4966433" cy="1514421"/>
          </a:xfrm>
          <a:noFill/>
          <a:ln/>
        </p:spPr>
        <p:txBody>
          <a:bodyPr/>
          <a:lstStyle/>
          <a:p>
            <a:pPr algn="ctr">
              <a:spcBef>
                <a:spcPct val="80000"/>
              </a:spcBef>
              <a:buClrTx/>
            </a:pPr>
            <a:r>
              <a:rPr lang="es-AR" dirty="0"/>
              <a:t>DECISIONES EN EL MT</a:t>
            </a:r>
          </a:p>
          <a:p>
            <a:pPr algn="ctr">
              <a:spcBef>
                <a:spcPts val="600"/>
              </a:spcBef>
              <a:buClrTx/>
            </a:pPr>
            <a:r>
              <a:rPr lang="es-AR" dirty="0"/>
              <a:t>Temas y Mecanismos</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20" name="Rectangle 19">
            <a:extLst>
              <a:ext uri="{FF2B5EF4-FFF2-40B4-BE49-F238E27FC236}">
                <a16:creationId xmlns:a16="http://schemas.microsoft.com/office/drawing/2014/main" id="{0978EA2F-C876-4CE7-9542-864E3BD7764B}"/>
              </a:ext>
            </a:extLst>
          </p:cNvPr>
          <p:cNvSpPr/>
          <p:nvPr/>
        </p:nvSpPr>
        <p:spPr>
          <a:xfrm>
            <a:off x="464173" y="918056"/>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F4A45B53-7B99-4520-9D79-0DF9BAF63229}"/>
              </a:ext>
            </a:extLst>
          </p:cNvPr>
          <p:cNvPicPr>
            <a:picLocks noChangeAspect="1"/>
          </p:cNvPicPr>
          <p:nvPr/>
        </p:nvPicPr>
        <p:blipFill>
          <a:blip r:embed="rId4"/>
          <a:stretch>
            <a:fillRect/>
          </a:stretch>
        </p:blipFill>
        <p:spPr>
          <a:xfrm>
            <a:off x="6228183" y="868525"/>
            <a:ext cx="1548453" cy="1514421"/>
          </a:xfrm>
          <a:prstGeom prst="rect">
            <a:avLst/>
          </a:prstGeom>
        </p:spPr>
      </p:pic>
    </p:spTree>
    <p:extLst>
      <p:ext uri="{BB962C8B-B14F-4D97-AF65-F5344CB8AC3E}">
        <p14:creationId xmlns:p14="http://schemas.microsoft.com/office/powerpoint/2010/main" val="284049606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6867" name="7 Marcador de número de diapositiva"/>
          <p:cNvSpPr>
            <a:spLocks noGrp="1"/>
          </p:cNvSpPr>
          <p:nvPr>
            <p:ph type="sldNum" sz="quarter" idx="10"/>
          </p:nvPr>
        </p:nvSpPr>
        <p:spPr>
          <a:noFill/>
        </p:spPr>
        <p:txBody>
          <a:bodyPr/>
          <a:lstStyle/>
          <a:p>
            <a:pPr fontAlgn="base">
              <a:spcAft>
                <a:spcPct val="0"/>
              </a:spcAft>
            </a:pPr>
            <a:r>
              <a:rPr lang="en-US">
                <a:latin typeface="Arial" charset="0"/>
                <a:ea typeface="MS PGothic" pitchFamily="34" charset="-128"/>
                <a:cs typeface="Arial" charset="0"/>
              </a:rPr>
              <a:t>| </a:t>
            </a:r>
            <a:fld id="{AA3518E4-5E3C-49B2-8046-25BE4216DC8E}" type="slidenum">
              <a:rPr lang="en-US" smtClean="0">
                <a:solidFill>
                  <a:srgbClr val="B2B2B2"/>
                </a:solidFill>
                <a:latin typeface="Arial" charset="0"/>
                <a:ea typeface="MS PGothic" pitchFamily="34" charset="-128"/>
                <a:cs typeface="Arial" charset="0"/>
              </a:rPr>
              <a:pPr fontAlgn="base">
                <a:spcAft>
                  <a:spcPct val="0"/>
                </a:spcAft>
              </a:pPr>
              <a:t>106</a:t>
            </a:fld>
            <a:endParaRPr lang="en-US">
              <a:solidFill>
                <a:srgbClr val="B2B2B2"/>
              </a:solidFill>
              <a:latin typeface="Arial" charset="0"/>
              <a:ea typeface="MS PGothic" pitchFamily="34" charset="-128"/>
              <a:cs typeface="Arial" charset="0"/>
            </a:endParaRPr>
          </a:p>
        </p:txBody>
      </p:sp>
      <p:sp>
        <p:nvSpPr>
          <p:cNvPr id="297988" name="Text Box 20"/>
          <p:cNvSpPr txBox="1">
            <a:spLocks noChangeArrowheads="1"/>
          </p:cNvSpPr>
          <p:nvPr/>
        </p:nvSpPr>
        <p:spPr bwMode="auto">
          <a:xfrm>
            <a:off x="5832476" y="987574"/>
            <a:ext cx="2915989" cy="2664296"/>
          </a:xfrm>
          <a:prstGeom prst="rect">
            <a:avLst/>
          </a:prstGeom>
          <a:noFill/>
          <a:ln w="9525">
            <a:noFill/>
            <a:miter lim="800000"/>
            <a:headEnd/>
            <a:tailEnd/>
          </a:ln>
        </p:spPr>
        <p:txBody>
          <a:bodyPr anchor="ctr"/>
          <a:lstStyle/>
          <a:p>
            <a:pPr algn="ctr" fontAlgn="auto">
              <a:spcBef>
                <a:spcPts val="0"/>
              </a:spcBef>
              <a:spcAft>
                <a:spcPts val="0"/>
              </a:spcAft>
              <a:defRPr/>
            </a:pPr>
            <a:r>
              <a:rPr lang="es-ES" sz="2400" b="1" dirty="0">
                <a:latin typeface="+mn-lt"/>
                <a:cs typeface="+mn-cs"/>
              </a:rPr>
              <a:t>Define </a:t>
            </a:r>
            <a:r>
              <a:rPr lang="es-ES" sz="2400" b="1" dirty="0">
                <a:solidFill>
                  <a:srgbClr val="0070C0"/>
                </a:solidFill>
                <a:latin typeface="+mn-lt"/>
                <a:cs typeface="+mn-cs"/>
              </a:rPr>
              <a:t>quién</a:t>
            </a:r>
            <a:r>
              <a:rPr lang="es-ES" sz="2400" b="1" dirty="0">
                <a:latin typeface="+mn-lt"/>
                <a:cs typeface="+mn-cs"/>
              </a:rPr>
              <a:t> toma la decisión y </a:t>
            </a:r>
            <a:r>
              <a:rPr lang="es-ES" sz="2400" b="1" dirty="0">
                <a:solidFill>
                  <a:srgbClr val="0070C0"/>
                </a:solidFill>
                <a:latin typeface="+mn-lt"/>
                <a:cs typeface="+mn-cs"/>
              </a:rPr>
              <a:t>cómo</a:t>
            </a:r>
          </a:p>
          <a:p>
            <a:pPr algn="ctr" fontAlgn="auto">
              <a:spcBef>
                <a:spcPts val="0"/>
              </a:spcBef>
              <a:spcAft>
                <a:spcPts val="0"/>
              </a:spcAft>
              <a:defRPr/>
            </a:pPr>
            <a:r>
              <a:rPr lang="es-ES" sz="2400" dirty="0">
                <a:solidFill>
                  <a:srgbClr val="002060"/>
                </a:solidFill>
                <a:latin typeface="+mn-lt"/>
                <a:cs typeface="+mn-cs"/>
              </a:rPr>
              <a:t>(acordarlo / aclararlo</a:t>
            </a:r>
            <a:r>
              <a:rPr lang="es-ES" sz="2400" b="1" dirty="0">
                <a:solidFill>
                  <a:srgbClr val="002060"/>
                </a:solidFill>
                <a:latin typeface="+mn-lt"/>
                <a:cs typeface="+mn-cs"/>
              </a:rPr>
              <a:t> </a:t>
            </a:r>
            <a:r>
              <a:rPr lang="es-ES" sz="2400" b="1" dirty="0">
                <a:latin typeface="+mn-lt"/>
                <a:cs typeface="+mn-cs"/>
              </a:rPr>
              <a:t>antes de </a:t>
            </a:r>
            <a:r>
              <a:rPr lang="es-ES" sz="2400" dirty="0">
                <a:latin typeface="+mn-lt"/>
                <a:cs typeface="+mn-cs"/>
              </a:rPr>
              <a:t>iniciar la discusión</a:t>
            </a:r>
            <a:r>
              <a:rPr lang="es-ES" sz="2400" b="1" dirty="0">
                <a:latin typeface="+mn-lt"/>
                <a:cs typeface="+mn-cs"/>
              </a:rPr>
              <a:t>).</a:t>
            </a:r>
          </a:p>
        </p:txBody>
      </p:sp>
      <p:sp>
        <p:nvSpPr>
          <p:cNvPr id="36870" name="6 Rectángulo"/>
          <p:cNvSpPr>
            <a:spLocks noChangeArrowheads="1"/>
          </p:cNvSpPr>
          <p:nvPr/>
        </p:nvSpPr>
        <p:spPr bwMode="auto">
          <a:xfrm>
            <a:off x="1763688" y="699542"/>
            <a:ext cx="2690160" cy="338554"/>
          </a:xfrm>
          <a:prstGeom prst="rect">
            <a:avLst/>
          </a:prstGeom>
          <a:noFill/>
          <a:ln w="9525">
            <a:noFill/>
            <a:miter lim="800000"/>
            <a:headEnd/>
            <a:tailEnd/>
          </a:ln>
        </p:spPr>
        <p:txBody>
          <a:bodyPr wrap="none">
            <a:spAutoFit/>
          </a:bodyPr>
          <a:lstStyle/>
          <a:p>
            <a:r>
              <a:rPr lang="es-AR" sz="1600" b="1" dirty="0"/>
              <a:t>MECANISMOS POSIBLES</a:t>
            </a:r>
            <a:endParaRPr lang="es-ES" sz="1600" b="1" dirty="0"/>
          </a:p>
        </p:txBody>
      </p:sp>
      <p:sp>
        <p:nvSpPr>
          <p:cNvPr id="91" name="Text Box 17"/>
          <p:cNvSpPr txBox="1">
            <a:spLocks noChangeAspect="1" noChangeArrowheads="1"/>
          </p:cNvSpPr>
          <p:nvPr/>
        </p:nvSpPr>
        <p:spPr bwMode="auto">
          <a:xfrm rot="16200000">
            <a:off x="62083" y="2305613"/>
            <a:ext cx="2034023" cy="276991"/>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2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rPr>
              <a:t>NIVEL DE CONTROL</a:t>
            </a:r>
          </a:p>
        </p:txBody>
      </p:sp>
      <p:sp>
        <p:nvSpPr>
          <p:cNvPr id="92" name="Text Box 11"/>
          <p:cNvSpPr txBox="1">
            <a:spLocks noChangeAspect="1" noChangeArrowheads="1"/>
          </p:cNvSpPr>
          <p:nvPr/>
        </p:nvSpPr>
        <p:spPr bwMode="auto">
          <a:xfrm>
            <a:off x="3289170" y="2818627"/>
            <a:ext cx="1358131" cy="480123"/>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spcBef>
                <a:spcPts val="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DECIDEN</a:t>
            </a:r>
          </a:p>
        </p:txBody>
      </p:sp>
      <p:sp>
        <p:nvSpPr>
          <p:cNvPr id="93" name="Text Box 18"/>
          <p:cNvSpPr txBox="1">
            <a:spLocks noChangeAspect="1" noChangeArrowheads="1"/>
          </p:cNvSpPr>
          <p:nvPr/>
        </p:nvSpPr>
        <p:spPr bwMode="auto">
          <a:xfrm>
            <a:off x="2472709" y="2275652"/>
            <a:ext cx="1451346" cy="480123"/>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spcBef>
                <a:spcPts val="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DECIDIMOS</a:t>
            </a:r>
            <a:endParaRPr lang="es-E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4" name="Text Box 10"/>
          <p:cNvSpPr txBox="1">
            <a:spLocks noChangeAspect="1" noChangeArrowheads="1"/>
          </p:cNvSpPr>
          <p:nvPr/>
        </p:nvSpPr>
        <p:spPr bwMode="auto">
          <a:xfrm>
            <a:off x="1794187" y="1739595"/>
            <a:ext cx="1357047" cy="480123"/>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spcBef>
                <a:spcPts val="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DECIDO</a:t>
            </a:r>
          </a:p>
        </p:txBody>
      </p:sp>
      <p:sp>
        <p:nvSpPr>
          <p:cNvPr id="95" name="Text Box 9"/>
          <p:cNvSpPr txBox="1">
            <a:spLocks noChangeAspect="1" noChangeArrowheads="1"/>
          </p:cNvSpPr>
          <p:nvPr/>
        </p:nvSpPr>
        <p:spPr bwMode="auto">
          <a:xfrm>
            <a:off x="1440402" y="1319763"/>
            <a:ext cx="1082280" cy="286224"/>
          </a:xfrm>
          <a:prstGeom prst="rect">
            <a:avLst/>
          </a:prstGeom>
          <a:noFill/>
          <a:ln w="9525">
            <a:noFill/>
            <a:miter lim="800000"/>
            <a:headEnd/>
            <a:tailEnd/>
          </a:ln>
        </p:spPr>
        <p:txBody>
          <a:bodyPr wrap="square" lIns="91432" tIns="45716" rIns="91432" bIns="45716">
            <a:spAutoFit/>
          </a:bodyPr>
          <a:lstStyle/>
          <a:p>
            <a:pPr algn="ctr">
              <a:lnSpc>
                <a:spcPct val="90000"/>
              </a:lnSpc>
              <a:spcBef>
                <a:spcPct val="500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DECIDO</a:t>
            </a:r>
          </a:p>
        </p:txBody>
      </p:sp>
      <p:sp>
        <p:nvSpPr>
          <p:cNvPr id="96" name="Text Box 9"/>
          <p:cNvSpPr txBox="1">
            <a:spLocks noChangeAspect="1" noChangeArrowheads="1"/>
          </p:cNvSpPr>
          <p:nvPr/>
        </p:nvSpPr>
        <p:spPr bwMode="auto">
          <a:xfrm>
            <a:off x="3796101" y="3427047"/>
            <a:ext cx="1217329" cy="286224"/>
          </a:xfrm>
          <a:prstGeom prst="rect">
            <a:avLst/>
          </a:prstGeom>
          <a:noFill/>
          <a:ln w="9525">
            <a:noFill/>
            <a:miter lim="800000"/>
            <a:headEnd/>
            <a:tailEnd/>
          </a:ln>
        </p:spPr>
        <p:txBody>
          <a:bodyPr wrap="square" lIns="91432" tIns="45716" rIns="91432" bIns="45716">
            <a:spAutoFit/>
          </a:bodyPr>
          <a:lstStyle/>
          <a:p>
            <a:pPr marL="4763" lvl="1" algn="ctr">
              <a:lnSpc>
                <a:spcPct val="90000"/>
              </a:lnSpc>
              <a:spcBef>
                <a:spcPct val="500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DECIDEN</a:t>
            </a:r>
          </a:p>
        </p:txBody>
      </p:sp>
      <p:sp>
        <p:nvSpPr>
          <p:cNvPr id="98" name="Text Box 16"/>
          <p:cNvSpPr txBox="1">
            <a:spLocks noChangeAspect="1" noChangeArrowheads="1"/>
          </p:cNvSpPr>
          <p:nvPr/>
        </p:nvSpPr>
        <p:spPr bwMode="auto">
          <a:xfrm>
            <a:off x="1317959" y="3899444"/>
            <a:ext cx="3874000" cy="261602"/>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1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rPr>
              <a:t>VISIÓN, EXPERIENCIA Y HABILIDAD DEL EQUIPO</a:t>
            </a:r>
          </a:p>
        </p:txBody>
      </p:sp>
      <p:grpSp>
        <p:nvGrpSpPr>
          <p:cNvPr id="30" name="Group 29"/>
          <p:cNvGrpSpPr/>
          <p:nvPr/>
        </p:nvGrpSpPr>
        <p:grpSpPr>
          <a:xfrm>
            <a:off x="587149" y="951828"/>
            <a:ext cx="5479002" cy="3075599"/>
            <a:chOff x="587149" y="951828"/>
            <a:chExt cx="5479002" cy="3075599"/>
          </a:xfrm>
        </p:grpSpPr>
        <p:sp>
          <p:nvSpPr>
            <p:cNvPr id="89" name="Text Box 12"/>
            <p:cNvSpPr txBox="1">
              <a:spLocks noChangeAspect="1" noChangeArrowheads="1"/>
            </p:cNvSpPr>
            <p:nvPr/>
          </p:nvSpPr>
          <p:spPr bwMode="auto">
            <a:xfrm>
              <a:off x="587149" y="951828"/>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ALTO</a:t>
              </a:r>
            </a:p>
          </p:txBody>
        </p:sp>
        <p:sp>
          <p:nvSpPr>
            <p:cNvPr id="90" name="Text Box 15"/>
            <p:cNvSpPr txBox="1">
              <a:spLocks noChangeAspect="1" noChangeArrowheads="1"/>
            </p:cNvSpPr>
            <p:nvPr/>
          </p:nvSpPr>
          <p:spPr bwMode="auto">
            <a:xfrm>
              <a:off x="587149" y="3765825"/>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BAJO</a:t>
              </a:r>
            </a:p>
          </p:txBody>
        </p:sp>
        <p:sp>
          <p:nvSpPr>
            <p:cNvPr id="99" name="Text Box 12"/>
            <p:cNvSpPr txBox="1">
              <a:spLocks noChangeAspect="1" noChangeArrowheads="1"/>
            </p:cNvSpPr>
            <p:nvPr/>
          </p:nvSpPr>
          <p:spPr bwMode="auto">
            <a:xfrm>
              <a:off x="5410389" y="3715137"/>
              <a:ext cx="655762" cy="261602"/>
            </a:xfrm>
            <a:prstGeom prst="rect">
              <a:avLst/>
            </a:prstGeom>
            <a:noFill/>
            <a:ln w="9525">
              <a:noFill/>
              <a:miter lim="800000"/>
              <a:headEnd/>
              <a:tailEnd/>
            </a:ln>
          </p:spPr>
          <p:txBody>
            <a:bodyPr wrap="square" lIns="91432" tIns="45716" rIns="91432" bIns="45716">
              <a:spAutoFit/>
            </a:bodyPr>
            <a:lstStyle/>
            <a:p>
              <a:pP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ALTO</a:t>
              </a:r>
            </a:p>
          </p:txBody>
        </p:sp>
      </p:grpSp>
      <p:sp>
        <p:nvSpPr>
          <p:cNvPr id="100" name="Rectangle 15"/>
          <p:cNvSpPr/>
          <p:nvPr/>
        </p:nvSpPr>
        <p:spPr bwMode="auto">
          <a:xfrm>
            <a:off x="1302612" y="1124849"/>
            <a:ext cx="3770351" cy="2719754"/>
          </a:xfrm>
          <a:prstGeom prst="rect">
            <a:avLst/>
          </a:prstGeom>
          <a:noFill/>
          <a:ln w="2857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31" name="Group 30"/>
          <p:cNvGrpSpPr/>
          <p:nvPr/>
        </p:nvGrpSpPr>
        <p:grpSpPr>
          <a:xfrm>
            <a:off x="1302612" y="2174792"/>
            <a:ext cx="2614442" cy="1654438"/>
            <a:chOff x="1302612" y="2174792"/>
            <a:chExt cx="2614442" cy="1654438"/>
          </a:xfrm>
        </p:grpSpPr>
        <p:sp>
          <p:nvSpPr>
            <p:cNvPr id="101" name="Right Triangle 16"/>
            <p:cNvSpPr/>
            <p:nvPr/>
          </p:nvSpPr>
          <p:spPr bwMode="auto">
            <a:xfrm>
              <a:off x="1302612" y="2174792"/>
              <a:ext cx="2614442" cy="1654438"/>
            </a:xfrm>
            <a:prstGeom prst="rtTriangle">
              <a:avLst/>
            </a:prstGeom>
            <a:solidFill>
              <a:srgbClr val="33CC3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2" name="Text Box 8"/>
            <p:cNvSpPr txBox="1">
              <a:spLocks noChangeAspect="1" noChangeArrowheads="1"/>
            </p:cNvSpPr>
            <p:nvPr/>
          </p:nvSpPr>
          <p:spPr bwMode="auto">
            <a:xfrm>
              <a:off x="1505365" y="3313614"/>
              <a:ext cx="1590976" cy="307768"/>
            </a:xfrm>
            <a:prstGeom prst="rect">
              <a:avLst/>
            </a:prstGeom>
            <a:noFill/>
            <a:ln w="9525">
              <a:noFill/>
              <a:miter lim="800000"/>
              <a:headEnd/>
              <a:tailEnd/>
            </a:ln>
          </p:spPr>
          <p:txBody>
            <a:bodyPr wrap="square" lIns="91432" tIns="45716" rIns="91432" bIns="45716">
              <a:spAutoFit/>
            </a:bodyPr>
            <a:lstStyle/>
            <a:p>
              <a:pPr>
                <a:spcBef>
                  <a:spcPct val="50000"/>
                </a:spcBef>
              </a:pPr>
              <a:r>
                <a:rPr lang="en-US" sz="1400" b="1" dirty="0">
                  <a:solidFill>
                    <a:prstClr val="white"/>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ABDICACIÓN</a:t>
              </a:r>
            </a:p>
          </p:txBody>
        </p:sp>
      </p:grpSp>
      <p:grpSp>
        <p:nvGrpSpPr>
          <p:cNvPr id="32" name="Group 31"/>
          <p:cNvGrpSpPr/>
          <p:nvPr/>
        </p:nvGrpSpPr>
        <p:grpSpPr>
          <a:xfrm>
            <a:off x="2394007" y="1110336"/>
            <a:ext cx="2688076" cy="1836206"/>
            <a:chOff x="2394007" y="1110336"/>
            <a:chExt cx="2688076" cy="1836206"/>
          </a:xfrm>
        </p:grpSpPr>
        <p:sp>
          <p:nvSpPr>
            <p:cNvPr id="104" name="Right Triangle 19"/>
            <p:cNvSpPr/>
            <p:nvPr/>
          </p:nvSpPr>
          <p:spPr bwMode="auto">
            <a:xfrm rot="16200000" flipH="1">
              <a:off x="2819942" y="684401"/>
              <a:ext cx="1836206" cy="2688076"/>
            </a:xfrm>
            <a:prstGeom prst="rtTriangle">
              <a:avLst/>
            </a:prstGeom>
            <a:solidFill>
              <a:srgbClr val="FF33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5" name="Text Box 7"/>
            <p:cNvSpPr txBox="1">
              <a:spLocks noChangeAspect="1" noChangeArrowheads="1"/>
            </p:cNvSpPr>
            <p:nvPr/>
          </p:nvSpPr>
          <p:spPr bwMode="auto">
            <a:xfrm>
              <a:off x="3388870" y="1196271"/>
              <a:ext cx="1684809" cy="307768"/>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400" b="1" dirty="0">
                  <a:solidFill>
                    <a:prstClr val="white"/>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AUTOCRACIA</a:t>
              </a:r>
            </a:p>
          </p:txBody>
        </p:sp>
      </p:grpSp>
      <p:sp>
        <p:nvSpPr>
          <p:cNvPr id="26" name="Rectangle 4"/>
          <p:cNvSpPr>
            <a:spLocks noGrp="1" noChangeArrowheads="1"/>
          </p:cNvSpPr>
          <p:nvPr>
            <p:ph type="title" idx="4294967295"/>
          </p:nvPr>
        </p:nvSpPr>
        <p:spPr>
          <a:xfrm>
            <a:off x="282576" y="16095"/>
            <a:ext cx="8685213" cy="523212"/>
          </a:xfrm>
        </p:spPr>
        <p:txBody>
          <a:bodyPr lIns="91430" tIns="45716" rIns="91430" bIns="45716" anchor="ctr">
            <a:spAutoFit/>
          </a:bodyPr>
          <a:lstStyle/>
          <a:p>
            <a:pPr eaLnBrk="1" hangingPunct="1"/>
            <a:r>
              <a:rPr lang="es-ES" dirty="0"/>
              <a:t>Mecanismos de decisión en contexto grupal</a:t>
            </a:r>
            <a:endParaRPr lang="en-US" dirty="0"/>
          </a:p>
        </p:txBody>
      </p:sp>
      <p:sp>
        <p:nvSpPr>
          <p:cNvPr id="28" name="TextBox 27"/>
          <p:cNvSpPr txBox="1"/>
          <p:nvPr/>
        </p:nvSpPr>
        <p:spPr>
          <a:xfrm>
            <a:off x="251520" y="4098432"/>
            <a:ext cx="8640960" cy="738664"/>
          </a:xfrm>
          <a:prstGeom prst="rect">
            <a:avLst/>
          </a:prstGeom>
          <a:noFill/>
        </p:spPr>
        <p:txBody>
          <a:bodyPr wrap="square" rtlCol="0">
            <a:spAutoFit/>
          </a:bodyPr>
          <a:lstStyle/>
          <a:p>
            <a:pPr marL="363538" indent="-363538">
              <a:buFont typeface="Arial" pitchFamily="34" charset="0"/>
              <a:buChar char="•"/>
            </a:pPr>
            <a:r>
              <a:rPr lang="es-AR" sz="1400" u="sng" dirty="0"/>
              <a:t>Mecanismo principal recomendado</a:t>
            </a:r>
            <a:r>
              <a:rPr lang="es-AR" sz="1400" b="0" dirty="0"/>
              <a:t>: Consenso (= todos pueden vivir con la decisión)</a:t>
            </a:r>
          </a:p>
          <a:p>
            <a:pPr marL="363538" indent="-363538">
              <a:spcBef>
                <a:spcPts val="0"/>
              </a:spcBef>
              <a:buFont typeface="Arial" pitchFamily="34" charset="0"/>
              <a:buChar char="•"/>
            </a:pPr>
            <a:r>
              <a:rPr lang="es-AR" sz="1400" u="sng" dirty="0"/>
              <a:t>Mecanismos alternativos ante falta de Consenso</a:t>
            </a:r>
            <a:r>
              <a:rPr lang="es-AR" sz="1400" dirty="0"/>
              <a:t>:</a:t>
            </a:r>
            <a:r>
              <a:rPr lang="es-AR" sz="1400" b="0" dirty="0"/>
              <a:t> autoridad, elevación efectiva (pares), mayoría, arbitraje, otros.</a:t>
            </a:r>
          </a:p>
        </p:txBody>
      </p:sp>
      <p:grpSp>
        <p:nvGrpSpPr>
          <p:cNvPr id="29" name="Group 28"/>
          <p:cNvGrpSpPr/>
          <p:nvPr/>
        </p:nvGrpSpPr>
        <p:grpSpPr>
          <a:xfrm>
            <a:off x="1300638" y="915566"/>
            <a:ext cx="4046398" cy="2948361"/>
            <a:chOff x="1300638" y="915566"/>
            <a:chExt cx="4046398" cy="2948361"/>
          </a:xfrm>
        </p:grpSpPr>
        <p:sp>
          <p:nvSpPr>
            <p:cNvPr id="103" name="Line 36"/>
            <p:cNvSpPr>
              <a:spLocks noChangeShapeType="1"/>
            </p:cNvSpPr>
            <p:nvPr/>
          </p:nvSpPr>
          <p:spPr bwMode="auto">
            <a:xfrm rot="5400000" flipV="1">
              <a:off x="3329382" y="1846272"/>
              <a:ext cx="0" cy="4035309"/>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7" name="Line 35"/>
            <p:cNvSpPr>
              <a:spLocks noChangeShapeType="1"/>
            </p:cNvSpPr>
            <p:nvPr/>
          </p:nvSpPr>
          <p:spPr bwMode="auto">
            <a:xfrm flipV="1">
              <a:off x="1300638" y="915566"/>
              <a:ext cx="0" cy="2948361"/>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916194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fade">
                                      <p:cBhvr>
                                        <p:cTn id="18" dur="500"/>
                                        <p:tgtEl>
                                          <p:spTgt spid="9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7988"/>
                                        </p:tgtEl>
                                        <p:attrNameLst>
                                          <p:attrName>style.visibility</p:attrName>
                                        </p:attrNameLst>
                                      </p:cBhvr>
                                      <p:to>
                                        <p:strVal val="visible"/>
                                      </p:to>
                                    </p:set>
                                    <p:animEffect transition="in" filter="fade">
                                      <p:cBhvr>
                                        <p:cTn id="28" dur="500"/>
                                        <p:tgtEl>
                                          <p:spTgt spid="29798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wipe(left)">
                                      <p:cBhvr>
                                        <p:cTn id="33" dur="500"/>
                                        <p:tgtEl>
                                          <p:spTgt spid="9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wipe(left)">
                                      <p:cBhvr>
                                        <p:cTn id="38" dur="500"/>
                                        <p:tgtEl>
                                          <p:spTgt spid="9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wipe(left)">
                                      <p:cBhvr>
                                        <p:cTn id="43" dur="500"/>
                                        <p:tgtEl>
                                          <p:spTgt spid="9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wipe(left)">
                                      <p:cBhvr>
                                        <p:cTn id="48" dur="500"/>
                                        <p:tgtEl>
                                          <p:spTgt spid="9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left)">
                                      <p:cBhvr>
                                        <p:cTn id="53" dur="500"/>
                                        <p:tgtEl>
                                          <p:spTgt spid="96"/>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nodeType="click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500" fill="hold"/>
                                        <p:tgtEl>
                                          <p:spTgt spid="31"/>
                                        </p:tgtEl>
                                        <p:attrNameLst>
                                          <p:attrName>ppt_w</p:attrName>
                                        </p:attrNameLst>
                                      </p:cBhvr>
                                      <p:tavLst>
                                        <p:tav tm="0">
                                          <p:val>
                                            <p:fltVal val="0"/>
                                          </p:val>
                                        </p:tav>
                                        <p:tav tm="100000">
                                          <p:val>
                                            <p:strVal val="#ppt_w"/>
                                          </p:val>
                                        </p:tav>
                                      </p:tavLst>
                                    </p:anim>
                                    <p:anim calcmode="lin" valueType="num">
                                      <p:cBhvr>
                                        <p:cTn id="59"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10"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p:cTn id="64" dur="500" fill="hold"/>
                                        <p:tgtEl>
                                          <p:spTgt spid="32"/>
                                        </p:tgtEl>
                                        <p:attrNameLst>
                                          <p:attrName>ppt_w</p:attrName>
                                        </p:attrNameLst>
                                      </p:cBhvr>
                                      <p:tavLst>
                                        <p:tav tm="0">
                                          <p:val>
                                            <p:fltVal val="0"/>
                                          </p:val>
                                        </p:tav>
                                        <p:tav tm="100000">
                                          <p:val>
                                            <p:strVal val="#ppt_w"/>
                                          </p:val>
                                        </p:tav>
                                      </p:tavLst>
                                    </p:anim>
                                    <p:anim calcmode="lin" valueType="num">
                                      <p:cBhvr>
                                        <p:cTn id="65" dur="500" fill="hold"/>
                                        <p:tgtEl>
                                          <p:spTgt spid="32"/>
                                        </p:tgtEl>
                                        <p:attrNameLst>
                                          <p:attrName>ppt_h</p:attrName>
                                        </p:attrNameLst>
                                      </p:cBhvr>
                                      <p:tavLst>
                                        <p:tav tm="0">
                                          <p:val>
                                            <p:strVal val="#ppt_h"/>
                                          </p:val>
                                        </p:tav>
                                        <p:tav tm="100000">
                                          <p:val>
                                            <p:strVal val="#ppt_h"/>
                                          </p:val>
                                        </p:tav>
                                      </p:tavLst>
                                    </p:anim>
                                  </p:childTnLst>
                                </p:cTn>
                              </p:par>
                              <p:par>
                                <p:cTn id="66" presetID="10" presetClass="entr" presetSubtype="0" fill="hold" grpId="0" nodeType="withEffect">
                                  <p:stCondLst>
                                    <p:cond delay="0"/>
                                  </p:stCondLst>
                                  <p:childTnLst>
                                    <p:set>
                                      <p:cBhvr>
                                        <p:cTn id="67" dur="1" fill="hold">
                                          <p:stCondLst>
                                            <p:cond delay="0"/>
                                          </p:stCondLst>
                                        </p:cTn>
                                        <p:tgtEl>
                                          <p:spTgt spid="100"/>
                                        </p:tgtEl>
                                        <p:attrNameLst>
                                          <p:attrName>style.visibility</p:attrName>
                                        </p:attrNameLst>
                                      </p:cBhvr>
                                      <p:to>
                                        <p:strVal val="visible"/>
                                      </p:to>
                                    </p:set>
                                    <p:animEffect transition="in" filter="fade">
                                      <p:cBhvr>
                                        <p:cTn id="68" dur="500"/>
                                        <p:tgtEl>
                                          <p:spTgt spid="10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8">
                                            <p:txEl>
                                              <p:pRg st="0" end="0"/>
                                            </p:txEl>
                                          </p:spTgt>
                                        </p:tgtEl>
                                        <p:attrNameLst>
                                          <p:attrName>style.visibility</p:attrName>
                                        </p:attrNameLst>
                                      </p:cBhvr>
                                      <p:to>
                                        <p:strVal val="visible"/>
                                      </p:to>
                                    </p:set>
                                    <p:animEffect transition="in" filter="fade">
                                      <p:cBhvr>
                                        <p:cTn id="73" dur="500"/>
                                        <p:tgtEl>
                                          <p:spTgt spid="28">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8">
                                            <p:txEl>
                                              <p:pRg st="1" end="1"/>
                                            </p:txEl>
                                          </p:spTgt>
                                        </p:tgtEl>
                                        <p:attrNameLst>
                                          <p:attrName>style.visibility</p:attrName>
                                        </p:attrNameLst>
                                      </p:cBhvr>
                                      <p:to>
                                        <p:strVal val="visible"/>
                                      </p:to>
                                    </p:set>
                                    <p:animEffect transition="in" filter="fade">
                                      <p:cBhvr>
                                        <p:cTn id="78"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8" grpId="0"/>
      <p:bldP spid="91" grpId="0"/>
      <p:bldP spid="92" grpId="0"/>
      <p:bldP spid="93" grpId="0"/>
      <p:bldP spid="94" grpId="0"/>
      <p:bldP spid="95" grpId="0"/>
      <p:bldP spid="96" grpId="0"/>
      <p:bldP spid="98" grpId="0"/>
      <p:bldP spid="100" grpId="0" animBg="1"/>
      <p:bldP spid="28" grpId="0" build="p" bldLvl="5"/>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107</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89690" y="46930"/>
            <a:ext cx="8964620"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000" kern="0" dirty="0">
                <a:latin typeface="+mj-lt"/>
                <a:ea typeface="+mj-ea"/>
                <a:cs typeface="+mj-cs"/>
              </a:rPr>
              <a:t>Actividad: Consensuar Mecanismos y Temas de decisión por el MT</a:t>
            </a:r>
            <a:endParaRPr kumimoji="0" lang="es-ES" sz="2000" b="1" i="0" u="none" strike="noStrike" kern="0" cap="none" spc="0" normalizeH="0" baseline="0" noProof="0" dirty="0">
              <a:ln>
                <a:noFill/>
              </a:ln>
              <a:solidFill>
                <a:srgbClr val="002D62"/>
              </a:solidFill>
              <a:effectLst/>
              <a:uLnTx/>
              <a:uFillTx/>
              <a:latin typeface="+mj-lt"/>
              <a:ea typeface="+mj-ea"/>
              <a:cs typeface="+mj-cs"/>
            </a:endParaRPr>
          </a:p>
        </p:txBody>
      </p:sp>
      <p:pic>
        <p:nvPicPr>
          <p:cNvPr id="8" name="Picture 7">
            <a:extLst>
              <a:ext uri="{FF2B5EF4-FFF2-40B4-BE49-F238E27FC236}">
                <a16:creationId xmlns:a16="http://schemas.microsoft.com/office/drawing/2014/main" id="{8876B169-BD85-4D20-8681-DB0923FEC421}"/>
              </a:ext>
            </a:extLst>
          </p:cNvPr>
          <p:cNvPicPr>
            <a:picLocks noChangeAspect="1"/>
          </p:cNvPicPr>
          <p:nvPr/>
        </p:nvPicPr>
        <p:blipFill>
          <a:blip r:embed="rId2"/>
          <a:stretch>
            <a:fillRect/>
          </a:stretch>
        </p:blipFill>
        <p:spPr>
          <a:xfrm>
            <a:off x="6948264" y="771550"/>
            <a:ext cx="2090422" cy="1237046"/>
          </a:xfrm>
          <a:prstGeom prst="rect">
            <a:avLst/>
          </a:prstGeom>
        </p:spPr>
      </p:pic>
      <p:sp>
        <p:nvSpPr>
          <p:cNvPr id="10" name="TextBox 9">
            <a:extLst>
              <a:ext uri="{FF2B5EF4-FFF2-40B4-BE49-F238E27FC236}">
                <a16:creationId xmlns:a16="http://schemas.microsoft.com/office/drawing/2014/main" id="{7A74DCB8-7563-41C5-84B0-54AD2CC44A94}"/>
              </a:ext>
            </a:extLst>
          </p:cNvPr>
          <p:cNvSpPr txBox="1"/>
          <p:nvPr/>
        </p:nvSpPr>
        <p:spPr>
          <a:xfrm>
            <a:off x="303431" y="699542"/>
            <a:ext cx="6336704" cy="1384995"/>
          </a:xfrm>
          <a:prstGeom prst="rect">
            <a:avLst/>
          </a:prstGeom>
          <a:noFill/>
        </p:spPr>
        <p:txBody>
          <a:bodyPr wrap="square" rtlCol="0">
            <a:spAutoFit/>
          </a:bodyPr>
          <a:lstStyle/>
          <a:p>
            <a:pPr marL="285750" indent="-285750">
              <a:buFont typeface="Arial" panose="020B0604020202020204" pitchFamily="34" charset="0"/>
              <a:buChar char="•"/>
            </a:pPr>
            <a:r>
              <a:rPr lang="es-AR" sz="1400" b="0" dirty="0"/>
              <a:t>En grupos de 4, identifiquen 3 temas críticos en cuya discusión / decisión consideran que el MT debería intervenir.</a:t>
            </a:r>
          </a:p>
          <a:p>
            <a:pPr marL="285750" indent="-285750">
              <a:buFont typeface="Arial" panose="020B0604020202020204" pitchFamily="34" charset="0"/>
              <a:buChar char="•"/>
            </a:pPr>
            <a:r>
              <a:rPr lang="es-AR" sz="1400" b="0" dirty="0"/>
              <a:t>Definan el mecanismo de decisión aplicable a cada tema.</a:t>
            </a:r>
          </a:p>
          <a:p>
            <a:pPr marL="285750" indent="-285750">
              <a:buFont typeface="Arial" panose="020B0604020202020204" pitchFamily="34" charset="0"/>
              <a:buChar char="•"/>
            </a:pPr>
            <a:r>
              <a:rPr lang="es-AR" sz="1400" b="0" dirty="0"/>
              <a:t>Consideren si el contexto de la discusión debería ser presencial, virtual, mixto, etc. </a:t>
            </a:r>
            <a:endParaRPr lang="en-US" sz="1400" b="0" dirty="0"/>
          </a:p>
        </p:txBody>
      </p:sp>
      <p:graphicFrame>
        <p:nvGraphicFramePr>
          <p:cNvPr id="11" name="Table 10">
            <a:extLst>
              <a:ext uri="{FF2B5EF4-FFF2-40B4-BE49-F238E27FC236}">
                <a16:creationId xmlns:a16="http://schemas.microsoft.com/office/drawing/2014/main" id="{81D7875F-C8C8-458D-B701-562D8956671C}"/>
              </a:ext>
            </a:extLst>
          </p:cNvPr>
          <p:cNvGraphicFramePr>
            <a:graphicFrameLocks noGrp="1"/>
          </p:cNvGraphicFramePr>
          <p:nvPr>
            <p:extLst>
              <p:ext uri="{D42A27DB-BD31-4B8C-83A1-F6EECF244321}">
                <p14:modId xmlns:p14="http://schemas.microsoft.com/office/powerpoint/2010/main" val="2084289440"/>
              </p:ext>
            </p:extLst>
          </p:nvPr>
        </p:nvGraphicFramePr>
        <p:xfrm>
          <a:off x="1021613" y="2210824"/>
          <a:ext cx="7200800" cy="2595880"/>
        </p:xfrm>
        <a:graphic>
          <a:graphicData uri="http://schemas.openxmlformats.org/drawingml/2006/table">
            <a:tbl>
              <a:tblPr firstRow="1" bandRow="1">
                <a:tableStyleId>{21E4AEA4-8DFA-4A89-87EB-49C32662AFE0}</a:tableStyleId>
              </a:tblPr>
              <a:tblGrid>
                <a:gridCol w="3600400">
                  <a:extLst>
                    <a:ext uri="{9D8B030D-6E8A-4147-A177-3AD203B41FA5}">
                      <a16:colId xmlns:a16="http://schemas.microsoft.com/office/drawing/2014/main" val="422302410"/>
                    </a:ext>
                  </a:extLst>
                </a:gridCol>
                <a:gridCol w="3600400">
                  <a:extLst>
                    <a:ext uri="{9D8B030D-6E8A-4147-A177-3AD203B41FA5}">
                      <a16:colId xmlns:a16="http://schemas.microsoft.com/office/drawing/2014/main" val="54766435"/>
                    </a:ext>
                  </a:extLst>
                </a:gridCol>
              </a:tblGrid>
              <a:tr h="370840">
                <a:tc>
                  <a:txBody>
                    <a:bodyPr/>
                    <a:lstStyle/>
                    <a:p>
                      <a:pPr algn="ctr"/>
                      <a:r>
                        <a:rPr lang="es-AR" sz="1400" dirty="0">
                          <a:solidFill>
                            <a:schemeClr val="bg1"/>
                          </a:solidFill>
                          <a:effectLst>
                            <a:outerShdw blurRad="38100" dist="38100" dir="2700000" algn="tl">
                              <a:srgbClr val="000000">
                                <a:alpha val="43137"/>
                              </a:srgbClr>
                            </a:outerShdw>
                          </a:effectLst>
                        </a:rPr>
                        <a:t>TEMA</a:t>
                      </a:r>
                      <a:endParaRPr lang="en-US" sz="1400" dirty="0">
                        <a:solidFill>
                          <a:schemeClr val="bg1"/>
                        </a:solidFill>
                        <a:effectLst>
                          <a:outerShdw blurRad="38100" dist="38100" dir="2700000" algn="tl">
                            <a:srgbClr val="000000">
                              <a:alpha val="43137"/>
                            </a:srgbClr>
                          </a:outerShdw>
                        </a:effectLst>
                      </a:endParaRPr>
                    </a:p>
                  </a:txBody>
                  <a:tcPr/>
                </a:tc>
                <a:tc>
                  <a:txBody>
                    <a:bodyPr/>
                    <a:lstStyle/>
                    <a:p>
                      <a:pPr algn="ctr"/>
                      <a:r>
                        <a:rPr lang="es-AR" sz="1400" dirty="0">
                          <a:solidFill>
                            <a:schemeClr val="bg1"/>
                          </a:solidFill>
                          <a:effectLst>
                            <a:outerShdw blurRad="38100" dist="38100" dir="2700000" algn="tl">
                              <a:srgbClr val="000000">
                                <a:alpha val="43137"/>
                              </a:srgbClr>
                            </a:outerShdw>
                          </a:effectLst>
                        </a:rPr>
                        <a:t>MECANISMO DE DECISIÓN</a:t>
                      </a:r>
                      <a:endParaRPr lang="en-US" sz="1400" dirty="0">
                        <a:solidFill>
                          <a:schemeClr val="bg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2970637654"/>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4190261859"/>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656127110"/>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442721338"/>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3191361645"/>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3527353382"/>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2725307790"/>
                  </a:ext>
                </a:extLst>
              </a:tr>
            </a:tbl>
          </a:graphicData>
        </a:graphic>
      </p:graphicFrame>
    </p:spTree>
    <p:extLst>
      <p:ext uri="{BB962C8B-B14F-4D97-AF65-F5344CB8AC3E}">
        <p14:creationId xmlns:p14="http://schemas.microsoft.com/office/powerpoint/2010/main" val="1194159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5"/>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Conversación abierta</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108</a:t>
            </a:fld>
            <a:endParaRPr lang="en-US">
              <a:solidFill>
                <a:srgbClr val="B2B2B2"/>
              </a:solidFill>
            </a:endParaRPr>
          </a:p>
        </p:txBody>
      </p:sp>
      <p:pic>
        <p:nvPicPr>
          <p:cNvPr id="4" name="Picture 3">
            <a:extLst>
              <a:ext uri="{FF2B5EF4-FFF2-40B4-BE49-F238E27FC236}">
                <a16:creationId xmlns:a16="http://schemas.microsoft.com/office/drawing/2014/main" id="{32459465-F750-4A15-9581-56C445F589EC}"/>
              </a:ext>
            </a:extLst>
          </p:cNvPr>
          <p:cNvPicPr>
            <a:picLocks noChangeAspect="1"/>
          </p:cNvPicPr>
          <p:nvPr/>
        </p:nvPicPr>
        <p:blipFill>
          <a:blip r:embed="rId3"/>
          <a:stretch>
            <a:fillRect/>
          </a:stretch>
        </p:blipFill>
        <p:spPr>
          <a:xfrm>
            <a:off x="1238250" y="903120"/>
            <a:ext cx="6667500" cy="3810000"/>
          </a:xfrm>
          <a:prstGeom prst="rect">
            <a:avLst/>
          </a:prstGeom>
        </p:spPr>
      </p:pic>
    </p:spTree>
    <p:extLst>
      <p:ext uri="{BB962C8B-B14F-4D97-AF65-F5344CB8AC3E}">
        <p14:creationId xmlns:p14="http://schemas.microsoft.com/office/powerpoint/2010/main" val="69765354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a:t>y café</a:t>
            </a:r>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109</a:t>
            </a:fld>
            <a:endParaRPr lang="en-US" dirty="0">
              <a:solidFill>
                <a:srgbClr val="B2B2B2"/>
              </a:solidFill>
            </a:endParaRPr>
          </a:p>
        </p:txBody>
      </p:sp>
    </p:spTree>
    <p:extLst>
      <p:ext uri="{BB962C8B-B14F-4D97-AF65-F5344CB8AC3E}">
        <p14:creationId xmlns:p14="http://schemas.microsoft.com/office/powerpoint/2010/main" val="39182441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4EC4ADE5-A3EB-4836-B4CE-2F00CB2846A9}"/>
              </a:ext>
            </a:extLst>
          </p:cNvPr>
          <p:cNvSpPr/>
          <p:nvPr/>
        </p:nvSpPr>
        <p:spPr>
          <a:xfrm>
            <a:off x="-12128" y="1489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 name="Marcador de contenido 2">
            <a:extLst>
              <a:ext uri="{FF2B5EF4-FFF2-40B4-BE49-F238E27FC236}">
                <a16:creationId xmlns:a16="http://schemas.microsoft.com/office/drawing/2014/main" id="{026412E8-E0A5-4E15-BC2F-10CDAF98A8EA}"/>
              </a:ext>
            </a:extLst>
          </p:cNvPr>
          <p:cNvSpPr>
            <a:spLocks noGrp="1"/>
          </p:cNvSpPr>
          <p:nvPr>
            <p:ph idx="1"/>
          </p:nvPr>
        </p:nvSpPr>
        <p:spPr>
          <a:xfrm>
            <a:off x="409699" y="968054"/>
            <a:ext cx="8424614" cy="3671813"/>
          </a:xfrm>
        </p:spPr>
        <p:txBody>
          <a:bodyPr/>
          <a:lstStyle/>
          <a:p>
            <a:pPr marL="0" indent="0">
              <a:buNone/>
            </a:pPr>
            <a:r>
              <a:rPr lang="es-AR" sz="1600" i="1" dirty="0"/>
              <a:t>4. Respeto:</a:t>
            </a:r>
            <a:endParaRPr lang="es-AR" sz="1600" dirty="0"/>
          </a:p>
          <a:p>
            <a:r>
              <a:rPr lang="es-AR" sz="1200" u="sng" dirty="0"/>
              <a:t>Definición</a:t>
            </a:r>
            <a:r>
              <a:rPr lang="es-AR" sz="1200" dirty="0"/>
              <a:t>: Aceptación a la diversidad de opiniones. Inclusión.</a:t>
            </a:r>
          </a:p>
          <a:p>
            <a:r>
              <a:rPr lang="es-AR" sz="1200" u="sng" dirty="0"/>
              <a:t>Qué no es</a:t>
            </a:r>
            <a:r>
              <a:rPr lang="es-AR" sz="1200" dirty="0"/>
              <a:t>: Maltrato / Falta de consideración / No escuchar a los demás</a:t>
            </a:r>
          </a:p>
          <a:p>
            <a:pPr marL="0" indent="0">
              <a:buNone/>
            </a:pPr>
            <a:r>
              <a:rPr lang="es-AR" sz="1200" i="1" dirty="0"/>
              <a:t> </a:t>
            </a:r>
            <a:endParaRPr lang="es-AR" sz="1200" dirty="0"/>
          </a:p>
          <a:p>
            <a:pPr marL="0" indent="0">
              <a:buNone/>
            </a:pPr>
            <a:r>
              <a:rPr lang="es-AR" sz="1600" i="1" dirty="0"/>
              <a:t>5. Honestidad: </a:t>
            </a:r>
            <a:endParaRPr lang="es-AR" sz="1600" dirty="0"/>
          </a:p>
          <a:p>
            <a:r>
              <a:rPr lang="es-AR" sz="1200" u="sng" dirty="0"/>
              <a:t>Definición</a:t>
            </a:r>
            <a:r>
              <a:rPr lang="es-AR" sz="1200" dirty="0"/>
              <a:t>: Expresar lo que uno piensa, sin segundas intenciones. Coherencia entre el decir y el hacer.</a:t>
            </a:r>
          </a:p>
          <a:p>
            <a:r>
              <a:rPr lang="es-AR" sz="1200" u="sng" dirty="0"/>
              <a:t>Qué no es</a:t>
            </a:r>
            <a:r>
              <a:rPr lang="es-AR" sz="1200" dirty="0"/>
              <a:t>: Ocultar o manipular información, tener intenciones ocultas. Falsedad.</a:t>
            </a:r>
          </a:p>
          <a:p>
            <a:pPr marL="0" indent="0">
              <a:buNone/>
            </a:pPr>
            <a:r>
              <a:rPr lang="es-AR" sz="1200" i="1" dirty="0"/>
              <a:t> </a:t>
            </a:r>
            <a:endParaRPr lang="es-AR" sz="1200" dirty="0"/>
          </a:p>
          <a:p>
            <a:pPr marL="0" indent="0">
              <a:buNone/>
            </a:pPr>
            <a:r>
              <a:rPr lang="es-AR" sz="1600" i="1" dirty="0"/>
              <a:t>6. Disfrute:</a:t>
            </a:r>
            <a:endParaRPr lang="es-AR" sz="1600" dirty="0"/>
          </a:p>
          <a:p>
            <a:r>
              <a:rPr lang="es-AR" sz="1200" u="sng" dirty="0"/>
              <a:t>Definición</a:t>
            </a:r>
            <a:r>
              <a:rPr lang="es-AR" sz="1200" dirty="0"/>
              <a:t>: Trabajar motivado, con actitud positiva, buena onda, en un ambiente de disfrute.</a:t>
            </a:r>
          </a:p>
          <a:p>
            <a:r>
              <a:rPr lang="es-AR" sz="1200" u="sng" dirty="0"/>
              <a:t>Qué no es</a:t>
            </a:r>
            <a:r>
              <a:rPr lang="es-AR" sz="1200" dirty="0"/>
              <a:t>: Promover el desgano, sufrir la tarea, negatividad frente a la dinámica de grupo.</a:t>
            </a:r>
          </a:p>
          <a:p>
            <a:endParaRPr lang="es-AR" sz="1200" dirty="0"/>
          </a:p>
        </p:txBody>
      </p:sp>
      <p:sp>
        <p:nvSpPr>
          <p:cNvPr id="4" name="Marcador de número de diapositiva 3">
            <a:extLst>
              <a:ext uri="{FF2B5EF4-FFF2-40B4-BE49-F238E27FC236}">
                <a16:creationId xmlns:a16="http://schemas.microsoft.com/office/drawing/2014/main" id="{A6DFBD03-D5E4-43DB-A479-6E75802DD7EC}"/>
              </a:ext>
            </a:extLst>
          </p:cNvPr>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11</a:t>
            </a:fld>
            <a:endParaRPr lang="en-US">
              <a:solidFill>
                <a:srgbClr val="B2B2B2"/>
              </a:solidFill>
            </a:endParaRPr>
          </a:p>
        </p:txBody>
      </p:sp>
      <p:sp>
        <p:nvSpPr>
          <p:cNvPr id="7" name="Título 1">
            <a:extLst>
              <a:ext uri="{FF2B5EF4-FFF2-40B4-BE49-F238E27FC236}">
                <a16:creationId xmlns:a16="http://schemas.microsoft.com/office/drawing/2014/main" id="{F656163E-E718-42AC-B410-8E5101D75336}"/>
              </a:ext>
            </a:extLst>
          </p:cNvPr>
          <p:cNvSpPr>
            <a:spLocks noGrp="1"/>
          </p:cNvSpPr>
          <p:nvPr>
            <p:ph type="title"/>
          </p:nvPr>
        </p:nvSpPr>
        <p:spPr>
          <a:xfrm>
            <a:off x="279400" y="52550"/>
            <a:ext cx="8685213" cy="434578"/>
          </a:xfrm>
        </p:spPr>
        <p:txBody>
          <a:bodyPr/>
          <a:lstStyle/>
          <a:p>
            <a:r>
              <a:rPr lang="es-AR" dirty="0"/>
              <a:t>Valores del MT</a:t>
            </a:r>
          </a:p>
        </p:txBody>
      </p:sp>
    </p:spTree>
    <p:extLst>
      <p:ext uri="{BB962C8B-B14F-4D97-AF65-F5344CB8AC3E}">
        <p14:creationId xmlns:p14="http://schemas.microsoft.com/office/powerpoint/2010/main" val="377550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791580" y="2246625"/>
            <a:ext cx="6480720" cy="661720"/>
          </a:xfrm>
          <a:noFill/>
          <a:ln/>
        </p:spPr>
        <p:txBody>
          <a:bodyPr/>
          <a:lstStyle/>
          <a:p>
            <a:pPr algn="ctr">
              <a:spcBef>
                <a:spcPct val="80000"/>
              </a:spcBef>
              <a:buClrTx/>
            </a:pPr>
            <a:r>
              <a:rPr lang="es-AR" sz="2400" dirty="0"/>
              <a:t>EL MT COMO FUENTE DE ENTUSIASMO</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4" name="Rectangle 3">
            <a:extLst>
              <a:ext uri="{FF2B5EF4-FFF2-40B4-BE49-F238E27FC236}">
                <a16:creationId xmlns:a16="http://schemas.microsoft.com/office/drawing/2014/main" id="{D44770C0-C4E1-4E34-AE19-C810D00EC29F}"/>
              </a:ext>
            </a:extLst>
          </p:cNvPr>
          <p:cNvSpPr/>
          <p:nvPr/>
        </p:nvSpPr>
        <p:spPr>
          <a:xfrm>
            <a:off x="1751219" y="1030402"/>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10" name="Imagen 9" descr="Imagen que contiene interior&#10;&#10;Descripción generada automáticamente">
            <a:extLst>
              <a:ext uri="{FF2B5EF4-FFF2-40B4-BE49-F238E27FC236}">
                <a16:creationId xmlns:a16="http://schemas.microsoft.com/office/drawing/2014/main" id="{0E158488-DC8D-43F0-BC5B-7AED899C0A0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847792" y="2908345"/>
            <a:ext cx="2368296" cy="1933956"/>
          </a:xfrm>
          <a:prstGeom prst="rect">
            <a:avLst/>
          </a:prstGeom>
        </p:spPr>
      </p:pic>
    </p:spTree>
    <p:extLst>
      <p:ext uri="{BB962C8B-B14F-4D97-AF65-F5344CB8AC3E}">
        <p14:creationId xmlns:p14="http://schemas.microsoft.com/office/powerpoint/2010/main" val="224515409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4">
            <a:extLst>
              <a:ext uri="{FF2B5EF4-FFF2-40B4-BE49-F238E27FC236}">
                <a16:creationId xmlns:a16="http://schemas.microsoft.com/office/drawing/2014/main" id="{045CA592-32DD-47B9-B238-0F3853C889AC}"/>
              </a:ext>
            </a:extLst>
          </p:cNvPr>
          <p:cNvSpPr>
            <a:spLocks noGrp="1"/>
          </p:cNvSpPr>
          <p:nvPr>
            <p:ph type="sldNum" sz="quarter" idx="11"/>
          </p:nvPr>
        </p:nvSpPr>
        <p:spPr/>
        <p:txBody>
          <a:bodyPr/>
          <a:lstStyle/>
          <a:p>
            <a:fld id="{D3D5DE1C-6CD4-44AC-8ECD-8D1AD2284B63}" type="slidenum">
              <a:rPr lang="es-ES" altLang="es-AR"/>
              <a:pPr/>
              <a:t>111</a:t>
            </a:fld>
            <a:endParaRPr lang="es-ES" altLang="es-AR"/>
          </a:p>
        </p:txBody>
      </p:sp>
      <p:sp>
        <p:nvSpPr>
          <p:cNvPr id="1015811" name="Rectangle 3">
            <a:extLst>
              <a:ext uri="{FF2B5EF4-FFF2-40B4-BE49-F238E27FC236}">
                <a16:creationId xmlns:a16="http://schemas.microsoft.com/office/drawing/2014/main" id="{CD4D882B-0591-4FAF-B4CE-40A682BB0DF4}"/>
              </a:ext>
            </a:extLst>
          </p:cNvPr>
          <p:cNvSpPr>
            <a:spLocks noGrp="1" noChangeArrowheads="1"/>
          </p:cNvSpPr>
          <p:nvPr>
            <p:ph type="body" idx="1"/>
          </p:nvPr>
        </p:nvSpPr>
        <p:spPr>
          <a:xfrm>
            <a:off x="323514" y="712068"/>
            <a:ext cx="8347050" cy="3942160"/>
          </a:xfrm>
        </p:spPr>
        <p:txBody>
          <a:bodyPr/>
          <a:lstStyle/>
          <a:p>
            <a:pPr>
              <a:lnSpc>
                <a:spcPct val="90000"/>
              </a:lnSpc>
            </a:pPr>
            <a:r>
              <a:rPr lang="es-MX" altLang="es-AR" sz="1400" b="0" dirty="0"/>
              <a:t>Formen equipos de 5 </a:t>
            </a:r>
            <a:r>
              <a:rPr lang="es-MX" altLang="es-AR" sz="1400" b="0" dirty="0" err="1"/>
              <a:t>ó</a:t>
            </a:r>
            <a:r>
              <a:rPr lang="es-MX" altLang="es-AR" sz="1400" b="0" dirty="0"/>
              <a:t> 6 personas.</a:t>
            </a:r>
          </a:p>
          <a:p>
            <a:pPr>
              <a:lnSpc>
                <a:spcPct val="90000"/>
              </a:lnSpc>
            </a:pPr>
            <a:r>
              <a:rPr lang="es-MX" altLang="es-AR" sz="1400" b="0" dirty="0"/>
              <a:t>Situación: Uds. han asumido la responsabilidad como equipo de interesar y entusiasmar a profesionales destacados del mercado a ingresar en su compañía, y en particular en el MT.</a:t>
            </a:r>
          </a:p>
          <a:p>
            <a:pPr>
              <a:lnSpc>
                <a:spcPct val="90000"/>
              </a:lnSpc>
            </a:pPr>
            <a:r>
              <a:rPr lang="es-MX" altLang="es-AR" sz="1400" b="0" dirty="0"/>
              <a:t>La misión de cada equipo será elaborar un </a:t>
            </a:r>
            <a:r>
              <a:rPr lang="es-MX" altLang="es-AR" sz="1400" b="0" dirty="0" err="1"/>
              <a:t>guión</a:t>
            </a:r>
            <a:r>
              <a:rPr lang="es-MX" altLang="es-AR" sz="1400" b="0" dirty="0"/>
              <a:t> y preparar una breve presentación para atraer a otras personas a trabajar con Uds. [Tiempo: 20’].  Para ello:</a:t>
            </a:r>
          </a:p>
          <a:p>
            <a:pPr lvl="1">
              <a:lnSpc>
                <a:spcPct val="90000"/>
              </a:lnSpc>
            </a:pPr>
            <a:r>
              <a:rPr lang="es-MX" altLang="es-AR" sz="1100" b="0" dirty="0"/>
              <a:t>Tengan en cuenta el propósito del equipo;</a:t>
            </a:r>
          </a:p>
          <a:p>
            <a:pPr lvl="1">
              <a:lnSpc>
                <a:spcPct val="90000"/>
              </a:lnSpc>
            </a:pPr>
            <a:r>
              <a:rPr lang="es-MX" altLang="es-AR" sz="1100" b="0" dirty="0"/>
              <a:t>Tengan en cuenta las 3 Dimensiones del Éxito (Tarea / Relaciones / Yo).</a:t>
            </a:r>
          </a:p>
          <a:p>
            <a:pPr lvl="1">
              <a:lnSpc>
                <a:spcPct val="90000"/>
              </a:lnSpc>
            </a:pPr>
            <a:r>
              <a:rPr lang="es-MX" altLang="es-AR" sz="1100" b="0" dirty="0"/>
              <a:t>Identifiquen qué clase de responsabilidades / funciones se espera que el nuevo miembro asuma (pueden basarse en las características de una posición existente o de una nueva por crear).</a:t>
            </a:r>
          </a:p>
          <a:p>
            <a:pPr lvl="1">
              <a:lnSpc>
                <a:spcPct val="90000"/>
              </a:lnSpc>
            </a:pPr>
            <a:r>
              <a:rPr lang="es-MX" altLang="es-AR" sz="1100" b="0" dirty="0"/>
              <a:t>Asuman qué tipo de necesidades y expectativas tendrán los candidatos, y definan qué elementos motivadores Uds. incluirán en su oferta para atender tales necesidades.</a:t>
            </a:r>
          </a:p>
          <a:p>
            <a:pPr lvl="1">
              <a:lnSpc>
                <a:spcPct val="90000"/>
              </a:lnSpc>
            </a:pPr>
            <a:r>
              <a:rPr lang="es-MX" altLang="es-AR" sz="1100" b="0" dirty="0"/>
              <a:t>Ofrezcan información cierta y en la que crean honestamente.</a:t>
            </a:r>
          </a:p>
          <a:p>
            <a:pPr lvl="1">
              <a:lnSpc>
                <a:spcPct val="90000"/>
              </a:lnSpc>
            </a:pPr>
            <a:r>
              <a:rPr lang="es-MX" altLang="es-AR" sz="1100" b="0" dirty="0"/>
              <a:t>Preparen una breve presentación oral (de no más de 3’) para exponer ante los candidatos [pueden usar ayudas visuales].</a:t>
            </a:r>
          </a:p>
          <a:p>
            <a:pPr>
              <a:lnSpc>
                <a:spcPct val="90000"/>
              </a:lnSpc>
            </a:pPr>
            <a:r>
              <a:rPr lang="es-MX" altLang="es-AR" sz="1400" b="0" dirty="0"/>
              <a:t>Cada equipo hará su presentación, luego de lo cual la audiencia le dará </a:t>
            </a:r>
            <a:r>
              <a:rPr lang="es-MX" altLang="es-AR" sz="1400" b="0" dirty="0" err="1"/>
              <a:t>feedback</a:t>
            </a:r>
            <a:r>
              <a:rPr lang="es-MX" altLang="es-AR" sz="1400" b="0" dirty="0"/>
              <a:t> basado en las siguientes consignas:</a:t>
            </a:r>
          </a:p>
          <a:p>
            <a:pPr lvl="1">
              <a:lnSpc>
                <a:spcPct val="90000"/>
              </a:lnSpc>
            </a:pPr>
            <a:r>
              <a:rPr lang="es-MX" altLang="es-AR" sz="1100" b="0" dirty="0"/>
              <a:t>¿Qué cosas me resultaron motivadoras de lo que vi en la presentación?</a:t>
            </a:r>
          </a:p>
          <a:p>
            <a:pPr lvl="1">
              <a:lnSpc>
                <a:spcPct val="90000"/>
              </a:lnSpc>
            </a:pPr>
            <a:r>
              <a:rPr lang="es-MX" altLang="es-AR" sz="1100" b="0" dirty="0"/>
              <a:t>¿Qué cosas no vi en la presentación pero que de haberlas visto me habrían resultado motivadoras?</a:t>
            </a:r>
          </a:p>
          <a:p>
            <a:pPr lvl="1">
              <a:lnSpc>
                <a:spcPct val="90000"/>
              </a:lnSpc>
            </a:pPr>
            <a:endParaRPr lang="es-ES" altLang="es-AR" sz="1100" b="0" dirty="0"/>
          </a:p>
        </p:txBody>
      </p:sp>
      <p:sp>
        <p:nvSpPr>
          <p:cNvPr id="7" name="Shape 262">
            <a:extLst>
              <a:ext uri="{FF2B5EF4-FFF2-40B4-BE49-F238E27FC236}">
                <a16:creationId xmlns:a16="http://schemas.microsoft.com/office/drawing/2014/main" id="{AD53B024-FDD8-4412-B0F8-29E3002E19AC}"/>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015810" name="Rectangle 2">
            <a:extLst>
              <a:ext uri="{FF2B5EF4-FFF2-40B4-BE49-F238E27FC236}">
                <a16:creationId xmlns:a16="http://schemas.microsoft.com/office/drawing/2014/main" id="{EB52F3BD-40B9-4F0F-AB63-7CC184F23E7D}"/>
              </a:ext>
            </a:extLst>
          </p:cNvPr>
          <p:cNvSpPr>
            <a:spLocks noGrp="1" noChangeArrowheads="1"/>
          </p:cNvSpPr>
          <p:nvPr>
            <p:ph type="title"/>
          </p:nvPr>
        </p:nvSpPr>
        <p:spPr>
          <a:xfrm>
            <a:off x="129381" y="16311"/>
            <a:ext cx="8685213" cy="615315"/>
          </a:xfrm>
        </p:spPr>
        <p:txBody>
          <a:bodyPr/>
          <a:lstStyle/>
          <a:p>
            <a:r>
              <a:rPr lang="es-MX" altLang="es-AR" dirty="0"/>
              <a:t>Ejercicio: “</a:t>
            </a:r>
            <a:r>
              <a:rPr lang="es-MX" altLang="es-AR" dirty="0" err="1"/>
              <a:t>Vení</a:t>
            </a:r>
            <a:r>
              <a:rPr lang="es-MX" altLang="es-AR" dirty="0"/>
              <a:t> a trabajar con nosotros”</a:t>
            </a:r>
            <a:endParaRPr lang="es-ES" altLang="es-AR" dirty="0"/>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ak7.picdn.net/shutterstock/videos/3836552/preview/stock-footage-airplane-landing-at-dusk.jpg"/>
          <p:cNvPicPr>
            <a:picLocks noChangeAspect="1" noChangeArrowheads="1"/>
          </p:cNvPicPr>
          <p:nvPr/>
        </p:nvPicPr>
        <p:blipFill>
          <a:blip r:embed="rId2" cstate="print"/>
          <a:srcRect/>
          <a:stretch>
            <a:fillRect/>
          </a:stretch>
        </p:blipFill>
        <p:spPr bwMode="auto">
          <a:xfrm>
            <a:off x="-24776" y="-37033"/>
            <a:ext cx="9209088" cy="5273079"/>
          </a:xfrm>
          <a:prstGeom prst="rect">
            <a:avLst/>
          </a:prstGeom>
          <a:noFill/>
          <a:ln w="9525">
            <a:noFill/>
            <a:miter lim="800000"/>
            <a:headEnd/>
            <a:tailEnd/>
          </a:ln>
        </p:spPr>
      </p:pic>
      <p:sp>
        <p:nvSpPr>
          <p:cNvPr id="2" name="1 Título"/>
          <p:cNvSpPr>
            <a:spLocks noGrp="1"/>
          </p:cNvSpPr>
          <p:nvPr>
            <p:ph type="title"/>
          </p:nvPr>
        </p:nvSpPr>
        <p:spPr/>
        <p:txBody>
          <a:bodyPr/>
          <a:lstStyle/>
          <a:p>
            <a:r>
              <a:rPr lang="es-AR" dirty="0" err="1">
                <a:solidFill>
                  <a:schemeClr val="bg1"/>
                </a:solidFill>
              </a:rPr>
              <a:t>Check-out</a:t>
            </a:r>
            <a:endParaRPr lang="es-ES" dirty="0">
              <a:solidFill>
                <a:schemeClr val="bg1"/>
              </a:solidFill>
            </a:endParaRPr>
          </a:p>
        </p:txBody>
      </p:sp>
      <p:sp>
        <p:nvSpPr>
          <p:cNvPr id="4" name="3 Marcador de número de diapositiva"/>
          <p:cNvSpPr>
            <a:spLocks noGrp="1"/>
          </p:cNvSpPr>
          <p:nvPr>
            <p:ph type="sldNum" sz="quarter" idx="10"/>
          </p:nvPr>
        </p:nvSpPr>
        <p:spPr>
          <a:xfrm>
            <a:off x="6948264" y="4876006"/>
            <a:ext cx="2133600" cy="200025"/>
          </a:xfrm>
        </p:spPr>
        <p:txBody>
          <a:bodyPr/>
          <a:lstStyle/>
          <a:p>
            <a:pPr>
              <a:defRPr/>
            </a:pPr>
            <a:r>
              <a:rPr lang="en-US" dirty="0">
                <a:solidFill>
                  <a:schemeClr val="accent4">
                    <a:lumMod val="60000"/>
                    <a:lumOff val="40000"/>
                  </a:schemeClr>
                </a:solidFill>
              </a:rPr>
              <a:t>|</a:t>
            </a:r>
            <a:r>
              <a:rPr lang="en-US" dirty="0"/>
              <a:t> </a:t>
            </a:r>
            <a:fld id="{A1E05332-54C3-48A0-89AF-A7F15008F0F8}" type="slidenum">
              <a:rPr lang="en-US" smtClean="0">
                <a:solidFill>
                  <a:srgbClr val="B2B2B2"/>
                </a:solidFill>
              </a:rPr>
              <a:pPr>
                <a:defRPr/>
              </a:pPr>
              <a:t>112</a:t>
            </a:fld>
            <a:endParaRPr lang="en-US" dirty="0">
              <a:solidFill>
                <a:srgbClr val="B2B2B2"/>
              </a:solidFill>
            </a:endParaRPr>
          </a:p>
        </p:txBody>
      </p:sp>
      <p:sp>
        <p:nvSpPr>
          <p:cNvPr id="6" name="Content Placeholder 2">
            <a:extLst>
              <a:ext uri="{FF2B5EF4-FFF2-40B4-BE49-F238E27FC236}">
                <a16:creationId xmlns:a16="http://schemas.microsoft.com/office/drawing/2014/main" id="{4269266B-B9A5-40F0-B8BA-93D34543F363}"/>
              </a:ext>
            </a:extLst>
          </p:cNvPr>
          <p:cNvSpPr>
            <a:spLocks noGrp="1"/>
          </p:cNvSpPr>
          <p:nvPr>
            <p:ph idx="1"/>
          </p:nvPr>
        </p:nvSpPr>
        <p:spPr>
          <a:xfrm>
            <a:off x="611560" y="1779662"/>
            <a:ext cx="7920880" cy="2916324"/>
          </a:xfrm>
        </p:spPr>
        <p:txBody>
          <a:bodyPr/>
          <a:lstStyle/>
          <a:p>
            <a:pPr marL="339725" indent="-339725" defTabSz="895350">
              <a:buClr>
                <a:srgbClr val="D77C2A"/>
              </a:buClr>
              <a:buFontTx/>
              <a:buAutoNum type="arabicPeriod"/>
            </a:pPr>
            <a:r>
              <a:rPr lang="es-ES" sz="2400" dirty="0">
                <a:solidFill>
                  <a:schemeClr val="bg1"/>
                </a:solidFill>
                <a:effectLst>
                  <a:outerShdw blurRad="38100" dist="38100" dir="2700000" algn="tl">
                    <a:srgbClr val="000000">
                      <a:alpha val="43137"/>
                    </a:srgbClr>
                  </a:outerShdw>
                </a:effectLst>
              </a:rPr>
              <a:t>¿Cómo me voy?</a:t>
            </a:r>
          </a:p>
          <a:p>
            <a:pPr marL="339725" indent="-339725" defTabSz="895350">
              <a:buClr>
                <a:srgbClr val="D77C2A"/>
              </a:buClr>
              <a:buFontTx/>
              <a:buAutoNum type="arabicPeriod"/>
            </a:pPr>
            <a:r>
              <a:rPr lang="es-ES" sz="2400" dirty="0">
                <a:solidFill>
                  <a:schemeClr val="bg1"/>
                </a:solidFill>
                <a:effectLst>
                  <a:outerShdw blurRad="38100" dist="38100" dir="2700000" algn="tl">
                    <a:srgbClr val="000000">
                      <a:alpha val="43137"/>
                    </a:srgbClr>
                  </a:outerShdw>
                </a:effectLst>
              </a:rPr>
              <a:t>¿Qué voy a hacer de un modo diferente a partir de ahora?</a:t>
            </a:r>
          </a:p>
          <a:p>
            <a:pPr marL="339725" indent="-339725" defTabSz="895350">
              <a:spcBef>
                <a:spcPct val="70000"/>
              </a:spcBef>
              <a:buClr>
                <a:srgbClr val="D77C2A"/>
              </a:buClr>
              <a:buFontTx/>
              <a:buAutoNum type="arabicPeriod"/>
            </a:pPr>
            <a:r>
              <a:rPr lang="es-ES" sz="2400" dirty="0">
                <a:solidFill>
                  <a:schemeClr val="bg1"/>
                </a:solidFill>
                <a:effectLst>
                  <a:outerShdw blurRad="38100" dist="38100" dir="2700000" algn="tl">
                    <a:srgbClr val="000000">
                      <a:alpha val="43137"/>
                    </a:srgbClr>
                  </a:outerShdw>
                </a:effectLst>
              </a:rPr>
              <a:t>¿Cuál es mi reflexión final sobre la reunión (tarea/relaciones/yo mismo)?.</a:t>
            </a:r>
          </a:p>
        </p:txBody>
      </p:sp>
    </p:spTree>
    <p:extLst>
      <p:ext uri="{BB962C8B-B14F-4D97-AF65-F5344CB8AC3E}">
        <p14:creationId xmlns:p14="http://schemas.microsoft.com/office/powerpoint/2010/main" val="178903683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ins and wire #8.jpg"/>
          <p:cNvPicPr>
            <a:picLocks noGrp="1" noChangeAspect="1"/>
          </p:cNvPicPr>
          <p:nvPr>
            <p:ph type="pic" sz="quarter" idx="4294967295"/>
          </p:nvPr>
        </p:nvPicPr>
        <p:blipFill>
          <a:blip r:embed="rId2" cstate="print">
            <a:extLst>
              <a:ext uri="{BEBA8EAE-BF5A-486C-A8C5-ECC9F3942E4B}">
                <a14:imgProps xmlns:a14="http://schemas.microsoft.com/office/drawing/2010/main">
                  <a14:imgLayer r:embed="rId3">
                    <a14:imgEffect>
                      <a14:sharpenSoften amount="-10000"/>
                    </a14:imgEffect>
                    <a14:imgEffect>
                      <a14:brightnessContrast bright="-30000"/>
                    </a14:imgEffect>
                  </a14:imgLayer>
                </a14:imgProps>
              </a:ext>
              <a:ext uri="{28A0092B-C50C-407E-A947-70E740481C1C}">
                <a14:useLocalDpi xmlns:a14="http://schemas.microsoft.com/office/drawing/2010/main"/>
              </a:ext>
            </a:extLst>
          </a:blip>
          <a:srcRect/>
          <a:stretch>
            <a:fillRect/>
          </a:stretch>
        </p:blipFill>
        <p:spPr>
          <a:xfrm>
            <a:off x="0" y="0"/>
            <a:ext cx="9144000" cy="5143500"/>
          </a:xfrm>
          <a:prstGeom prst="rect">
            <a:avLst/>
          </a:prstGeom>
        </p:spPr>
      </p:pic>
      <p:pic>
        <p:nvPicPr>
          <p:cNvPr id="7" name="Picture 6" descr="Axialent Logo Reverse_Small_CMYK.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0762" y="4026019"/>
            <a:ext cx="1409700" cy="406400"/>
          </a:xfrm>
          <a:prstGeom prst="rect">
            <a:avLst/>
          </a:prstGeom>
        </p:spPr>
      </p:pic>
      <p:sp>
        <p:nvSpPr>
          <p:cNvPr id="6" name="TextBox 5">
            <a:extLst>
              <a:ext uri="{FF2B5EF4-FFF2-40B4-BE49-F238E27FC236}">
                <a16:creationId xmlns:a16="http://schemas.microsoft.com/office/drawing/2014/main" id="{7C52DE6F-A703-4C35-8D5F-225AC6A77A31}"/>
              </a:ext>
            </a:extLst>
          </p:cNvPr>
          <p:cNvSpPr txBox="1"/>
          <p:nvPr/>
        </p:nvSpPr>
        <p:spPr>
          <a:xfrm>
            <a:off x="5220072" y="3219822"/>
            <a:ext cx="3600400" cy="1446550"/>
          </a:xfrm>
          <a:prstGeom prst="rect">
            <a:avLst/>
          </a:prstGeom>
          <a:noFill/>
        </p:spPr>
        <p:txBody>
          <a:bodyPr wrap="square" rtlCol="0">
            <a:spAutoFit/>
          </a:bodyPr>
          <a:lstStyle/>
          <a:p>
            <a:r>
              <a:rPr lang="es-AR" sz="8800" dirty="0">
                <a:solidFill>
                  <a:schemeClr val="bg1"/>
                </a:solidFill>
                <a:effectLst>
                  <a:outerShdw blurRad="38100" dist="38100" dir="2700000" algn="tl">
                    <a:srgbClr val="000000">
                      <a:alpha val="43137"/>
                    </a:srgbClr>
                  </a:outerShdw>
                </a:effectLst>
                <a:latin typeface="Gabriola" pitchFamily="82" charset="0"/>
              </a:rPr>
              <a:t>¡Gracias!</a:t>
            </a:r>
          </a:p>
        </p:txBody>
      </p:sp>
    </p:spTree>
    <p:extLst>
      <p:ext uri="{BB962C8B-B14F-4D97-AF65-F5344CB8AC3E}">
        <p14:creationId xmlns:p14="http://schemas.microsoft.com/office/powerpoint/2010/main" val="226342660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DF0776-88FC-430D-BACD-72E97C1C258C}"/>
              </a:ext>
            </a:extLst>
          </p:cNvPr>
          <p:cNvSpPr>
            <a:spLocks noGrp="1"/>
          </p:cNvSpPr>
          <p:nvPr>
            <p:ph idx="1"/>
          </p:nvPr>
        </p:nvSpPr>
        <p:spPr>
          <a:xfrm>
            <a:off x="755576" y="699542"/>
            <a:ext cx="7632848" cy="648072"/>
          </a:xfrm>
        </p:spPr>
        <p:txBody>
          <a:bodyPr/>
          <a:lstStyle/>
          <a:p>
            <a:pPr marL="0" indent="0" algn="ctr">
              <a:buNone/>
            </a:pPr>
            <a:r>
              <a:rPr lang="es-AR" dirty="0"/>
              <a:t>SLIDES EN RESERVA</a:t>
            </a:r>
          </a:p>
        </p:txBody>
      </p:sp>
      <p:sp>
        <p:nvSpPr>
          <p:cNvPr id="4" name="Marcador de número de diapositiva 3">
            <a:extLst>
              <a:ext uri="{FF2B5EF4-FFF2-40B4-BE49-F238E27FC236}">
                <a16:creationId xmlns:a16="http://schemas.microsoft.com/office/drawing/2014/main" id="{A4DA72B7-CA84-4C9C-9A19-6D97EE126C1A}"/>
              </a:ext>
            </a:extLst>
          </p:cNvPr>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114</a:t>
            </a:fld>
            <a:endParaRPr lang="en-US">
              <a:solidFill>
                <a:srgbClr val="B2B2B2"/>
              </a:solidFill>
            </a:endParaRPr>
          </a:p>
        </p:txBody>
      </p:sp>
      <p:sp>
        <p:nvSpPr>
          <p:cNvPr id="2" name="CuadroTexto 1">
            <a:extLst>
              <a:ext uri="{FF2B5EF4-FFF2-40B4-BE49-F238E27FC236}">
                <a16:creationId xmlns:a16="http://schemas.microsoft.com/office/drawing/2014/main" id="{0A01909C-074F-4D6F-8DA2-CD77E1B460C3}"/>
              </a:ext>
            </a:extLst>
          </p:cNvPr>
          <p:cNvSpPr txBox="1"/>
          <p:nvPr/>
        </p:nvSpPr>
        <p:spPr>
          <a:xfrm>
            <a:off x="2596747" y="1463169"/>
            <a:ext cx="3950505" cy="3662541"/>
          </a:xfrm>
          <a:prstGeom prst="rect">
            <a:avLst/>
          </a:prstGeom>
          <a:noFill/>
        </p:spPr>
        <p:txBody>
          <a:bodyPr wrap="none" rtlCol="0">
            <a:spAutoFit/>
          </a:bodyPr>
          <a:lstStyle/>
          <a:p>
            <a:pPr algn="ctr"/>
            <a:r>
              <a:rPr lang="es-AR" dirty="0"/>
              <a:t>TEMAS</a:t>
            </a:r>
          </a:p>
          <a:p>
            <a:r>
              <a:rPr lang="es-AR" dirty="0"/>
              <a:t>Manejo de indiscutibles.</a:t>
            </a:r>
          </a:p>
          <a:p>
            <a:r>
              <a:rPr lang="es-AR" dirty="0"/>
              <a:t>Comunicación Auténtica.</a:t>
            </a:r>
          </a:p>
          <a:p>
            <a:r>
              <a:rPr lang="es-AR" dirty="0"/>
              <a:t>Compromisos impecables.</a:t>
            </a:r>
          </a:p>
          <a:p>
            <a:r>
              <a:rPr lang="es-AR" dirty="0"/>
              <a:t>Resolución constructiva de conflictos.</a:t>
            </a:r>
          </a:p>
          <a:p>
            <a:r>
              <a:rPr lang="es-AR" dirty="0"/>
              <a:t>Actualización de Acuerdos operativos.</a:t>
            </a:r>
          </a:p>
          <a:p>
            <a:r>
              <a:rPr lang="es-AR" dirty="0"/>
              <a:t>Aikido verbal</a:t>
            </a:r>
          </a:p>
          <a:p>
            <a:r>
              <a:rPr lang="es-AR" dirty="0"/>
              <a:t>Propósito</a:t>
            </a:r>
          </a:p>
          <a:p>
            <a:r>
              <a:rPr lang="es-AR" dirty="0" err="1"/>
              <a:t>Feedback</a:t>
            </a:r>
            <a:r>
              <a:rPr lang="es-AR" dirty="0"/>
              <a:t> efectivo</a:t>
            </a:r>
          </a:p>
          <a:p>
            <a:endParaRPr lang="es-AR" dirty="0"/>
          </a:p>
        </p:txBody>
      </p:sp>
    </p:spTree>
    <p:extLst>
      <p:ext uri="{BB962C8B-B14F-4D97-AF65-F5344CB8AC3E}">
        <p14:creationId xmlns:p14="http://schemas.microsoft.com/office/powerpoint/2010/main" val="1020806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394865" y="2548582"/>
            <a:ext cx="7129463" cy="527224"/>
          </a:xfrm>
          <a:noFill/>
          <a:ln/>
        </p:spPr>
        <p:txBody>
          <a:bodyPr/>
          <a:lstStyle/>
          <a:p>
            <a:pPr algn="ctr">
              <a:spcBef>
                <a:spcPct val="80000"/>
              </a:spcBef>
              <a:buClrTx/>
            </a:pPr>
            <a:r>
              <a:rPr lang="es-AR" sz="2400" dirty="0"/>
              <a:t>MANEJO DE INDISCUTIBLES</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4" name="Rectangle 3">
            <a:extLst>
              <a:ext uri="{FF2B5EF4-FFF2-40B4-BE49-F238E27FC236}">
                <a16:creationId xmlns:a16="http://schemas.microsoft.com/office/drawing/2014/main" id="{2A1BEB61-547B-4CA1-A571-EA1AC2B70693}"/>
              </a:ext>
            </a:extLst>
          </p:cNvPr>
          <p:cNvSpPr/>
          <p:nvPr/>
        </p:nvSpPr>
        <p:spPr>
          <a:xfrm>
            <a:off x="1678187" y="1207102"/>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414058086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a:extLst>
              <a:ext uri="{FF2B5EF4-FFF2-40B4-BE49-F238E27FC236}">
                <a16:creationId xmlns:a16="http://schemas.microsoft.com/office/drawing/2014/main" id="{E6D18380-B0FA-4A5F-950B-E0EA73C7E435}"/>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20162" name="Rectangle 3">
            <a:extLst>
              <a:ext uri="{FF2B5EF4-FFF2-40B4-BE49-F238E27FC236}">
                <a16:creationId xmlns:a16="http://schemas.microsoft.com/office/drawing/2014/main" id="{0DFB7AE0-197C-4629-873B-3D19538B8524}"/>
              </a:ext>
            </a:extLst>
          </p:cNvPr>
          <p:cNvSpPr>
            <a:spLocks noGrp="1" noChangeArrowheads="1"/>
          </p:cNvSpPr>
          <p:nvPr>
            <p:ph type="title"/>
          </p:nvPr>
        </p:nvSpPr>
        <p:spPr bwMode="auto">
          <a:xfrm>
            <a:off x="270875" y="79534"/>
            <a:ext cx="4529138" cy="5357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342900"/>
            <a:r>
              <a:rPr lang="es-ES" altLang="en-US" sz="2400" dirty="0">
                <a:latin typeface="Arial" panose="020B0604020202020204" pitchFamily="34" charset="0"/>
                <a:ea typeface="ＭＳ Ｐゴシック" panose="020B0600070205080204" pitchFamily="34" charset="-128"/>
                <a:cs typeface="Arial" panose="020B0604020202020204" pitchFamily="34" charset="0"/>
              </a:rPr>
              <a:t>¿Qué es un indiscutible?</a:t>
            </a:r>
          </a:p>
        </p:txBody>
      </p:sp>
      <p:sp>
        <p:nvSpPr>
          <p:cNvPr id="8196" name="AutoShape 4">
            <a:extLst>
              <a:ext uri="{FF2B5EF4-FFF2-40B4-BE49-F238E27FC236}">
                <a16:creationId xmlns:a16="http://schemas.microsoft.com/office/drawing/2014/main" id="{2A4AE07F-5A00-4170-ACF9-BE3AB5F23FA2}"/>
              </a:ext>
            </a:extLst>
          </p:cNvPr>
          <p:cNvSpPr>
            <a:spLocks noGrp="1" noChangeArrowheads="1"/>
          </p:cNvSpPr>
          <p:nvPr>
            <p:ph idx="4294967295"/>
          </p:nvPr>
        </p:nvSpPr>
        <p:spPr>
          <a:xfrm>
            <a:off x="251520" y="771550"/>
            <a:ext cx="8640960" cy="1129903"/>
          </a:xfrm>
          <a:prstGeom prst="roundRect">
            <a:avLst>
              <a:gd name="adj" fmla="val 16667"/>
            </a:avLst>
          </a:prstGeom>
          <a:solidFill>
            <a:schemeClr val="accent6">
              <a:lumMod val="20000"/>
              <a:lumOff val="80000"/>
            </a:schemeClr>
          </a:solidFill>
          <a:ln w="28575">
            <a:solidFill>
              <a:schemeClr val="bg2"/>
            </a:solidFill>
            <a:round/>
            <a:headEnd type="none" w="med" len="med"/>
            <a:tailEnd type="none" w="med" len="med"/>
          </a:ln>
        </p:spPr>
        <p:txBody>
          <a:bodyPr vert="horz" wrap="square" lIns="68565" tIns="68565" rIns="68565" bIns="68565" numCol="1" anchor="ctr" anchorCtr="0" compatLnSpc="1">
            <a:prstTxWarp prst="textNoShape">
              <a:avLst/>
            </a:prstTxWarp>
          </a:bodyPr>
          <a:lstStyle/>
          <a:p>
            <a:pPr marL="0" indent="0" algn="ctr" defTabSz="671513" eaLnBrk="1" hangingPunct="1">
              <a:buNone/>
              <a:defRPr/>
            </a:pPr>
            <a:r>
              <a:rPr lang="es-ES" sz="1600" dirty="0">
                <a:solidFill>
                  <a:srgbClr val="002960"/>
                </a:solidFill>
              </a:rPr>
              <a:t>Un </a:t>
            </a:r>
            <a:r>
              <a:rPr lang="es-ES" sz="1600" dirty="0">
                <a:solidFill>
                  <a:srgbClr val="00B050"/>
                </a:solidFill>
              </a:rPr>
              <a:t>indiscutible</a:t>
            </a:r>
            <a:r>
              <a:rPr lang="es-ES" sz="1600" dirty="0">
                <a:solidFill>
                  <a:srgbClr val="002960"/>
                </a:solidFill>
              </a:rPr>
              <a:t> es un pensamiento (conocimiento, creencia, opinión, valoración, interpretación, preocupación, intuición, necesidad) o un sentimiento (emoción, deseo) que es ocultado por quien lo tiene, a pesar de tratarse de un tema significativo para su efectividad individual o la del grupo. </a:t>
            </a:r>
          </a:p>
        </p:txBody>
      </p:sp>
      <p:pic>
        <p:nvPicPr>
          <p:cNvPr id="220164" name="Picture 2" descr="1195548_76079122">
            <a:extLst>
              <a:ext uri="{FF2B5EF4-FFF2-40B4-BE49-F238E27FC236}">
                <a16:creationId xmlns:a16="http://schemas.microsoft.com/office/drawing/2014/main" id="{C11E0234-7930-4014-8B34-E65CB3799D27}"/>
              </a:ext>
            </a:extLst>
          </p:cNvPr>
          <p:cNvPicPr>
            <a:picLocks noChangeAspect="1" noChangeArrowheads="1"/>
          </p:cNvPicPr>
          <p:nvPr/>
        </p:nvPicPr>
        <p:blipFill>
          <a:blip r:embed="rId3" cstate="print">
            <a:lum bright="6000"/>
            <a:extLst>
              <a:ext uri="{28A0092B-C50C-407E-A947-70E740481C1C}">
                <a14:useLocalDpi xmlns:a14="http://schemas.microsoft.com/office/drawing/2010/main" val="0"/>
              </a:ext>
            </a:extLst>
          </a:blip>
          <a:srcRect/>
          <a:stretch>
            <a:fillRect/>
          </a:stretch>
        </p:blipFill>
        <p:spPr bwMode="auto">
          <a:xfrm>
            <a:off x="6954440" y="3144738"/>
            <a:ext cx="218956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AutoShape 5">
            <a:extLst>
              <a:ext uri="{FF2B5EF4-FFF2-40B4-BE49-F238E27FC236}">
                <a16:creationId xmlns:a16="http://schemas.microsoft.com/office/drawing/2014/main" id="{8AB02FFE-DEC3-485C-8407-1B06A550D578}"/>
              </a:ext>
            </a:extLst>
          </p:cNvPr>
          <p:cNvSpPr>
            <a:spLocks noChangeArrowheads="1"/>
          </p:cNvSpPr>
          <p:nvPr/>
        </p:nvSpPr>
        <p:spPr bwMode="auto">
          <a:xfrm>
            <a:off x="395536" y="2065381"/>
            <a:ext cx="6696744" cy="2685336"/>
          </a:xfrm>
          <a:prstGeom prst="rect">
            <a:avLst/>
          </a:prstGeom>
          <a:noFill/>
          <a:ln w="28575" algn="ctr">
            <a:noFill/>
            <a:round/>
            <a:headEnd/>
            <a:tailEnd/>
          </a:ln>
          <a:effectLst/>
        </p:spPr>
        <p:txBody>
          <a:bodyPr wrap="square" lIns="68573" tIns="68573" rIns="68573" bIns="68573">
            <a:spAutoFit/>
          </a:bodyPr>
          <a:lstStyle/>
          <a:p>
            <a:pPr defTabSz="671513" eaLnBrk="1" hangingPunct="1">
              <a:buClr>
                <a:srgbClr val="D77C2A"/>
              </a:buClr>
              <a:defRPr/>
            </a:pPr>
            <a:r>
              <a:rPr lang="es-ES" sz="1800" dirty="0">
                <a:solidFill>
                  <a:srgbClr val="C00000"/>
                </a:solidFill>
                <a:latin typeface="Arial"/>
                <a:cs typeface="Arial"/>
              </a:rPr>
              <a:t>Quien tiene un Indiscutible…</a:t>
            </a:r>
            <a:endParaRPr lang="es-ES" sz="1500" dirty="0">
              <a:solidFill>
                <a:srgbClr val="C00000"/>
              </a:solidFill>
              <a:latin typeface="Arial"/>
              <a:cs typeface="Arial"/>
            </a:endParaRPr>
          </a:p>
          <a:p>
            <a:pPr defTabSz="671513" eaLnBrk="1" hangingPunct="1">
              <a:spcBef>
                <a:spcPts val="600"/>
              </a:spcBef>
              <a:buClr>
                <a:srgbClr val="D77C2A"/>
              </a:buClr>
              <a:defRPr/>
            </a:pPr>
            <a:r>
              <a:rPr lang="es-ES" sz="1500" dirty="0">
                <a:solidFill>
                  <a:srgbClr val="C00000"/>
                </a:solidFill>
                <a:latin typeface="Arial"/>
                <a:cs typeface="Arial"/>
              </a:rPr>
              <a:t>…enfrenta un dilema:</a:t>
            </a:r>
          </a:p>
          <a:p>
            <a:pPr marL="200025" indent="-200025" defTabSz="671513" eaLnBrk="1" hangingPunct="1">
              <a:spcBef>
                <a:spcPts val="600"/>
              </a:spcBef>
              <a:buClr>
                <a:srgbClr val="FBB03F"/>
              </a:buClr>
              <a:buFont typeface="Arial" pitchFamily="34" charset="0"/>
              <a:buChar char="•"/>
              <a:defRPr/>
            </a:pPr>
            <a:r>
              <a:rPr lang="es-ES" sz="1500" dirty="0">
                <a:solidFill>
                  <a:srgbClr val="002960"/>
                </a:solidFill>
                <a:latin typeface="Arial"/>
                <a:cs typeface="Arial"/>
              </a:rPr>
              <a:t>Si expresa el indiscutible, cree que saldrá lastimado, pero… </a:t>
            </a:r>
          </a:p>
          <a:p>
            <a:pPr marL="200025" indent="-200025" defTabSz="671513" eaLnBrk="1" hangingPunct="1">
              <a:spcBef>
                <a:spcPts val="600"/>
              </a:spcBef>
              <a:buClr>
                <a:srgbClr val="FBB03F"/>
              </a:buClr>
              <a:buFont typeface="Arial" pitchFamily="34" charset="0"/>
              <a:buChar char="•"/>
              <a:defRPr/>
            </a:pPr>
            <a:r>
              <a:rPr lang="es-ES" sz="1500" dirty="0">
                <a:solidFill>
                  <a:srgbClr val="002960"/>
                </a:solidFill>
                <a:latin typeface="Arial"/>
                <a:cs typeface="Arial"/>
              </a:rPr>
              <a:t>Si sigue callándolo, se irá envenenando por “tragar” su toxicidad</a:t>
            </a:r>
          </a:p>
          <a:p>
            <a:pPr defTabSz="671513" eaLnBrk="1" hangingPunct="1">
              <a:lnSpc>
                <a:spcPct val="150000"/>
              </a:lnSpc>
              <a:spcBef>
                <a:spcPts val="600"/>
              </a:spcBef>
              <a:buClr>
                <a:srgbClr val="D77C2A"/>
              </a:buClr>
              <a:defRPr/>
            </a:pPr>
            <a:r>
              <a:rPr lang="es-ES" sz="1500" dirty="0">
                <a:solidFill>
                  <a:srgbClr val="C00000"/>
                </a:solidFill>
                <a:latin typeface="Arial"/>
                <a:cs typeface="Arial"/>
              </a:rPr>
              <a:t>…y sospecha que los demás…:</a:t>
            </a:r>
          </a:p>
          <a:p>
            <a:pPr marL="200025" indent="-200025" defTabSz="671513" eaLnBrk="1" hangingPunct="1">
              <a:spcBef>
                <a:spcPts val="600"/>
              </a:spcBef>
              <a:buClr>
                <a:srgbClr val="FBB03F"/>
              </a:buClr>
              <a:buFont typeface="Arial" pitchFamily="34" charset="0"/>
              <a:buChar char="•"/>
              <a:defRPr/>
            </a:pPr>
            <a:r>
              <a:rPr lang="es-ES" sz="1500" dirty="0">
                <a:solidFill>
                  <a:srgbClr val="002960"/>
                </a:solidFill>
                <a:latin typeface="Arial"/>
                <a:cs typeface="Arial"/>
              </a:rPr>
              <a:t>Perciben que se está ocultando algo,</a:t>
            </a:r>
          </a:p>
          <a:p>
            <a:pPr marL="200025" indent="-200025" defTabSz="671513" eaLnBrk="1" hangingPunct="1">
              <a:spcBef>
                <a:spcPts val="600"/>
              </a:spcBef>
              <a:buClr>
                <a:srgbClr val="FBB03F"/>
              </a:buClr>
              <a:buFont typeface="Arial" pitchFamily="34" charset="0"/>
              <a:buChar char="•"/>
              <a:defRPr/>
            </a:pPr>
            <a:r>
              <a:rPr lang="es-ES" sz="1500" dirty="0">
                <a:solidFill>
                  <a:srgbClr val="002960"/>
                </a:solidFill>
                <a:latin typeface="Arial"/>
                <a:cs typeface="Arial"/>
              </a:rPr>
              <a:t>Tienen pensamientos similares,</a:t>
            </a:r>
          </a:p>
          <a:p>
            <a:pPr marL="200025" indent="-200025" defTabSz="671513" eaLnBrk="1" hangingPunct="1">
              <a:spcBef>
                <a:spcPts val="600"/>
              </a:spcBef>
              <a:buClr>
                <a:srgbClr val="FBB03F"/>
              </a:buClr>
              <a:buFont typeface="Arial" pitchFamily="34" charset="0"/>
              <a:buChar char="•"/>
              <a:defRPr/>
            </a:pPr>
            <a:r>
              <a:rPr lang="es-ES" sz="1500" dirty="0">
                <a:solidFill>
                  <a:srgbClr val="002960"/>
                </a:solidFill>
                <a:latin typeface="Arial"/>
                <a:cs typeface="Arial"/>
              </a:rPr>
              <a:t>Enfrentan también un dilema parecido. </a:t>
            </a:r>
          </a:p>
        </p:txBody>
      </p:sp>
      <p:sp>
        <p:nvSpPr>
          <p:cNvPr id="8198" name="AutoShape 6">
            <a:extLst>
              <a:ext uri="{FF2B5EF4-FFF2-40B4-BE49-F238E27FC236}">
                <a16:creationId xmlns:a16="http://schemas.microsoft.com/office/drawing/2014/main" id="{7989FDF0-8944-47BA-BC74-784B3A444F42}"/>
              </a:ext>
            </a:extLst>
          </p:cNvPr>
          <p:cNvSpPr>
            <a:spLocks noChangeArrowheads="1"/>
          </p:cNvSpPr>
          <p:nvPr/>
        </p:nvSpPr>
        <p:spPr bwMode="auto">
          <a:xfrm>
            <a:off x="4369594" y="1990725"/>
            <a:ext cx="396479" cy="322540"/>
          </a:xfrm>
          <a:prstGeom prst="downArrow">
            <a:avLst>
              <a:gd name="adj1" fmla="val 42222"/>
              <a:gd name="adj2" fmla="val 34634"/>
            </a:avLst>
          </a:prstGeom>
          <a:solidFill>
            <a:srgbClr val="FBB03F"/>
          </a:solidFill>
          <a:ln w="28575" algn="ctr">
            <a:noFill/>
            <a:miter lim="800000"/>
            <a:headEnd/>
            <a:tailEnd/>
          </a:ln>
          <a:effectLst>
            <a:outerShdw blurRad="50800" dist="38100" dir="2700000" algn="tl" rotWithShape="0">
              <a:prstClr val="black">
                <a:alpha val="40000"/>
              </a:prstClr>
            </a:outerShdw>
          </a:effectLst>
        </p:spPr>
        <p:txBody>
          <a:bodyPr lIns="34290" rIns="34290">
            <a:spAutoFit/>
          </a:bodyPr>
          <a:lstStyle/>
          <a:p>
            <a:pPr eaLnBrk="1" hangingPunct="1">
              <a:defRPr/>
            </a:pPr>
            <a:endParaRPr lang="en-US" sz="1200">
              <a:latin typeface="Arial"/>
              <a:cs typeface="Arial"/>
            </a:endParaRPr>
          </a:p>
        </p:txBody>
      </p:sp>
      <p:sp>
        <p:nvSpPr>
          <p:cNvPr id="220167" name="Rectangle 6">
            <a:extLst>
              <a:ext uri="{FF2B5EF4-FFF2-40B4-BE49-F238E27FC236}">
                <a16:creationId xmlns:a16="http://schemas.microsoft.com/office/drawing/2014/main" id="{A2FBC990-E7CF-41E6-BE06-41B3DE229CC6}"/>
              </a:ext>
            </a:extLst>
          </p:cNvPr>
          <p:cNvSpPr txBox="1">
            <a:spLocks noChangeArrowheads="1"/>
          </p:cNvSpPr>
          <p:nvPr/>
        </p:nvSpPr>
        <p:spPr bwMode="auto">
          <a:xfrm>
            <a:off x="7380312" y="4964013"/>
            <a:ext cx="173474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r" defTabSz="685800" eaLnBrk="1" hangingPunct="1"/>
            <a:r>
              <a:rPr lang="en-US" altLang="es-AR" sz="750" dirty="0">
                <a:solidFill>
                  <a:srgbClr val="FBB03F"/>
                </a:solidFill>
                <a:latin typeface="Arial" panose="020B0604020202020204" pitchFamily="34" charset="0"/>
                <a:sym typeface="Trebuchet MS" panose="020B0603020202020204" pitchFamily="34" charset="0"/>
              </a:rPr>
              <a:t>| </a:t>
            </a:r>
            <a:fld id="{ED73A1D7-E0C3-4157-ADC1-DE22AB3BC5F9}" type="slidenum">
              <a:rPr lang="en-US" altLang="es-AR" sz="750">
                <a:solidFill>
                  <a:srgbClr val="B2B2B2"/>
                </a:solidFill>
                <a:latin typeface="Arial" panose="020B0604020202020204" pitchFamily="34" charset="0"/>
                <a:sym typeface="Trebuchet MS" panose="020B0603020202020204" pitchFamily="34" charset="0"/>
              </a:rPr>
              <a:pPr algn="r" defTabSz="685800" eaLnBrk="1" hangingPunct="1"/>
              <a:t>116</a:t>
            </a:fld>
            <a:endParaRPr lang="en-US" altLang="es-AR" sz="750" dirty="0">
              <a:solidFill>
                <a:srgbClr val="B2B2B2"/>
              </a:solidFill>
              <a:latin typeface="Arial" panose="020B0604020202020204" pitchFamily="34" charset="0"/>
              <a:sym typeface="Trebuchet MS" panose="020B0603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196">
                                            <p:bg/>
                                          </p:spTgt>
                                        </p:tgtEl>
                                        <p:attrNameLst>
                                          <p:attrName>style.visibility</p:attrName>
                                        </p:attrNameLst>
                                      </p:cBhvr>
                                      <p:to>
                                        <p:strVal val="visible"/>
                                      </p:to>
                                    </p:set>
                                    <p:animEffect transition="in" filter="box(in)">
                                      <p:cBhvr>
                                        <p:cTn id="7" dur="500"/>
                                        <p:tgtEl>
                                          <p:spTgt spid="8196">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8196">
                                            <p:txEl>
                                              <p:pRg st="0" end="0"/>
                                            </p:txEl>
                                          </p:spTgt>
                                        </p:tgtEl>
                                        <p:attrNameLst>
                                          <p:attrName>style.visibility</p:attrName>
                                        </p:attrNameLst>
                                      </p:cBhvr>
                                      <p:to>
                                        <p:strVal val="visible"/>
                                      </p:to>
                                    </p:set>
                                    <p:animEffect transition="in" filter="box(in)">
                                      <p:cBhvr>
                                        <p:cTn id="12" dur="500"/>
                                        <p:tgtEl>
                                          <p:spTgt spid="819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198"/>
                                        </p:tgtEl>
                                        <p:attrNameLst>
                                          <p:attrName>style.visibility</p:attrName>
                                        </p:attrNameLst>
                                      </p:cBhvr>
                                      <p:to>
                                        <p:strVal val="visible"/>
                                      </p:to>
                                    </p:set>
                                    <p:animEffect transition="in" filter="box(in)">
                                      <p:cBhvr>
                                        <p:cTn id="17" dur="500"/>
                                        <p:tgtEl>
                                          <p:spTgt spid="8198"/>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8197"/>
                                        </p:tgtEl>
                                        <p:attrNameLst>
                                          <p:attrName>style.visibility</p:attrName>
                                        </p:attrNameLst>
                                      </p:cBhvr>
                                      <p:to>
                                        <p:strVal val="visible"/>
                                      </p:to>
                                    </p:set>
                                    <p:animEffect transition="in" filter="box(in)">
                                      <p:cBhvr>
                                        <p:cTn id="20" dur="500"/>
                                        <p:tgtEl>
                                          <p:spTgt spid="8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6" grpId="0" build="p" animBg="1"/>
      <p:bldP spid="8197" grpId="0"/>
      <p:bldP spid="819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a:extLst>
              <a:ext uri="{FF2B5EF4-FFF2-40B4-BE49-F238E27FC236}">
                <a16:creationId xmlns:a16="http://schemas.microsoft.com/office/drawing/2014/main" id="{CD132991-6BBE-422C-A3E7-286F8FB0A91A}"/>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 name="Rectangle 4">
            <a:extLst>
              <a:ext uri="{FF2B5EF4-FFF2-40B4-BE49-F238E27FC236}">
                <a16:creationId xmlns:a16="http://schemas.microsoft.com/office/drawing/2014/main" id="{0EA96464-836D-4328-A79B-F2DCFFB24441}"/>
              </a:ext>
            </a:extLst>
          </p:cNvPr>
          <p:cNvSpPr txBox="1">
            <a:spLocks noChangeArrowheads="1"/>
          </p:cNvSpPr>
          <p:nvPr/>
        </p:nvSpPr>
        <p:spPr>
          <a:xfrm>
            <a:off x="323528" y="1059582"/>
            <a:ext cx="8640959" cy="2669290"/>
          </a:xfrm>
          <a:prstGeom prst="rect">
            <a:avLst/>
          </a:prstGeom>
          <a:noFill/>
          <a:ln/>
        </p:spPr>
        <p:txBody>
          <a:bodyPr wrap="square" lIns="68565" tIns="68565" rIns="68565" bIns="68565">
            <a:spAutoFit/>
          </a:bodyPr>
          <a:lstStyle/>
          <a:p>
            <a:pPr marL="257175" indent="-257175" defTabSz="671513">
              <a:spcBef>
                <a:spcPct val="100000"/>
              </a:spcBef>
              <a:spcAft>
                <a:spcPct val="30000"/>
              </a:spcAft>
              <a:buClr>
                <a:srgbClr val="FBB03F"/>
              </a:buClr>
              <a:buFontTx/>
              <a:buAutoNum type="arabicPeriod"/>
              <a:defRPr/>
            </a:pPr>
            <a:r>
              <a:rPr lang="es-ES" sz="1275" kern="0" dirty="0">
                <a:solidFill>
                  <a:schemeClr val="tx2">
                    <a:lumMod val="50000"/>
                  </a:schemeClr>
                </a:solidFill>
                <a:latin typeface="Arial"/>
                <a:ea typeface="MS PGothic" pitchFamily="34" charset="-128"/>
                <a:cs typeface="Arial"/>
              </a:rPr>
              <a:t>Identifique los temas que a su criterio están funcionando como  indiscutibles, y que por su importancia merecerían ser disueltos o tratados. Elija el más importante.</a:t>
            </a:r>
          </a:p>
          <a:p>
            <a:pPr marL="257175" indent="-257175" defTabSz="671513">
              <a:spcBef>
                <a:spcPct val="30000"/>
              </a:spcBef>
              <a:spcAft>
                <a:spcPct val="30000"/>
              </a:spcAft>
              <a:buClr>
                <a:srgbClr val="FBB03F"/>
              </a:buClr>
              <a:buFontTx/>
              <a:buAutoNum type="arabicPeriod"/>
              <a:defRPr/>
            </a:pPr>
            <a:r>
              <a:rPr lang="es-ES" sz="1275" kern="0" dirty="0">
                <a:solidFill>
                  <a:schemeClr val="tx2">
                    <a:lumMod val="50000"/>
                  </a:schemeClr>
                </a:solidFill>
                <a:latin typeface="Arial"/>
                <a:ea typeface="MS PGothic" pitchFamily="34" charset="-128"/>
                <a:cs typeface="Arial"/>
              </a:rPr>
              <a:t>Para el tema indiscutible identificado, reflexione en base a las siguientes preguntas:</a:t>
            </a:r>
          </a:p>
          <a:p>
            <a:pPr marL="536972" lvl="1" indent="-145256" defTabSz="671513">
              <a:spcBef>
                <a:spcPts val="450"/>
              </a:spcBef>
              <a:buClr>
                <a:srgbClr val="FBB03F"/>
              </a:buClr>
              <a:buFont typeface="Wingdings" pitchFamily="2" charset="2"/>
              <a:buChar char="§"/>
              <a:defRPr/>
            </a:pPr>
            <a:r>
              <a:rPr lang="es-ES" sz="1200" i="1" kern="0" dirty="0">
                <a:solidFill>
                  <a:schemeClr val="tx2">
                    <a:lumMod val="50000"/>
                  </a:schemeClr>
                </a:solidFill>
                <a:latin typeface="Arial"/>
                <a:ea typeface="Arial" charset="0"/>
                <a:cs typeface="Arial"/>
              </a:rPr>
              <a:t>¿Con quién es el indiscutible?</a:t>
            </a:r>
            <a:r>
              <a:rPr lang="es-ES" sz="1200" kern="0" dirty="0">
                <a:solidFill>
                  <a:schemeClr val="tx2">
                    <a:lumMod val="50000"/>
                  </a:schemeClr>
                </a:solidFill>
                <a:latin typeface="Arial"/>
                <a:ea typeface="Arial" charset="0"/>
                <a:cs typeface="Arial"/>
              </a:rPr>
              <a:t> </a:t>
            </a:r>
          </a:p>
          <a:p>
            <a:pPr marL="536972" lvl="1" indent="-145256" defTabSz="671513">
              <a:spcBef>
                <a:spcPts val="450"/>
              </a:spcBef>
              <a:buClr>
                <a:srgbClr val="FBB03F"/>
              </a:buClr>
              <a:buFont typeface="Wingdings" pitchFamily="2" charset="2"/>
              <a:buChar char="§"/>
              <a:defRPr/>
            </a:pPr>
            <a:r>
              <a:rPr lang="es-ES" sz="1200" i="1" kern="0" dirty="0">
                <a:solidFill>
                  <a:schemeClr val="tx2">
                    <a:lumMod val="50000"/>
                  </a:schemeClr>
                </a:solidFill>
                <a:latin typeface="Arial"/>
                <a:ea typeface="Arial" charset="0"/>
                <a:cs typeface="Arial"/>
              </a:rPr>
              <a:t>Si Ud. hace el tema “discutible” ante esa persona, ¿cuáles infiere y teme que sean las consecuencias en…</a:t>
            </a:r>
          </a:p>
          <a:p>
            <a:pPr marL="875110" lvl="2" indent="-198835" defTabSz="671513">
              <a:spcBef>
                <a:spcPts val="450"/>
              </a:spcBef>
              <a:buClr>
                <a:srgbClr val="A6A6A6"/>
              </a:buClr>
              <a:buSzPct val="80000"/>
              <a:buFont typeface="Wingdings" pitchFamily="2" charset="2"/>
              <a:buChar char="è"/>
              <a:defRPr/>
            </a:pPr>
            <a:r>
              <a:rPr lang="es-ES" sz="1050" kern="0" dirty="0">
                <a:solidFill>
                  <a:schemeClr val="tx2">
                    <a:lumMod val="50000"/>
                  </a:schemeClr>
                </a:solidFill>
                <a:latin typeface="Arial"/>
                <a:ea typeface="Arial" charset="0"/>
                <a:cs typeface="Arial"/>
              </a:rPr>
              <a:t>… la/s tarea/s en las que cooperan o de la/s que son responsables?</a:t>
            </a:r>
          </a:p>
          <a:p>
            <a:pPr marL="875110" lvl="2" indent="-198835" defTabSz="671513">
              <a:spcBef>
                <a:spcPts val="450"/>
              </a:spcBef>
              <a:buClr>
                <a:srgbClr val="A6A6A6"/>
              </a:buClr>
              <a:buSzPct val="80000"/>
              <a:buFont typeface="Wingdings" pitchFamily="2" charset="2"/>
              <a:buChar char="è"/>
              <a:defRPr/>
            </a:pPr>
            <a:r>
              <a:rPr lang="es-ES" sz="1050" kern="0" dirty="0">
                <a:solidFill>
                  <a:schemeClr val="tx2">
                    <a:lumMod val="50000"/>
                  </a:schemeClr>
                </a:solidFill>
                <a:latin typeface="Arial"/>
                <a:ea typeface="Arial" charset="0"/>
                <a:cs typeface="Arial"/>
              </a:rPr>
              <a:t>…las relaciones entre Uds.?</a:t>
            </a:r>
          </a:p>
          <a:p>
            <a:pPr marL="875110" lvl="2" indent="-198835" defTabSz="671513">
              <a:spcBef>
                <a:spcPts val="450"/>
              </a:spcBef>
              <a:buClr>
                <a:srgbClr val="A6A6A6"/>
              </a:buClr>
              <a:buSzPct val="80000"/>
              <a:buFont typeface="Wingdings" pitchFamily="2" charset="2"/>
              <a:buChar char="è"/>
              <a:defRPr/>
            </a:pPr>
            <a:r>
              <a:rPr lang="es-ES" sz="1050" kern="0" dirty="0">
                <a:solidFill>
                  <a:schemeClr val="tx2">
                    <a:lumMod val="50000"/>
                  </a:schemeClr>
                </a:solidFill>
                <a:latin typeface="Arial"/>
                <a:ea typeface="Arial" charset="0"/>
                <a:cs typeface="Arial"/>
              </a:rPr>
              <a:t>… Ud. mismo?</a:t>
            </a:r>
          </a:p>
          <a:p>
            <a:pPr marL="536972" lvl="1" indent="-145256" defTabSz="671513">
              <a:spcBef>
                <a:spcPct val="60000"/>
              </a:spcBef>
              <a:buClr>
                <a:srgbClr val="FBB03F"/>
              </a:buClr>
              <a:buFont typeface="Wingdings" pitchFamily="2" charset="2"/>
              <a:buChar char="§"/>
              <a:defRPr/>
            </a:pPr>
            <a:r>
              <a:rPr lang="es-ES" sz="1200" i="1" kern="0" dirty="0">
                <a:solidFill>
                  <a:schemeClr val="tx2">
                    <a:lumMod val="50000"/>
                  </a:schemeClr>
                </a:solidFill>
                <a:latin typeface="Arial"/>
                <a:ea typeface="Arial" charset="0"/>
                <a:cs typeface="Arial"/>
              </a:rPr>
              <a:t>¿Cuál es el costo / riesgo de mantener ese tema como indiscutible (para la tarea, para la relación y para Ud.)? </a:t>
            </a:r>
          </a:p>
          <a:p>
            <a:pPr marL="536972" lvl="1" indent="-145256" defTabSz="671513">
              <a:spcBef>
                <a:spcPct val="60000"/>
              </a:spcBef>
              <a:buClr>
                <a:srgbClr val="FBB03F"/>
              </a:buClr>
              <a:buFont typeface="Wingdings" pitchFamily="2" charset="2"/>
              <a:buChar char="§"/>
              <a:defRPr/>
            </a:pPr>
            <a:r>
              <a:rPr lang="es-ES" sz="1200" i="1" kern="0" dirty="0">
                <a:solidFill>
                  <a:schemeClr val="tx2">
                    <a:lumMod val="50000"/>
                  </a:schemeClr>
                </a:solidFill>
                <a:latin typeface="Arial"/>
                <a:ea typeface="Arial" charset="0"/>
                <a:cs typeface="Arial"/>
              </a:rPr>
              <a:t>¿Cuál es el costo para la otra persona de no saber o tratar abiertamente el indiscutible?</a:t>
            </a:r>
            <a:r>
              <a:rPr lang="es-ES" sz="1200" kern="0" dirty="0">
                <a:solidFill>
                  <a:schemeClr val="tx2">
                    <a:lumMod val="50000"/>
                  </a:schemeClr>
                </a:solidFill>
                <a:latin typeface="Arial"/>
                <a:ea typeface="Arial" charset="0"/>
                <a:cs typeface="Arial"/>
              </a:rPr>
              <a:t> </a:t>
            </a:r>
          </a:p>
        </p:txBody>
      </p:sp>
      <p:sp>
        <p:nvSpPr>
          <p:cNvPr id="6" name="Rectangle 3">
            <a:extLst>
              <a:ext uri="{FF2B5EF4-FFF2-40B4-BE49-F238E27FC236}">
                <a16:creationId xmlns:a16="http://schemas.microsoft.com/office/drawing/2014/main" id="{6E553BF0-EFAD-4214-A55D-BD790AD0DA2F}"/>
              </a:ext>
            </a:extLst>
          </p:cNvPr>
          <p:cNvSpPr txBox="1">
            <a:spLocks noChangeArrowheads="1"/>
          </p:cNvSpPr>
          <p:nvPr/>
        </p:nvSpPr>
        <p:spPr>
          <a:xfrm>
            <a:off x="251520" y="90367"/>
            <a:ext cx="7630418" cy="434579"/>
          </a:xfrm>
          <a:prstGeom prst="rect">
            <a:avLst/>
          </a:prstGeom>
          <a:noFill/>
          <a:ln w="9525">
            <a:noFill/>
            <a:miter lim="800000"/>
            <a:headEnd/>
            <a:tailEnd/>
          </a:ln>
        </p:spPr>
        <p:txBody>
          <a:bodyPr/>
          <a:lstStyle/>
          <a:p>
            <a:pPr>
              <a:defRPr/>
            </a:pPr>
            <a:r>
              <a:rPr lang="es-ES" altLang="en-US" sz="2400" kern="0" dirty="0"/>
              <a:t>Ejercicio: Identificación de indiscutibles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dissolve">
                                      <p:cBhvr>
                                        <p:cTn id="7" dur="500"/>
                                        <p:tgtEl>
                                          <p:spTgt spid="5">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dissolve">
                                      <p:cBhvr>
                                        <p:cTn id="17" dur="500"/>
                                        <p:tgtEl>
                                          <p:spTgt spid="5">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dissolve">
                                      <p:cBhvr>
                                        <p:cTn id="20" dur="500"/>
                                        <p:tgtEl>
                                          <p:spTgt spid="5">
                                            <p:txEl>
                                              <p:pRg st="2" end="2"/>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dissolve">
                                      <p:cBhvr>
                                        <p:cTn id="23" dur="500"/>
                                        <p:tgtEl>
                                          <p:spTgt spid="5">
                                            <p:txEl>
                                              <p:pRg st="3" end="3"/>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dissolve">
                                      <p:cBhvr>
                                        <p:cTn id="26" dur="500"/>
                                        <p:tgtEl>
                                          <p:spTgt spid="5">
                                            <p:txEl>
                                              <p:pRg st="4" end="4"/>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dissolve">
                                      <p:cBhvr>
                                        <p:cTn id="29" dur="500"/>
                                        <p:tgtEl>
                                          <p:spTgt spid="5">
                                            <p:txEl>
                                              <p:pRg st="5" end="5"/>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dissolve">
                                      <p:cBhvr>
                                        <p:cTn id="32" dur="500"/>
                                        <p:tgtEl>
                                          <p:spTgt spid="5">
                                            <p:txEl>
                                              <p:pRg st="6" end="6"/>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dissolve">
                                      <p:cBhvr>
                                        <p:cTn id="35" dur="500"/>
                                        <p:tgtEl>
                                          <p:spTgt spid="5">
                                            <p:txEl>
                                              <p:pRg st="7" end="7"/>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dissolve">
                                      <p:cBhvr>
                                        <p:cTn id="38"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62">
            <a:extLst>
              <a:ext uri="{FF2B5EF4-FFF2-40B4-BE49-F238E27FC236}">
                <a16:creationId xmlns:a16="http://schemas.microsoft.com/office/drawing/2014/main" id="{800F26BC-0ECD-4C02-823E-F750C65B2948}"/>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4754" name="Rectangle 2">
            <a:extLst>
              <a:ext uri="{FF2B5EF4-FFF2-40B4-BE49-F238E27FC236}">
                <a16:creationId xmlns:a16="http://schemas.microsoft.com/office/drawing/2014/main" id="{383D615A-D80A-4899-97D7-98451A7F7065}"/>
              </a:ext>
            </a:extLst>
          </p:cNvPr>
          <p:cNvSpPr>
            <a:spLocks noGrp="1" noChangeArrowheads="1"/>
          </p:cNvSpPr>
          <p:nvPr>
            <p:ph type="title"/>
          </p:nvPr>
        </p:nvSpPr>
        <p:spPr>
          <a:xfrm>
            <a:off x="-1" y="76485"/>
            <a:ext cx="8085535" cy="434578"/>
          </a:xfrm>
        </p:spPr>
        <p:txBody>
          <a:bodyPr/>
          <a:lstStyle/>
          <a:p>
            <a:pPr algn="ctr" eaLnBrk="1" hangingPunct="1">
              <a:defRPr/>
            </a:pPr>
            <a:r>
              <a:rPr lang="es-ES" altLang="es-AR" sz="2400" dirty="0">
                <a:solidFill>
                  <a:schemeClr val="tx2">
                    <a:lumMod val="50000"/>
                  </a:schemeClr>
                </a:solidFill>
                <a:latin typeface="Arial" panose="020B0604020202020204" pitchFamily="34" charset="0"/>
                <a:cs typeface="Arial" panose="020B0604020202020204" pitchFamily="34" charset="0"/>
              </a:rPr>
              <a:t>Pasos para conversar sobre un “indiscutible”</a:t>
            </a:r>
          </a:p>
        </p:txBody>
      </p:sp>
      <p:sp>
        <p:nvSpPr>
          <p:cNvPr id="225283" name="Rectangle 3">
            <a:extLst>
              <a:ext uri="{FF2B5EF4-FFF2-40B4-BE49-F238E27FC236}">
                <a16:creationId xmlns:a16="http://schemas.microsoft.com/office/drawing/2014/main" id="{61F19A3E-3C6A-431F-BABA-73BB1A258B05}"/>
              </a:ext>
            </a:extLst>
          </p:cNvPr>
          <p:cNvSpPr>
            <a:spLocks noGrp="1" noChangeArrowheads="1"/>
          </p:cNvSpPr>
          <p:nvPr>
            <p:ph idx="4294967295"/>
          </p:nvPr>
        </p:nvSpPr>
        <p:spPr bwMode="auto">
          <a:xfrm>
            <a:off x="976312" y="800101"/>
            <a:ext cx="7109223" cy="131571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5" tIns="68565" rIns="68565" bIns="68565" numCol="1" anchor="t" anchorCtr="0" compatLnSpc="1">
            <a:prstTxWarp prst="textNoShape">
              <a:avLst/>
            </a:prstTxWarp>
            <a:spAutoFit/>
          </a:bodyPr>
          <a:lstStyle/>
          <a:p>
            <a:pPr marL="0" indent="0" defTabSz="671513" eaLnBrk="1" hangingPunct="1">
              <a:spcBef>
                <a:spcPct val="130000"/>
              </a:spcBef>
              <a:buNone/>
            </a:pPr>
            <a:r>
              <a:rPr lang="es-ES" altLang="es-AR" sz="1500" dirty="0">
                <a:solidFill>
                  <a:srgbClr val="002960"/>
                </a:solidFill>
              </a:rPr>
              <a:t>Elegir y proponer el contexto (tiempo y lugar) adecuado para conversar, explicitando el tema y el objetivo de mejora de efectividad que subyace a la necesidad de conversar sobre él.</a:t>
            </a:r>
          </a:p>
          <a:p>
            <a:pPr marL="0" indent="0" defTabSz="671513" eaLnBrk="1" hangingPunct="1">
              <a:spcBef>
                <a:spcPts val="900"/>
              </a:spcBef>
              <a:buNone/>
            </a:pPr>
            <a:r>
              <a:rPr lang="es-ES" altLang="es-AR" sz="1200" i="1" dirty="0">
                <a:solidFill>
                  <a:srgbClr val="002960"/>
                </a:solidFill>
              </a:rPr>
              <a:t>Ej.: “Me gustaría hablar con vos de …[x]…porque creo que es algo que impacta en mi / nuestra efectividad. ¿Podemos conversar …(tiempo y lugar)?”</a:t>
            </a:r>
          </a:p>
        </p:txBody>
      </p:sp>
      <p:sp>
        <p:nvSpPr>
          <p:cNvPr id="225284" name="Rectangle 4">
            <a:extLst>
              <a:ext uri="{FF2B5EF4-FFF2-40B4-BE49-F238E27FC236}">
                <a16:creationId xmlns:a16="http://schemas.microsoft.com/office/drawing/2014/main" id="{7C191DDE-D24B-4013-BC9E-5FE0D11BD4FC}"/>
              </a:ext>
            </a:extLst>
          </p:cNvPr>
          <p:cNvSpPr>
            <a:spLocks noChangeArrowheads="1"/>
          </p:cNvSpPr>
          <p:nvPr/>
        </p:nvSpPr>
        <p:spPr bwMode="auto">
          <a:xfrm>
            <a:off x="468064" y="876300"/>
            <a:ext cx="215504" cy="198835"/>
          </a:xfrm>
          <a:prstGeom prst="rect">
            <a:avLst/>
          </a:prstGeom>
          <a:solidFill>
            <a:schemeClr val="accent2"/>
          </a:solidFill>
          <a:ln w="9525" algn="ctr">
            <a:solidFill>
              <a:srgbClr val="FD9900"/>
            </a:solidFill>
            <a:miter lim="800000"/>
            <a:headEnd/>
            <a:tailEnd/>
          </a:ln>
        </p:spPr>
        <p:txBody>
          <a:bodyPr wrap="none" lIns="34286" tIns="34286" rIns="34286" bIns="34286"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s-ES" altLang="es-AR" sz="1050">
                <a:solidFill>
                  <a:srgbClr val="FFFFFF"/>
                </a:solidFill>
                <a:latin typeface="Arial" panose="020B0604020202020204" pitchFamily="34" charset="0"/>
              </a:rPr>
              <a:t>1</a:t>
            </a:r>
          </a:p>
        </p:txBody>
      </p:sp>
      <p:sp>
        <p:nvSpPr>
          <p:cNvPr id="225285" name="Rectangle 5">
            <a:extLst>
              <a:ext uri="{FF2B5EF4-FFF2-40B4-BE49-F238E27FC236}">
                <a16:creationId xmlns:a16="http://schemas.microsoft.com/office/drawing/2014/main" id="{D13207A6-7DDC-4F32-BB51-42A62FA63C0F}"/>
              </a:ext>
            </a:extLst>
          </p:cNvPr>
          <p:cNvSpPr>
            <a:spLocks noChangeArrowheads="1"/>
          </p:cNvSpPr>
          <p:nvPr/>
        </p:nvSpPr>
        <p:spPr bwMode="auto">
          <a:xfrm>
            <a:off x="468064" y="2302084"/>
            <a:ext cx="215504" cy="180759"/>
          </a:xfrm>
          <a:prstGeom prst="rect">
            <a:avLst/>
          </a:prstGeom>
          <a:solidFill>
            <a:schemeClr val="accent2"/>
          </a:solidFill>
          <a:ln w="9525" algn="ctr">
            <a:solidFill>
              <a:srgbClr val="FD9900"/>
            </a:solidFill>
            <a:miter lim="800000"/>
            <a:headEnd/>
            <a:tailEnd/>
          </a:ln>
        </p:spPr>
        <p:txBody>
          <a:bodyPr wrap="none" lIns="34286" tIns="34286" rIns="34286" bIns="34286"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s-ES" altLang="es-AR" sz="1050">
                <a:solidFill>
                  <a:srgbClr val="FFFFFF"/>
                </a:solidFill>
                <a:latin typeface="Arial" panose="020B0604020202020204" pitchFamily="34" charset="0"/>
              </a:rPr>
              <a:t>2</a:t>
            </a:r>
          </a:p>
        </p:txBody>
      </p:sp>
      <p:sp>
        <p:nvSpPr>
          <p:cNvPr id="11" name="Rectangle 3">
            <a:extLst>
              <a:ext uri="{FF2B5EF4-FFF2-40B4-BE49-F238E27FC236}">
                <a16:creationId xmlns:a16="http://schemas.microsoft.com/office/drawing/2014/main" id="{E23E0573-A748-4071-B398-AE5D5ACC7075}"/>
              </a:ext>
            </a:extLst>
          </p:cNvPr>
          <p:cNvSpPr txBox="1">
            <a:spLocks noChangeArrowheads="1"/>
          </p:cNvSpPr>
          <p:nvPr/>
        </p:nvSpPr>
        <p:spPr bwMode="auto">
          <a:xfrm>
            <a:off x="976312" y="2239741"/>
            <a:ext cx="7191376" cy="1196105"/>
          </a:xfrm>
          <a:prstGeom prst="rect">
            <a:avLst/>
          </a:prstGeom>
          <a:noFill/>
          <a:ln w="9525">
            <a:noFill/>
            <a:miter lim="800000"/>
            <a:headEnd/>
            <a:tailEnd/>
          </a:ln>
        </p:spPr>
        <p:txBody>
          <a:bodyPr wrap="square" lIns="68565" tIns="68565" rIns="68565" bIns="68565">
            <a:spAutoFit/>
          </a:bodyPr>
          <a:lstStyle/>
          <a:p>
            <a:pPr defTabSz="671513">
              <a:spcBef>
                <a:spcPct val="130000"/>
              </a:spcBef>
              <a:buClr>
                <a:srgbClr val="FBB03F"/>
              </a:buClr>
              <a:defRPr/>
            </a:pPr>
            <a:r>
              <a:rPr lang="es-ES" sz="1500" kern="0" dirty="0">
                <a:solidFill>
                  <a:srgbClr val="002960"/>
                </a:solidFill>
                <a:latin typeface="+mn-lt"/>
                <a:cs typeface="Arial"/>
              </a:rPr>
              <a:t>Expresar como propia la opinión acerca de la </a:t>
            </a:r>
            <a:r>
              <a:rPr lang="es-ES" sz="1500" kern="0" dirty="0" err="1">
                <a:solidFill>
                  <a:srgbClr val="002960"/>
                </a:solidFill>
                <a:latin typeface="+mn-lt"/>
                <a:cs typeface="Arial"/>
              </a:rPr>
              <a:t>indiscutibilidad</a:t>
            </a:r>
            <a:r>
              <a:rPr lang="es-ES" sz="1500" kern="0" dirty="0">
                <a:solidFill>
                  <a:srgbClr val="002960"/>
                </a:solidFill>
                <a:latin typeface="+mn-lt"/>
                <a:cs typeface="Arial"/>
              </a:rPr>
              <a:t> del tema y de los riesgos de tratarlo </a:t>
            </a:r>
            <a:r>
              <a:rPr lang="es-ES" sz="1500" kern="0" dirty="0">
                <a:latin typeface="+mn-lt"/>
                <a:cs typeface="Arial"/>
              </a:rPr>
              <a:t>(y chequear, de ser posible, las inferencias que la sustentan).</a:t>
            </a:r>
          </a:p>
          <a:p>
            <a:pPr defTabSz="671513">
              <a:spcBef>
                <a:spcPts val="900"/>
              </a:spcBef>
              <a:buClr>
                <a:srgbClr val="FBB03F"/>
              </a:buClr>
              <a:defRPr/>
            </a:pPr>
            <a:r>
              <a:rPr lang="es-ES" sz="1200" i="1" kern="0" dirty="0">
                <a:latin typeface="+mn-lt"/>
                <a:cs typeface="Arial"/>
              </a:rPr>
              <a:t>Ej.: “Hasta ahora me resultó difícil hablar de …[x]…con vos porque supongo que esto podría tener [x] consecuencias/afectar nuestra/mi tarea/relación. ¿Qué </a:t>
            </a:r>
            <a:r>
              <a:rPr lang="es-ES" sz="1200" i="1" kern="0" dirty="0" err="1">
                <a:latin typeface="+mn-lt"/>
                <a:cs typeface="Arial"/>
              </a:rPr>
              <a:t>pensás</a:t>
            </a:r>
            <a:r>
              <a:rPr lang="es-ES" sz="1200" i="1" kern="0" dirty="0">
                <a:latin typeface="+mn-lt"/>
                <a:cs typeface="Arial"/>
              </a:rPr>
              <a:t>? </a:t>
            </a:r>
          </a:p>
        </p:txBody>
      </p:sp>
      <p:sp>
        <p:nvSpPr>
          <p:cNvPr id="225287" name="Rectangle 6">
            <a:extLst>
              <a:ext uri="{FF2B5EF4-FFF2-40B4-BE49-F238E27FC236}">
                <a16:creationId xmlns:a16="http://schemas.microsoft.com/office/drawing/2014/main" id="{54B05AC3-9558-4371-99B3-6F6B79A3C74C}"/>
              </a:ext>
            </a:extLst>
          </p:cNvPr>
          <p:cNvSpPr>
            <a:spLocks noChangeArrowheads="1"/>
          </p:cNvSpPr>
          <p:nvPr/>
        </p:nvSpPr>
        <p:spPr bwMode="auto">
          <a:xfrm>
            <a:off x="468064" y="3800748"/>
            <a:ext cx="215504" cy="198835"/>
          </a:xfrm>
          <a:prstGeom prst="rect">
            <a:avLst/>
          </a:prstGeom>
          <a:solidFill>
            <a:schemeClr val="accent2"/>
          </a:solidFill>
          <a:ln w="9525" algn="ctr">
            <a:solidFill>
              <a:srgbClr val="FD9900"/>
            </a:solidFill>
            <a:miter lim="800000"/>
            <a:headEnd/>
            <a:tailEnd/>
          </a:ln>
        </p:spPr>
        <p:txBody>
          <a:bodyPr wrap="none" lIns="34286" tIns="34286" rIns="34286" bIns="34286"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s-ES" altLang="es-AR" sz="1050">
                <a:solidFill>
                  <a:srgbClr val="FFFFFF"/>
                </a:solidFill>
                <a:latin typeface="Arial" panose="020B0604020202020204" pitchFamily="34" charset="0"/>
              </a:rPr>
              <a:t>3</a:t>
            </a:r>
          </a:p>
        </p:txBody>
      </p:sp>
      <p:sp>
        <p:nvSpPr>
          <p:cNvPr id="12" name="Rectangle 3">
            <a:extLst>
              <a:ext uri="{FF2B5EF4-FFF2-40B4-BE49-F238E27FC236}">
                <a16:creationId xmlns:a16="http://schemas.microsoft.com/office/drawing/2014/main" id="{826E3363-F498-4FAF-AEAB-AEE1DA8CD2D2}"/>
              </a:ext>
            </a:extLst>
          </p:cNvPr>
          <p:cNvSpPr txBox="1">
            <a:spLocks noChangeArrowheads="1"/>
          </p:cNvSpPr>
          <p:nvPr/>
        </p:nvSpPr>
        <p:spPr bwMode="auto">
          <a:xfrm>
            <a:off x="899592" y="3712641"/>
            <a:ext cx="7268096" cy="1163365"/>
          </a:xfrm>
          <a:prstGeom prst="rect">
            <a:avLst/>
          </a:prstGeom>
          <a:noFill/>
          <a:ln w="9525">
            <a:noFill/>
            <a:miter lim="800000"/>
            <a:headEnd/>
            <a:tailEnd/>
          </a:ln>
        </p:spPr>
        <p:txBody>
          <a:bodyPr wrap="square" lIns="68565" tIns="68565" rIns="68565" bIns="68565">
            <a:spAutoFit/>
          </a:bodyPr>
          <a:lstStyle/>
          <a:p>
            <a:pPr marL="257175" indent="-257175" defTabSz="671513">
              <a:spcBef>
                <a:spcPct val="130000"/>
              </a:spcBef>
              <a:buClr>
                <a:srgbClr val="FBB03F"/>
              </a:buClr>
              <a:defRPr/>
            </a:pPr>
            <a:r>
              <a:rPr lang="es-ES" sz="1500" kern="0" dirty="0">
                <a:solidFill>
                  <a:srgbClr val="002960"/>
                </a:solidFill>
                <a:latin typeface="+mn-lt"/>
                <a:cs typeface="Arial"/>
              </a:rPr>
              <a:t>Expresar los propios sentimientos</a:t>
            </a:r>
            <a:r>
              <a:rPr lang="es-ES" sz="1500" kern="0" dirty="0">
                <a:latin typeface="+mn-lt"/>
                <a:cs typeface="Arial"/>
              </a:rPr>
              <a:t> (sin “culpar” al otro por ellos).</a:t>
            </a:r>
          </a:p>
          <a:p>
            <a:pPr marL="257175" indent="-257175" defTabSz="671513">
              <a:spcBef>
                <a:spcPct val="130000"/>
              </a:spcBef>
              <a:buClr>
                <a:srgbClr val="FBB03F"/>
              </a:buClr>
              <a:defRPr/>
            </a:pPr>
            <a:r>
              <a:rPr lang="es-ES" sz="1200" i="1" kern="0" dirty="0">
                <a:latin typeface="+mn-lt"/>
                <a:cs typeface="Arial"/>
              </a:rPr>
              <a:t>Ej.: “Me di cuenta de que el [temor] que sentía de tratar el tema al mismo tiempo me paralizaba y dejaba [frustrado] porque por otro lado me preocupa el impacto que esto está teniendo si no lo tratamos”</a:t>
            </a:r>
            <a:r>
              <a:rPr lang="es-ES" sz="1200" kern="0" dirty="0">
                <a:latin typeface="+mn-lt"/>
                <a:cs typeface="Arial"/>
              </a:rPr>
              <a:t> </a:t>
            </a:r>
          </a:p>
        </p:txBody>
      </p:sp>
      <p:sp>
        <p:nvSpPr>
          <p:cNvPr id="225290" name="Rectangle 6">
            <a:extLst>
              <a:ext uri="{FF2B5EF4-FFF2-40B4-BE49-F238E27FC236}">
                <a16:creationId xmlns:a16="http://schemas.microsoft.com/office/drawing/2014/main" id="{FC5D479A-D881-4FE0-B875-27689F27993A}"/>
              </a:ext>
            </a:extLst>
          </p:cNvPr>
          <p:cNvSpPr txBox="1">
            <a:spLocks noChangeArrowheads="1"/>
          </p:cNvSpPr>
          <p:nvPr/>
        </p:nvSpPr>
        <p:spPr bwMode="auto">
          <a:xfrm>
            <a:off x="6554392" y="4943475"/>
            <a:ext cx="173474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r" defTabSz="685800" eaLnBrk="1" hangingPunct="1"/>
            <a:r>
              <a:rPr lang="en-US" altLang="es-AR" sz="750">
                <a:solidFill>
                  <a:srgbClr val="FBB03F"/>
                </a:solidFill>
                <a:latin typeface="Arial" panose="020B0604020202020204" pitchFamily="34" charset="0"/>
                <a:sym typeface="Trebuchet MS" panose="020B0603020202020204" pitchFamily="34" charset="0"/>
              </a:rPr>
              <a:t>| </a:t>
            </a:r>
            <a:fld id="{CFFD6ED9-9A10-40A5-AB70-D70DB31C41B2}" type="slidenum">
              <a:rPr lang="en-US" altLang="es-AR" sz="750">
                <a:solidFill>
                  <a:srgbClr val="B2B2B2"/>
                </a:solidFill>
                <a:latin typeface="Arial" panose="020B0604020202020204" pitchFamily="34" charset="0"/>
                <a:sym typeface="Trebuchet MS" panose="020B0603020202020204" pitchFamily="34" charset="0"/>
              </a:rPr>
              <a:pPr algn="r" defTabSz="685800" eaLnBrk="1" hangingPunct="1"/>
              <a:t>118</a:t>
            </a:fld>
            <a:endParaRPr lang="en-US" altLang="es-AR" sz="750">
              <a:solidFill>
                <a:srgbClr val="B2B2B2"/>
              </a:solidFill>
              <a:latin typeface="Arial" panose="020B0604020202020204" pitchFamily="34" charset="0"/>
              <a:sym typeface="Trebuchet MS" panose="020B0603020202020204" pitchFamily="34" charset="0"/>
            </a:endParaRPr>
          </a:p>
        </p:txBody>
      </p:sp>
    </p:spTree>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262">
            <a:extLst>
              <a:ext uri="{FF2B5EF4-FFF2-40B4-BE49-F238E27FC236}">
                <a16:creationId xmlns:a16="http://schemas.microsoft.com/office/drawing/2014/main" id="{AB480FB0-9C3D-4959-BC34-EABFAC970D23}"/>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27331" name="Rectangle 7">
            <a:extLst>
              <a:ext uri="{FF2B5EF4-FFF2-40B4-BE49-F238E27FC236}">
                <a16:creationId xmlns:a16="http://schemas.microsoft.com/office/drawing/2014/main" id="{82C6D355-6653-4468-9242-EF8603BA6D8F}"/>
              </a:ext>
            </a:extLst>
          </p:cNvPr>
          <p:cNvSpPr>
            <a:spLocks noChangeArrowheads="1"/>
          </p:cNvSpPr>
          <p:nvPr/>
        </p:nvSpPr>
        <p:spPr bwMode="auto">
          <a:xfrm>
            <a:off x="395536" y="1141810"/>
            <a:ext cx="244079" cy="198834"/>
          </a:xfrm>
          <a:prstGeom prst="rect">
            <a:avLst/>
          </a:prstGeom>
          <a:solidFill>
            <a:schemeClr val="accent2"/>
          </a:solidFill>
          <a:ln w="9525" algn="ctr">
            <a:solidFill>
              <a:srgbClr val="FD9900"/>
            </a:solidFill>
            <a:miter lim="800000"/>
            <a:headEnd/>
            <a:tailEnd/>
          </a:ln>
        </p:spPr>
        <p:txBody>
          <a:bodyPr wrap="none" lIns="34286" tIns="34286" rIns="34286" bIns="34286"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s-ES" altLang="es-AR" sz="1050">
                <a:solidFill>
                  <a:srgbClr val="FFFFFF"/>
                </a:solidFill>
                <a:latin typeface="Arial" panose="020B0604020202020204" pitchFamily="34" charset="0"/>
              </a:rPr>
              <a:t>4</a:t>
            </a:r>
          </a:p>
        </p:txBody>
      </p:sp>
      <p:sp>
        <p:nvSpPr>
          <p:cNvPr id="13" name="Rectangle 3">
            <a:extLst>
              <a:ext uri="{FF2B5EF4-FFF2-40B4-BE49-F238E27FC236}">
                <a16:creationId xmlns:a16="http://schemas.microsoft.com/office/drawing/2014/main" id="{0BB3B82D-1AA3-4A76-8E48-E0295C2C2F52}"/>
              </a:ext>
            </a:extLst>
          </p:cNvPr>
          <p:cNvSpPr txBox="1">
            <a:spLocks noChangeArrowheads="1"/>
          </p:cNvSpPr>
          <p:nvPr/>
        </p:nvSpPr>
        <p:spPr bwMode="auto">
          <a:xfrm>
            <a:off x="971600" y="1072754"/>
            <a:ext cx="7776864" cy="1402918"/>
          </a:xfrm>
          <a:prstGeom prst="rect">
            <a:avLst/>
          </a:prstGeom>
          <a:noFill/>
          <a:ln w="9525">
            <a:noFill/>
            <a:miter lim="800000"/>
            <a:headEnd/>
            <a:tailEnd/>
          </a:ln>
        </p:spPr>
        <p:txBody>
          <a:bodyPr wrap="square" lIns="68565" tIns="68565" rIns="68565" bIns="68565">
            <a:spAutoFit/>
          </a:bodyPr>
          <a:lstStyle/>
          <a:p>
            <a:pPr defTabSz="671513">
              <a:spcBef>
                <a:spcPct val="130000"/>
              </a:spcBef>
              <a:buClr>
                <a:srgbClr val="FBB03F"/>
              </a:buClr>
              <a:defRPr/>
            </a:pPr>
            <a:r>
              <a:rPr lang="es-ES" sz="1500" kern="0" dirty="0">
                <a:solidFill>
                  <a:srgbClr val="002960"/>
                </a:solidFill>
                <a:latin typeface="+mn-lt"/>
                <a:cs typeface="Arial"/>
              </a:rPr>
              <a:t>Exponer e indagar productivamente la verdad profunda de ambas partes (Comunicación auténtica). Autoprotección.</a:t>
            </a:r>
          </a:p>
          <a:p>
            <a:pPr defTabSz="671513">
              <a:spcBef>
                <a:spcPts val="450"/>
              </a:spcBef>
              <a:buClr>
                <a:srgbClr val="FBB03F"/>
              </a:buClr>
              <a:defRPr/>
            </a:pPr>
            <a:r>
              <a:rPr lang="es-ES" sz="1200" i="1" kern="0" dirty="0">
                <a:solidFill>
                  <a:srgbClr val="002960"/>
                </a:solidFill>
                <a:latin typeface="+mn-lt"/>
                <a:cs typeface="Arial"/>
              </a:rPr>
              <a:t>Ej.: “Te cuento mi perspectiva. Mi objetivo en este tema es…[x], ya que me importa especialmente…[un valor / algo valioso para mí: calidad, integridad, satisfacción del cliente, etc.]. Entonces,  cuando veo que… [hechos], pienso que afectan [lo valioso] de este modo…[interpretación], y me siento [emoción]. ¿</a:t>
            </a:r>
            <a:r>
              <a:rPr lang="es-ES" sz="1200" i="1" kern="0" dirty="0" err="1">
                <a:solidFill>
                  <a:srgbClr val="002960"/>
                </a:solidFill>
                <a:latin typeface="+mn-lt"/>
                <a:cs typeface="Arial"/>
              </a:rPr>
              <a:t>Podés</a:t>
            </a:r>
            <a:r>
              <a:rPr lang="es-ES" sz="1200" i="1" kern="0" dirty="0">
                <a:solidFill>
                  <a:srgbClr val="002960"/>
                </a:solidFill>
                <a:latin typeface="+mn-lt"/>
                <a:cs typeface="Arial"/>
              </a:rPr>
              <a:t> ver mi punto? ¿Vos cómo lo ves?</a:t>
            </a:r>
          </a:p>
        </p:txBody>
      </p:sp>
      <p:sp>
        <p:nvSpPr>
          <p:cNvPr id="227333" name="Rectangle 9">
            <a:extLst>
              <a:ext uri="{FF2B5EF4-FFF2-40B4-BE49-F238E27FC236}">
                <a16:creationId xmlns:a16="http://schemas.microsoft.com/office/drawing/2014/main" id="{86FE90C4-8F70-49AA-B9CB-06B7ECD87161}"/>
              </a:ext>
            </a:extLst>
          </p:cNvPr>
          <p:cNvSpPr>
            <a:spLocks noChangeArrowheads="1"/>
          </p:cNvSpPr>
          <p:nvPr/>
        </p:nvSpPr>
        <p:spPr bwMode="auto">
          <a:xfrm>
            <a:off x="409823" y="2845594"/>
            <a:ext cx="215504" cy="198835"/>
          </a:xfrm>
          <a:prstGeom prst="rect">
            <a:avLst/>
          </a:prstGeom>
          <a:solidFill>
            <a:schemeClr val="accent2"/>
          </a:solidFill>
          <a:ln w="9525" algn="ctr">
            <a:solidFill>
              <a:srgbClr val="FD9900"/>
            </a:solidFill>
            <a:miter lim="800000"/>
            <a:headEnd/>
            <a:tailEnd/>
          </a:ln>
        </p:spPr>
        <p:txBody>
          <a:bodyPr wrap="none" lIns="34286" tIns="34286" rIns="34286" bIns="34286"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s-ES" altLang="es-AR" sz="1050">
                <a:solidFill>
                  <a:srgbClr val="FFFFFF"/>
                </a:solidFill>
                <a:latin typeface="Arial" panose="020B0604020202020204" pitchFamily="34" charset="0"/>
              </a:rPr>
              <a:t>5</a:t>
            </a:r>
          </a:p>
        </p:txBody>
      </p:sp>
      <p:sp>
        <p:nvSpPr>
          <p:cNvPr id="15" name="Rectangle 3">
            <a:extLst>
              <a:ext uri="{FF2B5EF4-FFF2-40B4-BE49-F238E27FC236}">
                <a16:creationId xmlns:a16="http://schemas.microsoft.com/office/drawing/2014/main" id="{8B2109E5-82B6-49A6-A0FE-83ADDB47ADD2}"/>
              </a:ext>
            </a:extLst>
          </p:cNvPr>
          <p:cNvSpPr txBox="1">
            <a:spLocks noChangeArrowheads="1"/>
          </p:cNvSpPr>
          <p:nvPr/>
        </p:nvSpPr>
        <p:spPr bwMode="auto">
          <a:xfrm>
            <a:off x="971600" y="2775347"/>
            <a:ext cx="7632848" cy="618088"/>
          </a:xfrm>
          <a:prstGeom prst="rect">
            <a:avLst/>
          </a:prstGeom>
          <a:noFill/>
          <a:ln w="9525">
            <a:noFill/>
            <a:miter lim="800000"/>
            <a:headEnd/>
            <a:tailEnd/>
          </a:ln>
        </p:spPr>
        <p:txBody>
          <a:bodyPr wrap="square" lIns="68565" tIns="68565" rIns="68565" bIns="68565">
            <a:spAutoFit/>
          </a:bodyPr>
          <a:lstStyle/>
          <a:p>
            <a:pPr marL="257175" indent="-257175" defTabSz="671513">
              <a:spcBef>
                <a:spcPct val="130000"/>
              </a:spcBef>
              <a:buClr>
                <a:srgbClr val="FBB03F"/>
              </a:buClr>
              <a:defRPr/>
            </a:pPr>
            <a:r>
              <a:rPr lang="es-ES" sz="1500" kern="0" dirty="0">
                <a:solidFill>
                  <a:srgbClr val="002960"/>
                </a:solidFill>
                <a:latin typeface="+mn-lt"/>
                <a:cs typeface="Arial"/>
              </a:rPr>
              <a:t>Expresar los deseos propios y proponer una forma de proceder.</a:t>
            </a:r>
          </a:p>
          <a:p>
            <a:pPr marL="257175" indent="-257175" defTabSz="671513">
              <a:spcBef>
                <a:spcPts val="450"/>
              </a:spcBef>
              <a:buClr>
                <a:srgbClr val="FBB03F"/>
              </a:buClr>
              <a:defRPr/>
            </a:pPr>
            <a:r>
              <a:rPr lang="es-ES" sz="1200" i="1" kern="0" dirty="0">
                <a:solidFill>
                  <a:srgbClr val="002960"/>
                </a:solidFill>
                <a:latin typeface="+mn-lt"/>
                <a:cs typeface="Arial"/>
              </a:rPr>
              <a:t>Ej.: “Me gustaría…[deseo], y para eso te propongo…[propuesta / pedido. ¿Qué te parece?</a:t>
            </a:r>
            <a:r>
              <a:rPr lang="es-ES" sz="1200" kern="0" dirty="0">
                <a:solidFill>
                  <a:srgbClr val="002960"/>
                </a:solidFill>
                <a:latin typeface="+mn-lt"/>
                <a:cs typeface="Arial"/>
              </a:rPr>
              <a:t>  </a:t>
            </a:r>
          </a:p>
        </p:txBody>
      </p:sp>
      <p:sp>
        <p:nvSpPr>
          <p:cNvPr id="227335" name="Rectangle 10">
            <a:extLst>
              <a:ext uri="{FF2B5EF4-FFF2-40B4-BE49-F238E27FC236}">
                <a16:creationId xmlns:a16="http://schemas.microsoft.com/office/drawing/2014/main" id="{FB53C2BB-7A25-40C3-9ACB-342249ABB8D9}"/>
              </a:ext>
            </a:extLst>
          </p:cNvPr>
          <p:cNvSpPr>
            <a:spLocks noChangeArrowheads="1"/>
          </p:cNvSpPr>
          <p:nvPr/>
        </p:nvSpPr>
        <p:spPr bwMode="auto">
          <a:xfrm>
            <a:off x="409823" y="3792141"/>
            <a:ext cx="215504" cy="198834"/>
          </a:xfrm>
          <a:prstGeom prst="rect">
            <a:avLst/>
          </a:prstGeom>
          <a:solidFill>
            <a:schemeClr val="accent2"/>
          </a:solidFill>
          <a:ln w="9525" algn="ctr">
            <a:solidFill>
              <a:srgbClr val="FD9900"/>
            </a:solidFill>
            <a:miter lim="800000"/>
            <a:headEnd/>
            <a:tailEnd/>
          </a:ln>
        </p:spPr>
        <p:txBody>
          <a:bodyPr wrap="none" lIns="34286" tIns="34286" rIns="34286" bIns="34286"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s-ES" altLang="es-AR" sz="1050">
                <a:solidFill>
                  <a:srgbClr val="FFFFFF"/>
                </a:solidFill>
                <a:latin typeface="Arial" panose="020B0604020202020204" pitchFamily="34" charset="0"/>
              </a:rPr>
              <a:t>6</a:t>
            </a:r>
          </a:p>
        </p:txBody>
      </p:sp>
      <p:sp>
        <p:nvSpPr>
          <p:cNvPr id="16" name="Rectangle 3">
            <a:extLst>
              <a:ext uri="{FF2B5EF4-FFF2-40B4-BE49-F238E27FC236}">
                <a16:creationId xmlns:a16="http://schemas.microsoft.com/office/drawing/2014/main" id="{181144FD-ED13-4048-BE67-FC6E4B568A2C}"/>
              </a:ext>
            </a:extLst>
          </p:cNvPr>
          <p:cNvSpPr txBox="1">
            <a:spLocks noChangeArrowheads="1"/>
          </p:cNvSpPr>
          <p:nvPr/>
        </p:nvSpPr>
        <p:spPr bwMode="auto">
          <a:xfrm>
            <a:off x="971601" y="3720704"/>
            <a:ext cx="4383832" cy="369302"/>
          </a:xfrm>
          <a:prstGeom prst="rect">
            <a:avLst/>
          </a:prstGeom>
          <a:noFill/>
          <a:ln w="9525">
            <a:noFill/>
            <a:miter lim="800000"/>
            <a:headEnd/>
            <a:tailEnd/>
          </a:ln>
        </p:spPr>
        <p:txBody>
          <a:bodyPr wrap="square" lIns="68565" tIns="68565" rIns="68565" bIns="68565">
            <a:spAutoFit/>
          </a:bodyPr>
          <a:lstStyle/>
          <a:p>
            <a:pPr marL="257175" indent="-257175" defTabSz="671513">
              <a:spcBef>
                <a:spcPct val="130000"/>
              </a:spcBef>
              <a:buClr>
                <a:srgbClr val="FBB03F"/>
              </a:buClr>
              <a:defRPr/>
            </a:pPr>
            <a:r>
              <a:rPr lang="es-ES" sz="1500" kern="0" dirty="0">
                <a:solidFill>
                  <a:srgbClr val="002960"/>
                </a:solidFill>
                <a:latin typeface="+mn-lt"/>
                <a:cs typeface="Arial"/>
              </a:rPr>
              <a:t>Negociar y establecer compromisos. </a:t>
            </a:r>
          </a:p>
        </p:txBody>
      </p:sp>
      <p:sp>
        <p:nvSpPr>
          <p:cNvPr id="227338" name="Rectangle 6">
            <a:extLst>
              <a:ext uri="{FF2B5EF4-FFF2-40B4-BE49-F238E27FC236}">
                <a16:creationId xmlns:a16="http://schemas.microsoft.com/office/drawing/2014/main" id="{FBEEC0E5-4B73-4C3D-8982-06FBCBE27985}"/>
              </a:ext>
            </a:extLst>
          </p:cNvPr>
          <p:cNvSpPr txBox="1">
            <a:spLocks noChangeArrowheads="1"/>
          </p:cNvSpPr>
          <p:nvPr/>
        </p:nvSpPr>
        <p:spPr bwMode="auto">
          <a:xfrm>
            <a:off x="7409260" y="4943475"/>
            <a:ext cx="173474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r" defTabSz="685800" eaLnBrk="1" hangingPunct="1"/>
            <a:r>
              <a:rPr lang="en-US" altLang="es-AR" sz="750">
                <a:solidFill>
                  <a:srgbClr val="FBB03F"/>
                </a:solidFill>
                <a:latin typeface="Arial" panose="020B0604020202020204" pitchFamily="34" charset="0"/>
                <a:sym typeface="Trebuchet MS" panose="020B0603020202020204" pitchFamily="34" charset="0"/>
              </a:rPr>
              <a:t>| </a:t>
            </a:r>
            <a:fld id="{71E4BE77-C995-4D2E-835C-6B7D7B87DAA1}" type="slidenum">
              <a:rPr lang="en-US" altLang="es-AR" sz="750">
                <a:solidFill>
                  <a:srgbClr val="B2B2B2"/>
                </a:solidFill>
                <a:latin typeface="Arial" panose="020B0604020202020204" pitchFamily="34" charset="0"/>
                <a:sym typeface="Trebuchet MS" panose="020B0603020202020204" pitchFamily="34" charset="0"/>
              </a:rPr>
              <a:pPr algn="r" defTabSz="685800" eaLnBrk="1" hangingPunct="1"/>
              <a:t>119</a:t>
            </a:fld>
            <a:endParaRPr lang="en-US" altLang="es-AR" sz="750">
              <a:solidFill>
                <a:srgbClr val="B2B2B2"/>
              </a:solidFill>
              <a:latin typeface="Arial" panose="020B0604020202020204" pitchFamily="34" charset="0"/>
              <a:sym typeface="Trebuchet MS" panose="020B0603020202020204" pitchFamily="34" charset="0"/>
            </a:endParaRPr>
          </a:p>
        </p:txBody>
      </p:sp>
      <p:sp>
        <p:nvSpPr>
          <p:cNvPr id="14" name="Rectangle 2">
            <a:extLst>
              <a:ext uri="{FF2B5EF4-FFF2-40B4-BE49-F238E27FC236}">
                <a16:creationId xmlns:a16="http://schemas.microsoft.com/office/drawing/2014/main" id="{05DEC065-0264-46C9-B29D-FD3953C489B4}"/>
              </a:ext>
            </a:extLst>
          </p:cNvPr>
          <p:cNvSpPr>
            <a:spLocks noGrp="1" noChangeArrowheads="1"/>
          </p:cNvSpPr>
          <p:nvPr>
            <p:ph type="title"/>
          </p:nvPr>
        </p:nvSpPr>
        <p:spPr>
          <a:xfrm>
            <a:off x="-1" y="76485"/>
            <a:ext cx="8085535" cy="434578"/>
          </a:xfrm>
        </p:spPr>
        <p:txBody>
          <a:bodyPr/>
          <a:lstStyle/>
          <a:p>
            <a:pPr algn="ctr" eaLnBrk="1" hangingPunct="1">
              <a:defRPr/>
            </a:pPr>
            <a:r>
              <a:rPr lang="es-ES" altLang="es-AR" sz="2400" dirty="0">
                <a:solidFill>
                  <a:schemeClr val="tx2">
                    <a:lumMod val="50000"/>
                  </a:schemeClr>
                </a:solidFill>
                <a:latin typeface="Arial" panose="020B0604020202020204" pitchFamily="34" charset="0"/>
                <a:cs typeface="Arial" panose="020B0604020202020204" pitchFamily="34" charset="0"/>
              </a:rPr>
              <a:t>Pasos para conversar sobre un “indiscutible”</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4EC4ADE5-A3EB-4836-B4CE-2F00CB2846A9}"/>
              </a:ext>
            </a:extLst>
          </p:cNvPr>
          <p:cNvSpPr/>
          <p:nvPr/>
        </p:nvSpPr>
        <p:spPr>
          <a:xfrm>
            <a:off x="-12128" y="1489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 name="Marcador de contenido 2">
            <a:extLst>
              <a:ext uri="{FF2B5EF4-FFF2-40B4-BE49-F238E27FC236}">
                <a16:creationId xmlns:a16="http://schemas.microsoft.com/office/drawing/2014/main" id="{026412E8-E0A5-4E15-BC2F-10CDAF98A8EA}"/>
              </a:ext>
            </a:extLst>
          </p:cNvPr>
          <p:cNvSpPr>
            <a:spLocks noGrp="1"/>
          </p:cNvSpPr>
          <p:nvPr>
            <p:ph idx="1"/>
          </p:nvPr>
        </p:nvSpPr>
        <p:spPr>
          <a:xfrm>
            <a:off x="-2052736" y="843558"/>
            <a:ext cx="5112568" cy="4392488"/>
          </a:xfrm>
        </p:spPr>
        <p:txBody>
          <a:bodyPr/>
          <a:lstStyle/>
          <a:p>
            <a:pPr marL="0" indent="0">
              <a:spcBef>
                <a:spcPts val="600"/>
              </a:spcBef>
              <a:buNone/>
            </a:pPr>
            <a:r>
              <a:rPr lang="es-AR" sz="900" b="0" dirty="0"/>
              <a:t>.</a:t>
            </a:r>
          </a:p>
          <a:p>
            <a:pPr marL="0" indent="0">
              <a:spcBef>
                <a:spcPts val="600"/>
              </a:spcBef>
              <a:buNone/>
            </a:pPr>
            <a:r>
              <a:rPr lang="es-AR" sz="900" b="0" dirty="0"/>
              <a:t>.</a:t>
            </a:r>
          </a:p>
          <a:p>
            <a:endParaRPr lang="es-AR" sz="1200" dirty="0"/>
          </a:p>
        </p:txBody>
      </p:sp>
      <p:sp>
        <p:nvSpPr>
          <p:cNvPr id="4" name="Marcador de número de diapositiva 3">
            <a:extLst>
              <a:ext uri="{FF2B5EF4-FFF2-40B4-BE49-F238E27FC236}">
                <a16:creationId xmlns:a16="http://schemas.microsoft.com/office/drawing/2014/main" id="{A6DFBD03-D5E4-43DB-A479-6E75802DD7EC}"/>
              </a:ext>
            </a:extLst>
          </p:cNvPr>
          <p:cNvSpPr>
            <a:spLocks noGrp="1"/>
          </p:cNvSpPr>
          <p:nvPr>
            <p:ph type="sldNum" sz="quarter" idx="10"/>
          </p:nvPr>
        </p:nvSpPr>
        <p:spPr/>
        <p:txBody>
          <a:bodyPr/>
          <a:lstStyle/>
          <a:p>
            <a:pPr>
              <a:defRPr/>
            </a:pPr>
            <a:r>
              <a:rPr lang="en-US" sz="900"/>
              <a:t>| </a:t>
            </a:r>
            <a:fld id="{9B4E8CCE-87C1-4BA8-8D86-15FF64157675}" type="slidenum">
              <a:rPr lang="en-US" sz="900" smtClean="0">
                <a:solidFill>
                  <a:srgbClr val="B2B2B2"/>
                </a:solidFill>
              </a:rPr>
              <a:pPr>
                <a:defRPr/>
              </a:pPr>
              <a:t>12</a:t>
            </a:fld>
            <a:endParaRPr lang="en-US" sz="900">
              <a:solidFill>
                <a:srgbClr val="B2B2B2"/>
              </a:solidFill>
            </a:endParaRPr>
          </a:p>
        </p:txBody>
      </p:sp>
      <p:sp>
        <p:nvSpPr>
          <p:cNvPr id="7" name="Título 1">
            <a:extLst>
              <a:ext uri="{FF2B5EF4-FFF2-40B4-BE49-F238E27FC236}">
                <a16:creationId xmlns:a16="http://schemas.microsoft.com/office/drawing/2014/main" id="{F656163E-E718-42AC-B410-8E5101D75336}"/>
              </a:ext>
            </a:extLst>
          </p:cNvPr>
          <p:cNvSpPr>
            <a:spLocks noGrp="1"/>
          </p:cNvSpPr>
          <p:nvPr>
            <p:ph type="title"/>
          </p:nvPr>
        </p:nvSpPr>
        <p:spPr>
          <a:xfrm>
            <a:off x="279400" y="51470"/>
            <a:ext cx="8685213" cy="434578"/>
          </a:xfrm>
        </p:spPr>
        <p:txBody>
          <a:bodyPr/>
          <a:lstStyle/>
          <a:p>
            <a:r>
              <a:rPr lang="es-AR" dirty="0"/>
              <a:t>Autoevaluación (individual y al equipo)</a:t>
            </a:r>
          </a:p>
        </p:txBody>
      </p:sp>
      <p:graphicFrame>
        <p:nvGraphicFramePr>
          <p:cNvPr id="2" name="Tabla 1">
            <a:extLst>
              <a:ext uri="{FF2B5EF4-FFF2-40B4-BE49-F238E27FC236}">
                <a16:creationId xmlns:a16="http://schemas.microsoft.com/office/drawing/2014/main" id="{D830C3B2-445B-475E-A5DB-9DE93B706827}"/>
              </a:ext>
            </a:extLst>
          </p:cNvPr>
          <p:cNvGraphicFramePr>
            <a:graphicFrameLocks noGrp="1"/>
          </p:cNvGraphicFramePr>
          <p:nvPr>
            <p:extLst/>
          </p:nvPr>
        </p:nvGraphicFramePr>
        <p:xfrm>
          <a:off x="490972" y="729443"/>
          <a:ext cx="8136904" cy="4114800"/>
        </p:xfrm>
        <a:graphic>
          <a:graphicData uri="http://schemas.openxmlformats.org/drawingml/2006/table">
            <a:tbl>
              <a:tblPr firstRow="1" bandRow="1">
                <a:tableStyleId>{7DF18680-E054-41AD-8BC1-D1AEF772440D}</a:tableStyleId>
              </a:tblPr>
              <a:tblGrid>
                <a:gridCol w="6467039">
                  <a:extLst>
                    <a:ext uri="{9D8B030D-6E8A-4147-A177-3AD203B41FA5}">
                      <a16:colId xmlns:a16="http://schemas.microsoft.com/office/drawing/2014/main" val="3702419350"/>
                    </a:ext>
                  </a:extLst>
                </a:gridCol>
                <a:gridCol w="874691">
                  <a:extLst>
                    <a:ext uri="{9D8B030D-6E8A-4147-A177-3AD203B41FA5}">
                      <a16:colId xmlns:a16="http://schemas.microsoft.com/office/drawing/2014/main" val="940819907"/>
                    </a:ext>
                  </a:extLst>
                </a:gridCol>
                <a:gridCol w="795174">
                  <a:extLst>
                    <a:ext uri="{9D8B030D-6E8A-4147-A177-3AD203B41FA5}">
                      <a16:colId xmlns:a16="http://schemas.microsoft.com/office/drawing/2014/main" val="2697957978"/>
                    </a:ext>
                  </a:extLst>
                </a:gridCol>
              </a:tblGrid>
              <a:tr h="286118">
                <a:tc>
                  <a:txBody>
                    <a:bodyPr/>
                    <a:lstStyle/>
                    <a:p>
                      <a:pPr algn="ctr"/>
                      <a:r>
                        <a:rPr lang="es-AR" dirty="0"/>
                        <a:t>VALORES</a:t>
                      </a:r>
                    </a:p>
                  </a:txBody>
                  <a:tcPr/>
                </a:tc>
                <a:tc>
                  <a:txBody>
                    <a:bodyPr/>
                    <a:lstStyle/>
                    <a:p>
                      <a:pPr algn="ctr"/>
                      <a:r>
                        <a:rPr lang="es-AR" dirty="0"/>
                        <a:t>MT</a:t>
                      </a:r>
                    </a:p>
                  </a:txBody>
                  <a:tcPr/>
                </a:tc>
                <a:tc>
                  <a:txBody>
                    <a:bodyPr/>
                    <a:lstStyle/>
                    <a:p>
                      <a:pPr algn="ctr"/>
                      <a:r>
                        <a:rPr lang="es-AR" dirty="0"/>
                        <a:t>YO</a:t>
                      </a:r>
                    </a:p>
                  </a:txBody>
                  <a:tcPr/>
                </a:tc>
                <a:extLst>
                  <a:ext uri="{0D108BD9-81ED-4DB2-BD59-A6C34878D82A}">
                    <a16:rowId xmlns:a16="http://schemas.microsoft.com/office/drawing/2014/main" val="4064212465"/>
                  </a:ext>
                </a:extLst>
              </a:tr>
              <a:tr h="268744">
                <a:tc>
                  <a:txBody>
                    <a:bodyPr/>
                    <a:lstStyle/>
                    <a:p>
                      <a:pPr marL="0" indent="0">
                        <a:buNone/>
                      </a:pPr>
                      <a:r>
                        <a:rPr lang="es-AR" sz="1200" dirty="0"/>
                        <a:t>1. </a:t>
                      </a:r>
                      <a:r>
                        <a:rPr lang="es-AR" sz="1200" b="1" dirty="0"/>
                        <a:t>COMPROMISO</a:t>
                      </a:r>
                      <a:r>
                        <a:rPr lang="es-AR" sz="1200" dirty="0"/>
                        <a:t>:</a:t>
                      </a:r>
                    </a:p>
                    <a:p>
                      <a:pPr>
                        <a:spcBef>
                          <a:spcPts val="300"/>
                        </a:spcBef>
                      </a:pPr>
                      <a:r>
                        <a:rPr lang="es-AR" sz="900" u="sng" dirty="0"/>
                        <a:t>SÍ</a:t>
                      </a:r>
                      <a:r>
                        <a:rPr lang="es-AR" sz="900" dirty="0"/>
                        <a:t>: </a:t>
                      </a:r>
                      <a:r>
                        <a:rPr lang="es-AR" sz="900" b="0" dirty="0"/>
                        <a:t>Jugar para el equipo, respetar los acuerdos del equipo, aunque estén en contra de los intereses propios y cumplirlos. </a:t>
                      </a:r>
                    </a:p>
                    <a:p>
                      <a:pPr>
                        <a:spcBef>
                          <a:spcPts val="300"/>
                        </a:spcBef>
                      </a:pPr>
                      <a:r>
                        <a:rPr lang="es-AR" sz="900" u="sng" dirty="0"/>
                        <a:t>NO</a:t>
                      </a:r>
                      <a:r>
                        <a:rPr lang="es-AR" sz="900" dirty="0"/>
                        <a:t>: </a:t>
                      </a:r>
                      <a:r>
                        <a:rPr lang="es-AR" sz="900" b="0" dirty="0"/>
                        <a:t>Desconocer los acuerdos. Evadir compromisos. No transmitir / promover los acuerdos. </a:t>
                      </a:r>
                    </a:p>
                  </a:txBody>
                  <a:tcPr/>
                </a:tc>
                <a:tc>
                  <a:txBody>
                    <a:bodyPr/>
                    <a:lstStyle/>
                    <a:p>
                      <a:endParaRPr lang="es-AR" dirty="0"/>
                    </a:p>
                  </a:txBody>
                  <a:tcPr/>
                </a:tc>
                <a:tc>
                  <a:txBody>
                    <a:bodyPr/>
                    <a:lstStyle/>
                    <a:p>
                      <a:endParaRPr lang="es-AR"/>
                    </a:p>
                  </a:txBody>
                  <a:tcPr/>
                </a:tc>
                <a:extLst>
                  <a:ext uri="{0D108BD9-81ED-4DB2-BD59-A6C34878D82A}">
                    <a16:rowId xmlns:a16="http://schemas.microsoft.com/office/drawing/2014/main" val="2052997038"/>
                  </a:ext>
                </a:extLst>
              </a:tr>
              <a:tr h="496023">
                <a:tc>
                  <a:txBody>
                    <a:bodyPr/>
                    <a:lstStyle/>
                    <a:p>
                      <a:pPr marL="0" indent="0">
                        <a:buNone/>
                      </a:pPr>
                      <a:r>
                        <a:rPr lang="es-AR" sz="1200" dirty="0"/>
                        <a:t> 2. </a:t>
                      </a:r>
                      <a:r>
                        <a:rPr lang="es-AR" sz="1200" b="1" dirty="0"/>
                        <a:t>RESPONSABILIDAD</a:t>
                      </a:r>
                      <a:r>
                        <a:rPr lang="es-AR" sz="1200" dirty="0"/>
                        <a:t>:</a:t>
                      </a:r>
                    </a:p>
                    <a:p>
                      <a:pPr>
                        <a:spcBef>
                          <a:spcPts val="300"/>
                        </a:spcBef>
                      </a:pPr>
                      <a:r>
                        <a:rPr lang="es-AR" sz="900" u="sng" dirty="0"/>
                        <a:t>SÍ</a:t>
                      </a:r>
                      <a:r>
                        <a:rPr lang="es-AR" sz="900" dirty="0"/>
                        <a:t>: </a:t>
                      </a:r>
                      <a:r>
                        <a:rPr lang="es-AR" sz="900" b="0" dirty="0"/>
                        <a:t>Trabajar responsablemente para hacerse cargo de lo comprometido. Ser protagonista.</a:t>
                      </a:r>
                    </a:p>
                    <a:p>
                      <a:pPr>
                        <a:spcBef>
                          <a:spcPts val="300"/>
                        </a:spcBef>
                      </a:pPr>
                      <a:r>
                        <a:rPr lang="es-AR" sz="900" u="sng" dirty="0"/>
                        <a:t>NO</a:t>
                      </a:r>
                      <a:r>
                        <a:rPr lang="es-AR" sz="900" dirty="0"/>
                        <a:t>: </a:t>
                      </a:r>
                      <a:r>
                        <a:rPr lang="es-AR" sz="900" b="0" dirty="0"/>
                        <a:t>Eludir / Evadir / No comprometerse</a:t>
                      </a:r>
                    </a:p>
                  </a:txBody>
                  <a:tcPr/>
                </a:tc>
                <a:tc>
                  <a:txBody>
                    <a:bodyPr/>
                    <a:lstStyle/>
                    <a:p>
                      <a:endParaRPr lang="es-AR"/>
                    </a:p>
                  </a:txBody>
                  <a:tcPr/>
                </a:tc>
                <a:tc>
                  <a:txBody>
                    <a:bodyPr/>
                    <a:lstStyle/>
                    <a:p>
                      <a:endParaRPr lang="es-AR"/>
                    </a:p>
                  </a:txBody>
                  <a:tcPr/>
                </a:tc>
                <a:extLst>
                  <a:ext uri="{0D108BD9-81ED-4DB2-BD59-A6C34878D82A}">
                    <a16:rowId xmlns:a16="http://schemas.microsoft.com/office/drawing/2014/main" val="2031760928"/>
                  </a:ext>
                </a:extLst>
              </a:tr>
              <a:tr h="496023">
                <a:tc>
                  <a:txBody>
                    <a:bodyPr/>
                    <a:lstStyle/>
                    <a:p>
                      <a:pPr marL="0" indent="0">
                        <a:buNone/>
                      </a:pPr>
                      <a:r>
                        <a:rPr lang="es-AR" sz="1200" dirty="0"/>
                        <a:t> 3. </a:t>
                      </a:r>
                      <a:r>
                        <a:rPr lang="es-AR" sz="1200" b="1" dirty="0"/>
                        <a:t>SOLIDARIDAD</a:t>
                      </a:r>
                      <a:r>
                        <a:rPr lang="es-AR" sz="1200" dirty="0"/>
                        <a:t>:</a:t>
                      </a:r>
                    </a:p>
                    <a:p>
                      <a:pPr>
                        <a:spcBef>
                          <a:spcPts val="300"/>
                        </a:spcBef>
                      </a:pPr>
                      <a:r>
                        <a:rPr lang="es-AR" sz="900" u="sng" dirty="0"/>
                        <a:t>SÍ</a:t>
                      </a:r>
                      <a:r>
                        <a:rPr lang="es-AR" sz="900" dirty="0"/>
                        <a:t>: </a:t>
                      </a:r>
                      <a:r>
                        <a:rPr lang="es-AR" sz="900" b="0" dirty="0"/>
                        <a:t>Empatizar con el otro colaborando desinteresadamente. Promover la unión, mantenernos siempre comunicados.</a:t>
                      </a:r>
                    </a:p>
                    <a:p>
                      <a:pPr>
                        <a:spcBef>
                          <a:spcPts val="300"/>
                        </a:spcBef>
                      </a:pPr>
                      <a:r>
                        <a:rPr lang="es-AR" sz="900" u="sng" dirty="0"/>
                        <a:t>NO</a:t>
                      </a:r>
                      <a:r>
                        <a:rPr lang="es-AR" sz="900" dirty="0"/>
                        <a:t>: </a:t>
                      </a:r>
                      <a:r>
                        <a:rPr lang="es-AR" sz="900" b="0" dirty="0"/>
                        <a:t>No sacrificarse por los acuerdos u objetivos del equipo. Egoísmo.</a:t>
                      </a:r>
                    </a:p>
                  </a:txBody>
                  <a:tcPr/>
                </a:tc>
                <a:tc>
                  <a:txBody>
                    <a:bodyPr/>
                    <a:lstStyle/>
                    <a:p>
                      <a:endParaRPr lang="es-AR"/>
                    </a:p>
                  </a:txBody>
                  <a:tcPr/>
                </a:tc>
                <a:tc>
                  <a:txBody>
                    <a:bodyPr/>
                    <a:lstStyle/>
                    <a:p>
                      <a:endParaRPr lang="es-AR"/>
                    </a:p>
                  </a:txBody>
                  <a:tcPr/>
                </a:tc>
                <a:extLst>
                  <a:ext uri="{0D108BD9-81ED-4DB2-BD59-A6C34878D82A}">
                    <a16:rowId xmlns:a16="http://schemas.microsoft.com/office/drawing/2014/main" val="4046091712"/>
                  </a:ext>
                </a:extLst>
              </a:tr>
              <a:tr h="496023">
                <a:tc>
                  <a:txBody>
                    <a:bodyPr/>
                    <a:lstStyle/>
                    <a:p>
                      <a:pPr marL="0" indent="0">
                        <a:buNone/>
                      </a:pPr>
                      <a:r>
                        <a:rPr lang="es-AR" sz="1200" dirty="0"/>
                        <a:t>4. </a:t>
                      </a:r>
                      <a:r>
                        <a:rPr lang="es-AR" sz="1200" b="1" dirty="0"/>
                        <a:t>RESPETO</a:t>
                      </a:r>
                      <a:r>
                        <a:rPr lang="es-AR" sz="1200" dirty="0"/>
                        <a:t>:</a:t>
                      </a:r>
                    </a:p>
                    <a:p>
                      <a:pPr>
                        <a:spcBef>
                          <a:spcPts val="300"/>
                        </a:spcBef>
                      </a:pPr>
                      <a:r>
                        <a:rPr lang="es-AR" sz="900" u="sng" dirty="0"/>
                        <a:t>SÍ</a:t>
                      </a:r>
                      <a:r>
                        <a:rPr lang="es-AR" sz="900" dirty="0"/>
                        <a:t>: Aceptación a la diversidad de opiniones. Inclusión.</a:t>
                      </a:r>
                    </a:p>
                    <a:p>
                      <a:pPr>
                        <a:spcBef>
                          <a:spcPts val="300"/>
                        </a:spcBef>
                      </a:pPr>
                      <a:r>
                        <a:rPr lang="es-AR" sz="900" u="sng" dirty="0"/>
                        <a:t>NO</a:t>
                      </a:r>
                      <a:r>
                        <a:rPr lang="es-AR" sz="900" dirty="0"/>
                        <a:t>: Maltrato / Falta de consideración / No escuchar a los demás.</a:t>
                      </a:r>
                    </a:p>
                  </a:txBody>
                  <a:tcPr/>
                </a:tc>
                <a:tc>
                  <a:txBody>
                    <a:bodyPr/>
                    <a:lstStyle/>
                    <a:p>
                      <a:endParaRPr lang="es-AR"/>
                    </a:p>
                  </a:txBody>
                  <a:tcPr/>
                </a:tc>
                <a:tc>
                  <a:txBody>
                    <a:bodyPr/>
                    <a:lstStyle/>
                    <a:p>
                      <a:endParaRPr lang="es-AR"/>
                    </a:p>
                  </a:txBody>
                  <a:tcPr/>
                </a:tc>
                <a:extLst>
                  <a:ext uri="{0D108BD9-81ED-4DB2-BD59-A6C34878D82A}">
                    <a16:rowId xmlns:a16="http://schemas.microsoft.com/office/drawing/2014/main" val="503037691"/>
                  </a:ext>
                </a:extLst>
              </a:tr>
              <a:tr h="496023">
                <a:tc>
                  <a:txBody>
                    <a:bodyPr/>
                    <a:lstStyle/>
                    <a:p>
                      <a:pPr marL="0" indent="0">
                        <a:spcBef>
                          <a:spcPts val="600"/>
                        </a:spcBef>
                        <a:buNone/>
                      </a:pPr>
                      <a:r>
                        <a:rPr lang="es-AR" sz="1050" i="1" dirty="0"/>
                        <a:t> </a:t>
                      </a:r>
                      <a:r>
                        <a:rPr lang="es-AR" sz="1200" dirty="0"/>
                        <a:t>5. </a:t>
                      </a:r>
                      <a:r>
                        <a:rPr lang="es-AR" sz="1200" b="1" dirty="0"/>
                        <a:t>HONESTIDAD</a:t>
                      </a:r>
                      <a:r>
                        <a:rPr lang="es-AR" sz="1200" dirty="0"/>
                        <a:t>: </a:t>
                      </a:r>
                    </a:p>
                    <a:p>
                      <a:pPr>
                        <a:spcBef>
                          <a:spcPts val="300"/>
                        </a:spcBef>
                      </a:pPr>
                      <a:r>
                        <a:rPr lang="es-AR" sz="900" u="sng" dirty="0"/>
                        <a:t>SÍ: </a:t>
                      </a:r>
                      <a:r>
                        <a:rPr lang="es-AR" sz="900" b="0" dirty="0"/>
                        <a:t>Expresar lo que uno piensa, sin segundas intenciones. Coherencia entre el decir y el hacer.</a:t>
                      </a:r>
                    </a:p>
                    <a:p>
                      <a:pPr>
                        <a:spcBef>
                          <a:spcPts val="300"/>
                        </a:spcBef>
                      </a:pPr>
                      <a:r>
                        <a:rPr lang="es-AR" sz="900" u="sng" dirty="0"/>
                        <a:t>NO</a:t>
                      </a:r>
                      <a:r>
                        <a:rPr lang="es-AR" sz="900" b="0" dirty="0"/>
                        <a:t>: Ocultar o manipular información, tener intenciones ocultas. Falsedad</a:t>
                      </a:r>
                      <a:endParaRPr lang="es-AR" sz="900" dirty="0"/>
                    </a:p>
                  </a:txBody>
                  <a:tcPr/>
                </a:tc>
                <a:tc>
                  <a:txBody>
                    <a:bodyPr/>
                    <a:lstStyle/>
                    <a:p>
                      <a:endParaRPr lang="es-AR"/>
                    </a:p>
                  </a:txBody>
                  <a:tcPr/>
                </a:tc>
                <a:tc>
                  <a:txBody>
                    <a:bodyPr/>
                    <a:lstStyle/>
                    <a:p>
                      <a:endParaRPr lang="es-AR"/>
                    </a:p>
                  </a:txBody>
                  <a:tcPr/>
                </a:tc>
                <a:extLst>
                  <a:ext uri="{0D108BD9-81ED-4DB2-BD59-A6C34878D82A}">
                    <a16:rowId xmlns:a16="http://schemas.microsoft.com/office/drawing/2014/main" val="4127286833"/>
                  </a:ext>
                </a:extLst>
              </a:tr>
              <a:tr h="496023">
                <a:tc>
                  <a:txBody>
                    <a:bodyPr/>
                    <a:lstStyle/>
                    <a:p>
                      <a:pPr marL="0" indent="0">
                        <a:spcBef>
                          <a:spcPts val="600"/>
                        </a:spcBef>
                        <a:buNone/>
                      </a:pPr>
                      <a:r>
                        <a:rPr lang="es-AR" sz="1050" i="1" dirty="0"/>
                        <a:t> </a:t>
                      </a:r>
                      <a:r>
                        <a:rPr lang="es-AR" sz="1200" dirty="0"/>
                        <a:t>6. </a:t>
                      </a:r>
                      <a:r>
                        <a:rPr lang="es-AR" sz="1200" b="1" dirty="0"/>
                        <a:t>DISFRUTE</a:t>
                      </a:r>
                      <a:r>
                        <a:rPr lang="es-AR" sz="1200" dirty="0"/>
                        <a:t>:</a:t>
                      </a:r>
                    </a:p>
                    <a:p>
                      <a:pPr>
                        <a:spcBef>
                          <a:spcPts val="300"/>
                        </a:spcBef>
                      </a:pPr>
                      <a:r>
                        <a:rPr lang="es-AR" sz="900" u="sng" dirty="0"/>
                        <a:t>SÍ</a:t>
                      </a:r>
                      <a:r>
                        <a:rPr lang="es-AR" sz="900" b="0" dirty="0"/>
                        <a:t>: Trabajar motivado, con actitud positiva, buena onda, en un ambiente de disfrute.</a:t>
                      </a:r>
                    </a:p>
                    <a:p>
                      <a:pPr>
                        <a:spcBef>
                          <a:spcPts val="300"/>
                        </a:spcBef>
                      </a:pPr>
                      <a:r>
                        <a:rPr lang="es-AR" sz="900" u="sng" dirty="0"/>
                        <a:t>NO</a:t>
                      </a:r>
                      <a:r>
                        <a:rPr lang="es-AR" sz="900" b="0" dirty="0"/>
                        <a:t>: Promover el desgano, sufrir la tarea, negatividad frente a la dinámica de grupo</a:t>
                      </a:r>
                      <a:endParaRPr lang="es-AR" sz="900" dirty="0"/>
                    </a:p>
                  </a:txBody>
                  <a:tcPr/>
                </a:tc>
                <a:tc>
                  <a:txBody>
                    <a:bodyPr/>
                    <a:lstStyle/>
                    <a:p>
                      <a:endParaRPr lang="es-AR"/>
                    </a:p>
                  </a:txBody>
                  <a:tcPr/>
                </a:tc>
                <a:tc>
                  <a:txBody>
                    <a:bodyPr/>
                    <a:lstStyle/>
                    <a:p>
                      <a:endParaRPr lang="es-AR" dirty="0"/>
                    </a:p>
                  </a:txBody>
                  <a:tcPr/>
                </a:tc>
                <a:extLst>
                  <a:ext uri="{0D108BD9-81ED-4DB2-BD59-A6C34878D82A}">
                    <a16:rowId xmlns:a16="http://schemas.microsoft.com/office/drawing/2014/main" val="365578030"/>
                  </a:ext>
                </a:extLst>
              </a:tr>
            </a:tbl>
          </a:graphicData>
        </a:graphic>
      </p:graphicFrame>
    </p:spTree>
    <p:extLst>
      <p:ext uri="{BB962C8B-B14F-4D97-AF65-F5344CB8AC3E}">
        <p14:creationId xmlns:p14="http://schemas.microsoft.com/office/powerpoint/2010/main" val="304424125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663044" y="1788908"/>
            <a:ext cx="4465167" cy="997741"/>
          </a:xfrm>
          <a:noFill/>
          <a:ln/>
        </p:spPr>
        <p:txBody>
          <a:bodyPr/>
          <a:lstStyle/>
          <a:p>
            <a:pPr algn="ctr">
              <a:spcBef>
                <a:spcPct val="80000"/>
              </a:spcBef>
              <a:buClrTx/>
            </a:pPr>
            <a:r>
              <a:rPr lang="es-AR" sz="2800" dirty="0"/>
              <a:t>COMUNICACIÓN AUTÉNTICA</a:t>
            </a:r>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582172" y="915566"/>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6" name="Picture 2"/>
          <p:cNvPicPr>
            <a:picLocks noChangeAspect="1" noChangeArrowheads="1"/>
          </p:cNvPicPr>
          <p:nvPr/>
        </p:nvPicPr>
        <p:blipFill>
          <a:blip r:embed="rId4" cstate="print"/>
          <a:srcRect/>
          <a:stretch>
            <a:fillRect/>
          </a:stretch>
        </p:blipFill>
        <p:spPr bwMode="auto">
          <a:xfrm>
            <a:off x="899593" y="3119489"/>
            <a:ext cx="1305893" cy="1108445"/>
          </a:xfrm>
          <a:prstGeom prst="rect">
            <a:avLst/>
          </a:prstGeom>
          <a:noFill/>
          <a:ln w="9525">
            <a:noFill/>
            <a:miter lim="800000"/>
            <a:headEnd/>
            <a:tailEnd/>
          </a:ln>
        </p:spPr>
      </p:pic>
      <p:sp>
        <p:nvSpPr>
          <p:cNvPr id="7" name="Rectangle 6"/>
          <p:cNvSpPr/>
          <p:nvPr/>
        </p:nvSpPr>
        <p:spPr bwMode="auto">
          <a:xfrm>
            <a:off x="395536" y="3345836"/>
            <a:ext cx="2088232" cy="450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2" name="Picture 1">
            <a:extLst>
              <a:ext uri="{FF2B5EF4-FFF2-40B4-BE49-F238E27FC236}">
                <a16:creationId xmlns:a16="http://schemas.microsoft.com/office/drawing/2014/main" id="{6FC75FE0-66B3-41A3-81A7-C09A115DE60C}"/>
              </a:ext>
            </a:extLst>
          </p:cNvPr>
          <p:cNvPicPr>
            <a:picLocks noChangeAspect="1"/>
          </p:cNvPicPr>
          <p:nvPr/>
        </p:nvPicPr>
        <p:blipFill>
          <a:blip r:embed="rId5"/>
          <a:stretch>
            <a:fillRect/>
          </a:stretch>
        </p:blipFill>
        <p:spPr>
          <a:xfrm>
            <a:off x="5757336" y="341091"/>
            <a:ext cx="1828959" cy="181066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0377" y="51470"/>
            <a:ext cx="8685213" cy="434578"/>
          </a:xfrm>
        </p:spPr>
        <p:txBody>
          <a:bodyPr/>
          <a:lstStyle/>
          <a:p>
            <a:r>
              <a:rPr lang="es-AR" sz="2400" dirty="0"/>
              <a:t>“Hechos” vs. “inferencias”</a:t>
            </a:r>
          </a:p>
        </p:txBody>
      </p:sp>
      <p:sp>
        <p:nvSpPr>
          <p:cNvPr id="4" name="Slide Number Placeholder 3"/>
          <p:cNvSpPr>
            <a:spLocks noGrp="1"/>
          </p:cNvSpPr>
          <p:nvPr>
            <p:ph type="sldNum" sz="quarter" idx="10"/>
          </p:nvPr>
        </p:nvSpPr>
        <p:spPr/>
        <p:txBody>
          <a:bodyPr/>
          <a:lstStyle/>
          <a:p>
            <a:pPr>
              <a:defRPr/>
            </a:pPr>
            <a:r>
              <a:rPr lang="en-US"/>
              <a:t>| </a:t>
            </a:r>
            <a:fld id="{7D2F7ABC-AA93-4AF8-AB20-8065AE5F2E9A}" type="slidenum">
              <a:rPr lang="en-US" smtClean="0">
                <a:solidFill>
                  <a:srgbClr val="B2B2B2"/>
                </a:solidFill>
              </a:rPr>
              <a:pPr>
                <a:defRPr/>
              </a:pPr>
              <a:t>121</a:t>
            </a:fld>
            <a:endParaRPr lang="en-US">
              <a:solidFill>
                <a:srgbClr val="B2B2B2"/>
              </a:solidFill>
            </a:endParaRPr>
          </a:p>
        </p:txBody>
      </p:sp>
      <p:sp>
        <p:nvSpPr>
          <p:cNvPr id="7" name="Content Placeholder 2"/>
          <p:cNvSpPr>
            <a:spLocks noGrp="1"/>
          </p:cNvSpPr>
          <p:nvPr>
            <p:ph idx="1"/>
          </p:nvPr>
        </p:nvSpPr>
        <p:spPr>
          <a:xfrm>
            <a:off x="367070" y="2211710"/>
            <a:ext cx="8352928" cy="2520280"/>
          </a:xfrm>
        </p:spPr>
        <p:txBody>
          <a:bodyPr/>
          <a:lstStyle/>
          <a:p>
            <a:pPr marL="457200" indent="-457200" algn="ctr">
              <a:buNone/>
            </a:pPr>
            <a:r>
              <a:rPr lang="es-AR" sz="1700" u="sng" dirty="0"/>
              <a:t>Pasos para tratar las INFERENCIAS</a:t>
            </a:r>
            <a:r>
              <a:rPr lang="es-AR" sz="1700" dirty="0"/>
              <a:t>:</a:t>
            </a:r>
          </a:p>
          <a:p>
            <a:pPr marL="457200" indent="-457200">
              <a:buFont typeface="+mj-lt"/>
              <a:buAutoNum type="arabicPeriod"/>
            </a:pPr>
            <a:r>
              <a:rPr lang="es-AR" sz="1700" dirty="0"/>
              <a:t>Tomar consciencia de las propias inferencias.</a:t>
            </a:r>
          </a:p>
          <a:p>
            <a:pPr marL="457200" indent="-457200">
              <a:buFont typeface="+mj-lt"/>
              <a:buAutoNum type="arabicPeriod"/>
            </a:pPr>
            <a:r>
              <a:rPr lang="es-AR" sz="1700" dirty="0"/>
              <a:t>Exponerlas explícitamente como INFERENCIAS (“</a:t>
            </a:r>
            <a:r>
              <a:rPr lang="es-AR" sz="1700" i="1" dirty="0"/>
              <a:t>Tengo una inferencia…”)</a:t>
            </a:r>
          </a:p>
          <a:p>
            <a:pPr marL="457200" indent="-457200">
              <a:buFont typeface="+mj-lt"/>
              <a:buAutoNum type="arabicPeriod"/>
            </a:pPr>
            <a:r>
              <a:rPr lang="es-AR" sz="1700" dirty="0"/>
              <a:t> Chequear, siempre que sea posible, para validarlas (=convertirlas en HECHOS) o descartarlas.</a:t>
            </a:r>
          </a:p>
          <a:p>
            <a:pPr marL="457200" indent="-457200">
              <a:buFont typeface="+mj-lt"/>
              <a:buAutoNum type="arabicPeriod"/>
            </a:pPr>
            <a:r>
              <a:rPr lang="es-AR" sz="1700" dirty="0"/>
              <a:t>Indagar sobre las INFERENCIAS de la otra persona </a:t>
            </a:r>
            <a:r>
              <a:rPr lang="es-AR" sz="1700" i="1" dirty="0"/>
              <a:t>(=¿Te consta? ¿Lo que decís es un hecho o una inferencia?)</a:t>
            </a:r>
          </a:p>
        </p:txBody>
      </p:sp>
      <p:sp>
        <p:nvSpPr>
          <p:cNvPr id="6" name="Rectangle 19"/>
          <p:cNvSpPr txBox="1">
            <a:spLocks noChangeArrowheads="1"/>
          </p:cNvSpPr>
          <p:nvPr/>
        </p:nvSpPr>
        <p:spPr bwMode="auto">
          <a:xfrm>
            <a:off x="523914" y="807570"/>
            <a:ext cx="7992888" cy="338534"/>
          </a:xfrm>
          <a:prstGeom prst="rect">
            <a:avLst/>
          </a:prstGeom>
          <a:solidFill>
            <a:srgbClr val="000080">
              <a:alpha val="81960"/>
            </a:srgbClr>
          </a:solidFill>
          <a:ln w="9525">
            <a:noFill/>
            <a:miter lim="800000"/>
            <a:headEnd/>
            <a:tailEnd/>
          </a:ln>
        </p:spPr>
        <p:txBody>
          <a:bodyPr vert="horz" wrap="square" lIns="45710" tIns="45710" rIns="45710" bIns="45710" numCol="1" anchor="t" anchorCtr="0" compatLnSpc="1">
            <a:prstTxWarp prst="textNoShape">
              <a:avLst/>
            </a:prstTxWarp>
            <a:spAutoFit/>
          </a:bodyPr>
          <a:lstStyle/>
          <a:p>
            <a:pPr marL="0" marR="0" lvl="0" indent="0" algn="ctr" defTabSz="895350" rtl="0" eaLnBrk="1" fontAlgn="base" latinLnBrk="0" hangingPunct="1">
              <a:lnSpc>
                <a:spcPct val="100000"/>
              </a:lnSpc>
              <a:spcBef>
                <a:spcPct val="60000"/>
              </a:spcBef>
              <a:spcAft>
                <a:spcPct val="0"/>
              </a:spcAft>
              <a:buClr>
                <a:schemeClr val="accent2"/>
              </a:buClr>
              <a:buSzTx/>
              <a:buFontTx/>
              <a:buNone/>
              <a:tabLst/>
              <a:defRPr/>
            </a:pPr>
            <a:r>
              <a:rPr kumimoji="0" lang="es-ES" sz="1600" b="1" i="0" u="none" strike="noStrike" kern="0" cap="none" spc="0" normalizeH="0" baseline="0" noProof="0" dirty="0">
                <a:ln>
                  <a:noFill/>
                </a:ln>
                <a:solidFill>
                  <a:srgbClr val="FFFFFF"/>
                </a:solidFill>
                <a:effectLst/>
                <a:uLnTx/>
                <a:uFillTx/>
                <a:latin typeface="+mn-lt"/>
                <a:ea typeface="+mn-ea"/>
                <a:cs typeface="+mn-cs"/>
              </a:rPr>
              <a:t>Las conversaciones improductivas pueden suscitarse cuando se confunde entre:</a:t>
            </a:r>
          </a:p>
        </p:txBody>
      </p:sp>
      <p:grpSp>
        <p:nvGrpSpPr>
          <p:cNvPr id="3" name="Group 2">
            <a:extLst>
              <a:ext uri="{FF2B5EF4-FFF2-40B4-BE49-F238E27FC236}">
                <a16:creationId xmlns:a16="http://schemas.microsoft.com/office/drawing/2014/main" id="{31BCC91F-D5B0-4B15-9509-E868EA2105FA}"/>
              </a:ext>
            </a:extLst>
          </p:cNvPr>
          <p:cNvGrpSpPr/>
          <p:nvPr/>
        </p:nvGrpSpPr>
        <p:grpSpPr>
          <a:xfrm>
            <a:off x="524476" y="1401639"/>
            <a:ext cx="7964984" cy="752283"/>
            <a:chOff x="524476" y="1401639"/>
            <a:chExt cx="7964984" cy="752283"/>
          </a:xfrm>
        </p:grpSpPr>
        <p:sp>
          <p:nvSpPr>
            <p:cNvPr id="8" name="Text Box 20"/>
            <p:cNvSpPr txBox="1">
              <a:spLocks noChangeArrowheads="1"/>
            </p:cNvSpPr>
            <p:nvPr/>
          </p:nvSpPr>
          <p:spPr bwMode="auto">
            <a:xfrm>
              <a:off x="524476" y="1430667"/>
              <a:ext cx="3528395" cy="723255"/>
            </a:xfrm>
            <a:prstGeom prst="rect">
              <a:avLst/>
            </a:prstGeom>
            <a:solidFill>
              <a:srgbClr val="0000FF">
                <a:alpha val="70979"/>
              </a:srgbClr>
            </a:solidFill>
            <a:ln w="15875" algn="ctr">
              <a:solidFill>
                <a:schemeClr val="tx1"/>
              </a:solidFill>
              <a:miter lim="800000"/>
              <a:headEnd/>
              <a:tailEnd/>
            </a:ln>
          </p:spPr>
          <p:txBody>
            <a:bodyPr wrap="square" lIns="45710" tIns="45710" rIns="45710" bIns="45710">
              <a:spAutoFit/>
            </a:bodyPr>
            <a:lstStyle/>
            <a:p>
              <a:pPr algn="ctr" defTabSz="895350">
                <a:spcBef>
                  <a:spcPts val="600"/>
                </a:spcBef>
                <a:spcAft>
                  <a:spcPts val="600"/>
                </a:spcAft>
              </a:pPr>
              <a:r>
                <a:rPr lang="es-ES" sz="1800" b="1" dirty="0">
                  <a:solidFill>
                    <a:schemeClr val="accent1"/>
                  </a:solidFill>
                </a:rPr>
                <a:t>HECHOS</a:t>
              </a:r>
            </a:p>
            <a:p>
              <a:pPr algn="ctr" defTabSz="895350">
                <a:spcBef>
                  <a:spcPts val="0"/>
                </a:spcBef>
                <a:spcAft>
                  <a:spcPts val="600"/>
                </a:spcAft>
              </a:pPr>
              <a:r>
                <a:rPr lang="es-ES" sz="1200" b="1" dirty="0">
                  <a:solidFill>
                    <a:schemeClr val="accent1"/>
                  </a:solidFill>
                </a:rPr>
                <a:t>(COMPROBADOS)</a:t>
              </a:r>
              <a:endParaRPr lang="es-ES" sz="100" b="1" dirty="0">
                <a:solidFill>
                  <a:schemeClr val="accent1"/>
                </a:solidFill>
              </a:endParaRPr>
            </a:p>
            <a:p>
              <a:pPr algn="ctr" defTabSz="895350">
                <a:spcBef>
                  <a:spcPts val="0"/>
                </a:spcBef>
                <a:spcAft>
                  <a:spcPts val="600"/>
                </a:spcAft>
              </a:pPr>
              <a:endParaRPr lang="es-ES" sz="100" b="1" dirty="0">
                <a:solidFill>
                  <a:schemeClr val="accent1"/>
                </a:solidFill>
              </a:endParaRPr>
            </a:p>
          </p:txBody>
        </p:sp>
        <p:sp>
          <p:nvSpPr>
            <p:cNvPr id="9" name="Text Box 21"/>
            <p:cNvSpPr txBox="1">
              <a:spLocks noChangeArrowheads="1"/>
            </p:cNvSpPr>
            <p:nvPr/>
          </p:nvSpPr>
          <p:spPr bwMode="auto">
            <a:xfrm>
              <a:off x="4745044" y="1401639"/>
              <a:ext cx="3744416" cy="738644"/>
            </a:xfrm>
            <a:prstGeom prst="rect">
              <a:avLst/>
            </a:prstGeom>
            <a:solidFill>
              <a:srgbClr val="99CC00"/>
            </a:solidFill>
            <a:ln w="15875" algn="ctr">
              <a:solidFill>
                <a:schemeClr val="tx1"/>
              </a:solidFill>
              <a:miter lim="800000"/>
              <a:headEnd/>
              <a:tailEnd/>
            </a:ln>
          </p:spPr>
          <p:txBody>
            <a:bodyPr wrap="square" lIns="45710" tIns="45710" rIns="45710" bIns="45710">
              <a:spAutoFit/>
            </a:bodyPr>
            <a:lstStyle/>
            <a:p>
              <a:pPr algn="ctr" defTabSz="895350">
                <a:spcBef>
                  <a:spcPts val="0"/>
                </a:spcBef>
              </a:pPr>
              <a:r>
                <a:rPr lang="es-ES" sz="1800" b="1" dirty="0">
                  <a:solidFill>
                    <a:schemeClr val="accent1"/>
                  </a:solidFill>
                  <a:effectLst>
                    <a:outerShdw blurRad="38100" dist="38100" dir="2700000" algn="tl">
                      <a:srgbClr val="000000">
                        <a:alpha val="43137"/>
                      </a:srgbClr>
                    </a:outerShdw>
                  </a:effectLst>
                </a:rPr>
                <a:t>INFERENCIAS</a:t>
              </a:r>
              <a:endParaRPr lang="es-ES" sz="1400" b="1" dirty="0">
                <a:solidFill>
                  <a:schemeClr val="accent1"/>
                </a:solidFill>
                <a:effectLst>
                  <a:outerShdw blurRad="38100" dist="38100" dir="2700000" algn="tl">
                    <a:srgbClr val="000000">
                      <a:alpha val="43137"/>
                    </a:srgbClr>
                  </a:outerShdw>
                </a:effectLst>
              </a:endParaRPr>
            </a:p>
            <a:p>
              <a:pPr algn="ctr" defTabSz="895350">
                <a:spcBef>
                  <a:spcPts val="0"/>
                </a:spcBef>
              </a:pPr>
              <a:r>
                <a:rPr lang="es-ES" sz="1200" b="1" dirty="0">
                  <a:solidFill>
                    <a:schemeClr val="accent1"/>
                  </a:solidFill>
                  <a:effectLst>
                    <a:outerShdw blurRad="38100" dist="38100" dir="2700000" algn="tl">
                      <a:srgbClr val="000000">
                        <a:alpha val="43137"/>
                      </a:srgbClr>
                    </a:outerShdw>
                  </a:effectLst>
                </a:rPr>
                <a:t>(HECHOS NO COMPROBADOS)</a:t>
              </a:r>
            </a:p>
            <a:p>
              <a:pPr algn="ctr" defTabSz="895350">
                <a:spcBef>
                  <a:spcPts val="0"/>
                </a:spcBef>
              </a:pPr>
              <a:r>
                <a:rPr lang="es-ES" sz="1200" b="1" dirty="0">
                  <a:solidFill>
                    <a:schemeClr val="accent1"/>
                  </a:solidFill>
                  <a:effectLst>
                    <a:outerShdw blurRad="38100" dist="38100" dir="2700000" algn="tl">
                      <a:srgbClr val="000000">
                        <a:alpha val="43137"/>
                      </a:srgbClr>
                    </a:outerShdw>
                  </a:effectLst>
                </a:rPr>
                <a:t>[SUPUESTOS]</a:t>
              </a:r>
            </a:p>
          </p:txBody>
        </p:sp>
        <p:sp>
          <p:nvSpPr>
            <p:cNvPr id="10" name="Text Box 22"/>
            <p:cNvSpPr txBox="1">
              <a:spLocks noChangeArrowheads="1"/>
            </p:cNvSpPr>
            <p:nvPr/>
          </p:nvSpPr>
          <p:spPr bwMode="auto">
            <a:xfrm>
              <a:off x="4298837" y="1520096"/>
              <a:ext cx="289483" cy="523200"/>
            </a:xfrm>
            <a:prstGeom prst="rect">
              <a:avLst/>
            </a:prstGeom>
            <a:noFill/>
            <a:ln w="9525" algn="ctr">
              <a:noFill/>
              <a:miter lim="800000"/>
              <a:headEnd/>
              <a:tailEnd/>
            </a:ln>
          </p:spPr>
          <p:txBody>
            <a:bodyPr wrap="none" lIns="45710" tIns="45710" rIns="45710" bIns="45710">
              <a:spAutoFit/>
            </a:bodyPr>
            <a:lstStyle/>
            <a:p>
              <a:pPr algn="r" defTabSz="895350">
                <a:spcBef>
                  <a:spcPct val="50000"/>
                </a:spcBef>
              </a:pPr>
              <a:r>
                <a:rPr lang="es-ES" sz="2800" b="1" dirty="0"/>
                <a:t>≠</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 </a:t>
            </a:r>
            <a:fld id="{7D2F7ABC-AA93-4AF8-AB20-8065AE5F2E9A}" type="slidenum">
              <a:rPr lang="en-US" smtClean="0">
                <a:solidFill>
                  <a:srgbClr val="B2B2B2"/>
                </a:solidFill>
              </a:rPr>
              <a:pPr>
                <a:defRPr/>
              </a:pPr>
              <a:t>122</a:t>
            </a:fld>
            <a:endParaRPr lang="en-US">
              <a:solidFill>
                <a:srgbClr val="B2B2B2"/>
              </a:solidFill>
            </a:endParaRPr>
          </a:p>
        </p:txBody>
      </p:sp>
      <p:grpSp>
        <p:nvGrpSpPr>
          <p:cNvPr id="22" name="Group 21"/>
          <p:cNvGrpSpPr/>
          <p:nvPr/>
        </p:nvGrpSpPr>
        <p:grpSpPr>
          <a:xfrm>
            <a:off x="939374" y="4226143"/>
            <a:ext cx="8169130" cy="641945"/>
            <a:chOff x="939374" y="4226143"/>
            <a:chExt cx="8169130" cy="641945"/>
          </a:xfrm>
        </p:grpSpPr>
        <p:sp>
          <p:nvSpPr>
            <p:cNvPr id="5" name="Rectangle 3"/>
            <p:cNvSpPr>
              <a:spLocks noChangeArrowheads="1"/>
            </p:cNvSpPr>
            <p:nvPr/>
          </p:nvSpPr>
          <p:spPr bwMode="auto">
            <a:xfrm>
              <a:off x="5522056" y="4243010"/>
              <a:ext cx="3586448" cy="625078"/>
            </a:xfrm>
            <a:prstGeom prst="rect">
              <a:avLst/>
            </a:prstGeom>
            <a:noFill/>
            <a:ln w="9525" algn="ctr">
              <a:noFill/>
              <a:miter lim="800000"/>
              <a:headEnd/>
              <a:tailEnd/>
            </a:ln>
          </p:spPr>
          <p:txBody>
            <a:bodyPr lIns="73136" tIns="73136" rIns="73136" bIns="73136"/>
            <a:lstStyle/>
            <a:p>
              <a:pPr marL="236538" indent="-236538" defTabSz="895350">
                <a:spcBef>
                  <a:spcPct val="20000"/>
                </a:spcBef>
                <a:buClr>
                  <a:schemeClr val="accent2"/>
                </a:buClr>
                <a:buFontTx/>
                <a:buChar char="•"/>
              </a:pPr>
              <a:r>
                <a:rPr lang="es-ES" sz="1200" b="1" dirty="0">
                  <a:solidFill>
                    <a:srgbClr val="002D62"/>
                  </a:solidFill>
                </a:rPr>
                <a:t>“La silla es elegante”.</a:t>
              </a:r>
            </a:p>
            <a:p>
              <a:pPr marL="236538" indent="-236538" defTabSz="895350">
                <a:spcBef>
                  <a:spcPct val="20000"/>
                </a:spcBef>
                <a:buClr>
                  <a:schemeClr val="accent2"/>
                </a:buClr>
                <a:buFontTx/>
                <a:buChar char="•"/>
              </a:pPr>
              <a:r>
                <a:rPr lang="es-ES" sz="1200" b="1" dirty="0">
                  <a:solidFill>
                    <a:srgbClr val="002D62"/>
                  </a:solidFill>
                </a:rPr>
                <a:t>“El informe es escueto”.</a:t>
              </a:r>
            </a:p>
            <a:p>
              <a:pPr marL="236538" indent="-236538" defTabSz="895350">
                <a:spcBef>
                  <a:spcPct val="20000"/>
                </a:spcBef>
                <a:buClr>
                  <a:schemeClr val="accent2"/>
                </a:buClr>
                <a:buFontTx/>
                <a:buChar char="•"/>
              </a:pPr>
              <a:r>
                <a:rPr lang="es-ES" sz="1200" b="1" dirty="0">
                  <a:solidFill>
                    <a:srgbClr val="002D62"/>
                  </a:solidFill>
                </a:rPr>
                <a:t>“Marcos está en problemas”.</a:t>
              </a:r>
            </a:p>
          </p:txBody>
        </p:sp>
        <p:sp>
          <p:nvSpPr>
            <p:cNvPr id="6" name="Rectangle 4"/>
            <p:cNvSpPr>
              <a:spLocks noChangeArrowheads="1"/>
            </p:cNvSpPr>
            <p:nvPr/>
          </p:nvSpPr>
          <p:spPr bwMode="auto">
            <a:xfrm>
              <a:off x="939374" y="4226143"/>
              <a:ext cx="2696522" cy="592931"/>
            </a:xfrm>
            <a:prstGeom prst="rect">
              <a:avLst/>
            </a:prstGeom>
            <a:noFill/>
            <a:ln w="9525" algn="ctr">
              <a:noFill/>
              <a:miter lim="800000"/>
              <a:headEnd/>
              <a:tailEnd/>
            </a:ln>
          </p:spPr>
          <p:txBody>
            <a:bodyPr lIns="73136" tIns="73136" rIns="73136" bIns="73136"/>
            <a:lstStyle/>
            <a:p>
              <a:pPr marL="236538" indent="-236538" defTabSz="895350">
                <a:spcBef>
                  <a:spcPct val="20000"/>
                </a:spcBef>
                <a:buClr>
                  <a:schemeClr val="accent2"/>
                </a:buClr>
                <a:buFontTx/>
                <a:buChar char="•"/>
              </a:pPr>
              <a:r>
                <a:rPr lang="es-ES" sz="1200" b="1" dirty="0">
                  <a:solidFill>
                    <a:srgbClr val="002D62"/>
                  </a:solidFill>
                </a:rPr>
                <a:t>“La silla es de madera”.</a:t>
              </a:r>
            </a:p>
            <a:p>
              <a:pPr marL="236538" indent="-236538" defTabSz="895350">
                <a:spcBef>
                  <a:spcPct val="20000"/>
                </a:spcBef>
                <a:buClr>
                  <a:schemeClr val="accent2"/>
                </a:buClr>
                <a:buFontTx/>
                <a:buChar char="•"/>
              </a:pPr>
              <a:r>
                <a:rPr lang="es-ES" sz="1200" b="1" dirty="0">
                  <a:solidFill>
                    <a:srgbClr val="002D62"/>
                  </a:solidFill>
                </a:rPr>
                <a:t>“El informe tiene 6 hojas”.</a:t>
              </a:r>
            </a:p>
            <a:p>
              <a:pPr marL="236538" indent="-236538" defTabSz="895350">
                <a:spcBef>
                  <a:spcPct val="20000"/>
                </a:spcBef>
                <a:buClr>
                  <a:schemeClr val="accent2"/>
                </a:buClr>
                <a:buFontTx/>
                <a:buChar char="•"/>
              </a:pPr>
              <a:r>
                <a:rPr lang="es-ES" sz="1200" b="1" dirty="0">
                  <a:solidFill>
                    <a:srgbClr val="002D62"/>
                  </a:solidFill>
                </a:rPr>
                <a:t>“Marcos está en la oficina”.</a:t>
              </a:r>
            </a:p>
          </p:txBody>
        </p:sp>
      </p:grpSp>
      <p:grpSp>
        <p:nvGrpSpPr>
          <p:cNvPr id="20" name="Group 19"/>
          <p:cNvGrpSpPr/>
          <p:nvPr/>
        </p:nvGrpSpPr>
        <p:grpSpPr>
          <a:xfrm>
            <a:off x="323528" y="2535951"/>
            <a:ext cx="8280920" cy="842963"/>
            <a:chOff x="323528" y="2535951"/>
            <a:chExt cx="8280920" cy="842963"/>
          </a:xfrm>
        </p:grpSpPr>
        <p:sp>
          <p:nvSpPr>
            <p:cNvPr id="9" name="Rectangle 7"/>
            <p:cNvSpPr>
              <a:spLocks noChangeArrowheads="1"/>
            </p:cNvSpPr>
            <p:nvPr/>
          </p:nvSpPr>
          <p:spPr bwMode="auto">
            <a:xfrm>
              <a:off x="4760444" y="2535951"/>
              <a:ext cx="3844004" cy="842963"/>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a:solidFill>
                    <a:srgbClr val="FF0000"/>
                  </a:solidFill>
                </a:rPr>
                <a:t>No</a:t>
              </a:r>
              <a:r>
                <a:rPr lang="es-ES" sz="1400" b="1" dirty="0">
                  <a:solidFill>
                    <a:srgbClr val="002D62"/>
                  </a:solidFill>
                </a:rPr>
                <a:t> son </a:t>
              </a:r>
              <a:r>
                <a:rPr lang="es-ES" sz="1400" b="1" dirty="0">
                  <a:solidFill>
                    <a:srgbClr val="FF0000"/>
                  </a:solidFill>
                </a:rPr>
                <a:t>Verificables</a:t>
              </a:r>
            </a:p>
            <a:p>
              <a:pPr algn="ctr" defTabSz="895350">
                <a:spcBef>
                  <a:spcPct val="60000"/>
                </a:spcBef>
                <a:buClr>
                  <a:schemeClr val="accent2"/>
                </a:buClr>
              </a:pPr>
              <a:r>
                <a:rPr lang="es-ES" sz="1400" b="1" dirty="0">
                  <a:solidFill>
                    <a:srgbClr val="FF0000"/>
                  </a:solidFill>
                </a:rPr>
                <a:t>No</a:t>
              </a:r>
              <a:r>
                <a:rPr lang="es-ES" sz="1400" b="1" dirty="0">
                  <a:solidFill>
                    <a:srgbClr val="002D62"/>
                  </a:solidFill>
                </a:rPr>
                <a:t> pueden caracterizarse</a:t>
              </a:r>
            </a:p>
            <a:p>
              <a:pPr algn="ctr" defTabSz="895350">
                <a:spcBef>
                  <a:spcPts val="0"/>
                </a:spcBef>
                <a:buClr>
                  <a:schemeClr val="accent2"/>
                </a:buClr>
              </a:pPr>
              <a:r>
                <a:rPr lang="es-ES" sz="1400" b="1" dirty="0">
                  <a:solidFill>
                    <a:srgbClr val="002D62"/>
                  </a:solidFill>
                </a:rPr>
                <a:t>como </a:t>
              </a:r>
              <a:r>
                <a:rPr lang="es-ES" sz="1400" b="1" dirty="0">
                  <a:solidFill>
                    <a:srgbClr val="FF0000"/>
                  </a:solidFill>
                </a:rPr>
                <a:t>Verdaderas</a:t>
              </a:r>
              <a:r>
                <a:rPr lang="es-ES" sz="1400" b="1" dirty="0">
                  <a:solidFill>
                    <a:srgbClr val="002D62"/>
                  </a:solidFill>
                </a:rPr>
                <a:t> o </a:t>
              </a:r>
              <a:r>
                <a:rPr lang="es-ES" sz="1400" b="1" dirty="0">
                  <a:solidFill>
                    <a:srgbClr val="FF0000"/>
                  </a:solidFill>
                </a:rPr>
                <a:t>Falsas</a:t>
              </a:r>
              <a:r>
                <a:rPr lang="es-ES" sz="1400" b="1" dirty="0">
                  <a:solidFill>
                    <a:srgbClr val="002D62"/>
                  </a:solidFill>
                </a:rPr>
                <a:t>. </a:t>
              </a:r>
            </a:p>
            <a:p>
              <a:pPr algn="ctr" defTabSz="895350">
                <a:spcBef>
                  <a:spcPts val="0"/>
                </a:spcBef>
                <a:buClr>
                  <a:schemeClr val="accent2"/>
                </a:buClr>
              </a:pPr>
              <a:endParaRPr lang="es-ES" sz="1400" b="1" dirty="0">
                <a:solidFill>
                  <a:srgbClr val="002D62"/>
                </a:solidFill>
              </a:endParaRPr>
            </a:p>
          </p:txBody>
        </p:sp>
        <p:sp>
          <p:nvSpPr>
            <p:cNvPr id="10" name="Rectangle 8"/>
            <p:cNvSpPr>
              <a:spLocks noChangeArrowheads="1"/>
            </p:cNvSpPr>
            <p:nvPr/>
          </p:nvSpPr>
          <p:spPr bwMode="auto">
            <a:xfrm>
              <a:off x="323528" y="2535951"/>
              <a:ext cx="3872331" cy="842963"/>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a:solidFill>
                    <a:srgbClr val="002D62"/>
                  </a:solidFill>
                </a:rPr>
                <a:t>Son </a:t>
              </a:r>
              <a:r>
                <a:rPr lang="es-ES" sz="1400" b="1" dirty="0">
                  <a:solidFill>
                    <a:srgbClr val="FF0000"/>
                  </a:solidFill>
                </a:rPr>
                <a:t>Verificables</a:t>
              </a:r>
              <a:r>
                <a:rPr lang="es-ES" sz="1400" dirty="0"/>
                <a:t>.</a:t>
              </a:r>
              <a:endParaRPr lang="es-ES" sz="1400" b="1" dirty="0">
                <a:solidFill>
                  <a:srgbClr val="002D62"/>
                </a:solidFill>
              </a:endParaRPr>
            </a:p>
            <a:p>
              <a:pPr algn="ctr" defTabSz="895350">
                <a:spcBef>
                  <a:spcPct val="60000"/>
                </a:spcBef>
                <a:buClr>
                  <a:schemeClr val="accent2"/>
                </a:buClr>
              </a:pPr>
              <a:r>
                <a:rPr lang="es-ES" sz="1400" b="1" dirty="0">
                  <a:solidFill>
                    <a:srgbClr val="002D62"/>
                  </a:solidFill>
                </a:rPr>
                <a:t>Pueden caracterizarse</a:t>
              </a:r>
            </a:p>
            <a:p>
              <a:pPr algn="ctr" defTabSz="895350">
                <a:spcBef>
                  <a:spcPts val="0"/>
                </a:spcBef>
                <a:buClr>
                  <a:schemeClr val="accent2"/>
                </a:buClr>
              </a:pPr>
              <a:r>
                <a:rPr lang="es-ES" sz="1400" b="1" dirty="0">
                  <a:solidFill>
                    <a:srgbClr val="002D62"/>
                  </a:solidFill>
                </a:rPr>
                <a:t>como </a:t>
              </a:r>
              <a:r>
                <a:rPr lang="es-ES" sz="1400" b="1" dirty="0">
                  <a:solidFill>
                    <a:srgbClr val="FF0000"/>
                  </a:solidFill>
                </a:rPr>
                <a:t>Verdaderas</a:t>
              </a:r>
              <a:r>
                <a:rPr lang="es-ES" sz="1400" b="1" dirty="0">
                  <a:solidFill>
                    <a:srgbClr val="002D62"/>
                  </a:solidFill>
                </a:rPr>
                <a:t> o </a:t>
              </a:r>
              <a:r>
                <a:rPr lang="es-ES" sz="1400" b="1" dirty="0">
                  <a:solidFill>
                    <a:srgbClr val="FF0000"/>
                  </a:solidFill>
                </a:rPr>
                <a:t>Falsas</a:t>
              </a:r>
              <a:r>
                <a:rPr lang="es-ES" sz="1400" b="1" dirty="0">
                  <a:solidFill>
                    <a:srgbClr val="002D62"/>
                  </a:solidFill>
                </a:rPr>
                <a:t>.</a:t>
              </a:r>
            </a:p>
            <a:p>
              <a:pPr algn="ctr" defTabSz="895350">
                <a:spcBef>
                  <a:spcPct val="60000"/>
                </a:spcBef>
                <a:buClr>
                  <a:schemeClr val="accent2"/>
                </a:buClr>
              </a:pPr>
              <a:endParaRPr lang="es-ES" sz="1400" b="1" dirty="0">
                <a:solidFill>
                  <a:srgbClr val="002D62"/>
                </a:solidFill>
              </a:endParaRPr>
            </a:p>
          </p:txBody>
        </p:sp>
      </p:grpSp>
      <p:grpSp>
        <p:nvGrpSpPr>
          <p:cNvPr id="7" name="Group 30"/>
          <p:cNvGrpSpPr/>
          <p:nvPr/>
        </p:nvGrpSpPr>
        <p:grpSpPr>
          <a:xfrm>
            <a:off x="336918" y="1783204"/>
            <a:ext cx="8208912" cy="659606"/>
            <a:chOff x="525038" y="2276872"/>
            <a:chExt cx="8208912" cy="879475"/>
          </a:xfrm>
        </p:grpSpPr>
        <p:sp>
          <p:nvSpPr>
            <p:cNvPr id="11" name="Rectangle 9"/>
            <p:cNvSpPr>
              <a:spLocks noChangeArrowheads="1"/>
            </p:cNvSpPr>
            <p:nvPr/>
          </p:nvSpPr>
          <p:spPr bwMode="auto">
            <a:xfrm>
              <a:off x="4875432" y="2276872"/>
              <a:ext cx="3858518" cy="879475"/>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a:solidFill>
                    <a:srgbClr val="002D62"/>
                  </a:solidFill>
                </a:rPr>
                <a:t>Afirmaciones sobre la </a:t>
              </a:r>
              <a:r>
                <a:rPr lang="es-ES" sz="1400" b="1" dirty="0">
                  <a:solidFill>
                    <a:srgbClr val="FF0000"/>
                  </a:solidFill>
                </a:rPr>
                <a:t>experiencia interna </a:t>
              </a:r>
              <a:r>
                <a:rPr lang="es-ES" sz="1400" b="1" dirty="0">
                  <a:solidFill>
                    <a:srgbClr val="002D62"/>
                  </a:solidFill>
                </a:rPr>
                <a:t>(evaluación / interpretación)</a:t>
              </a:r>
              <a:r>
                <a:rPr lang="es-ES" sz="1400" b="1" dirty="0">
                  <a:solidFill>
                    <a:srgbClr val="FF0000"/>
                  </a:solidFill>
                </a:rPr>
                <a:t> </a:t>
              </a:r>
              <a:r>
                <a:rPr lang="es-ES" sz="1400" b="1" dirty="0"/>
                <a:t>del que habla frente a la realidad externa.</a:t>
              </a:r>
              <a:endParaRPr lang="es-ES" sz="1400" b="1" dirty="0">
                <a:solidFill>
                  <a:srgbClr val="002D62"/>
                </a:solidFill>
              </a:endParaRPr>
            </a:p>
          </p:txBody>
        </p:sp>
        <p:sp>
          <p:nvSpPr>
            <p:cNvPr id="12" name="Rectangle 10"/>
            <p:cNvSpPr>
              <a:spLocks noChangeArrowheads="1"/>
            </p:cNvSpPr>
            <p:nvPr/>
          </p:nvSpPr>
          <p:spPr bwMode="auto">
            <a:xfrm>
              <a:off x="525038" y="2276872"/>
              <a:ext cx="3672408" cy="749300"/>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a:solidFill>
                    <a:srgbClr val="002D62"/>
                  </a:solidFill>
                </a:rPr>
                <a:t>Afirmaciones sobre una </a:t>
              </a:r>
              <a:r>
                <a:rPr lang="es-ES" sz="1400" b="1" dirty="0">
                  <a:solidFill>
                    <a:srgbClr val="FF0000"/>
                  </a:solidFill>
                </a:rPr>
                <a:t>realidad externa </a:t>
              </a:r>
              <a:r>
                <a:rPr lang="es-ES" sz="1400" b="1" dirty="0">
                  <a:solidFill>
                    <a:srgbClr val="002D62"/>
                  </a:solidFill>
                </a:rPr>
                <a:t>que los interlocutores pueden observar. </a:t>
              </a:r>
            </a:p>
          </p:txBody>
        </p:sp>
      </p:grpSp>
      <p:grpSp>
        <p:nvGrpSpPr>
          <p:cNvPr id="21" name="Group 20"/>
          <p:cNvGrpSpPr/>
          <p:nvPr/>
        </p:nvGrpSpPr>
        <p:grpSpPr>
          <a:xfrm>
            <a:off x="179512" y="3504346"/>
            <a:ext cx="8352928" cy="738664"/>
            <a:chOff x="179512" y="3504346"/>
            <a:chExt cx="8352928" cy="738664"/>
          </a:xfrm>
        </p:grpSpPr>
        <p:sp>
          <p:nvSpPr>
            <p:cNvPr id="28" name="Rectangle 27"/>
            <p:cNvSpPr/>
            <p:nvPr/>
          </p:nvSpPr>
          <p:spPr>
            <a:xfrm>
              <a:off x="4932040" y="3504346"/>
              <a:ext cx="3600400" cy="738664"/>
            </a:xfrm>
            <a:prstGeom prst="rect">
              <a:avLst/>
            </a:prstGeom>
          </p:spPr>
          <p:txBody>
            <a:bodyPr wrap="square">
              <a:spAutoFit/>
            </a:bodyPr>
            <a:lstStyle/>
            <a:p>
              <a:pPr algn="ctr"/>
              <a:r>
                <a:rPr lang="es-ES" sz="1400" b="1" dirty="0">
                  <a:solidFill>
                    <a:srgbClr val="002D62"/>
                  </a:solidFill>
                </a:rPr>
                <a:t>Son </a:t>
              </a:r>
              <a:r>
                <a:rPr lang="es-ES" sz="1400" b="1" dirty="0">
                  <a:solidFill>
                    <a:srgbClr val="FF0000"/>
                  </a:solidFill>
                </a:rPr>
                <a:t>subjetivas</a:t>
              </a:r>
              <a:r>
                <a:rPr lang="es-ES" sz="1400" b="1" i="1" dirty="0">
                  <a:solidFill>
                    <a:srgbClr val="002D62"/>
                  </a:solidFill>
                </a:rPr>
                <a:t>:</a:t>
              </a:r>
            </a:p>
            <a:p>
              <a:pPr algn="ctr">
                <a:spcBef>
                  <a:spcPts val="0"/>
                </a:spcBef>
              </a:pPr>
              <a:r>
                <a:rPr lang="es-ES" sz="1400" b="1" dirty="0">
                  <a:solidFill>
                    <a:srgbClr val="002D62"/>
                  </a:solidFill>
                </a:rPr>
                <a:t>pueden no ser compartidas por otros observadores.</a:t>
              </a:r>
              <a:endParaRPr lang="es-AR" sz="1400" dirty="0"/>
            </a:p>
          </p:txBody>
        </p:sp>
        <p:sp>
          <p:nvSpPr>
            <p:cNvPr id="29" name="Rectangle 28"/>
            <p:cNvSpPr/>
            <p:nvPr/>
          </p:nvSpPr>
          <p:spPr>
            <a:xfrm>
              <a:off x="179512" y="3504346"/>
              <a:ext cx="4032448" cy="523220"/>
            </a:xfrm>
            <a:prstGeom prst="rect">
              <a:avLst/>
            </a:prstGeom>
          </p:spPr>
          <p:txBody>
            <a:bodyPr wrap="square">
              <a:spAutoFit/>
            </a:bodyPr>
            <a:lstStyle/>
            <a:p>
              <a:pPr algn="ctr"/>
              <a:r>
                <a:rPr lang="es-ES" sz="1400" b="1" dirty="0">
                  <a:solidFill>
                    <a:srgbClr val="002D62"/>
                  </a:solidFill>
                </a:rPr>
                <a:t>Son </a:t>
              </a:r>
              <a:r>
                <a:rPr lang="es-ES" sz="1400" b="1" i="1" dirty="0">
                  <a:solidFill>
                    <a:srgbClr val="FF0000"/>
                  </a:solidFill>
                </a:rPr>
                <a:t>“</a:t>
              </a:r>
              <a:r>
                <a:rPr lang="es-ES" sz="1400" b="1" dirty="0">
                  <a:solidFill>
                    <a:srgbClr val="FF0000"/>
                  </a:solidFill>
                </a:rPr>
                <a:t>objetivas</a:t>
              </a:r>
              <a:r>
                <a:rPr lang="es-ES" sz="1400" b="1" i="1" dirty="0">
                  <a:solidFill>
                    <a:srgbClr val="FF0000"/>
                  </a:solidFill>
                </a:rPr>
                <a:t>”</a:t>
              </a:r>
            </a:p>
            <a:p>
              <a:pPr algn="ctr">
                <a:spcBef>
                  <a:spcPts val="0"/>
                </a:spcBef>
              </a:pPr>
              <a:r>
                <a:rPr lang="es-ES" sz="1400" b="1" i="1" dirty="0">
                  <a:solidFill>
                    <a:srgbClr val="002D62"/>
                  </a:solidFill>
                </a:rPr>
                <a:t>(¿en qué aspecto no lo son totalmente?)</a:t>
              </a:r>
              <a:endParaRPr lang="es-AR" sz="1400" dirty="0"/>
            </a:p>
          </p:txBody>
        </p:sp>
      </p:grpSp>
      <p:sp>
        <p:nvSpPr>
          <p:cNvPr id="35" name="Rectangle 19"/>
          <p:cNvSpPr txBox="1">
            <a:spLocks noChangeArrowheads="1"/>
          </p:cNvSpPr>
          <p:nvPr/>
        </p:nvSpPr>
        <p:spPr bwMode="auto">
          <a:xfrm>
            <a:off x="523914" y="714618"/>
            <a:ext cx="7992888" cy="338534"/>
          </a:xfrm>
          <a:prstGeom prst="rect">
            <a:avLst/>
          </a:prstGeom>
          <a:solidFill>
            <a:srgbClr val="000080">
              <a:alpha val="81960"/>
            </a:srgbClr>
          </a:solidFill>
          <a:ln w="9525">
            <a:noFill/>
            <a:miter lim="800000"/>
            <a:headEnd/>
            <a:tailEnd/>
          </a:ln>
        </p:spPr>
        <p:txBody>
          <a:bodyPr vert="horz" wrap="square" lIns="45710" tIns="45710" rIns="45710" bIns="45710" numCol="1" anchor="t" anchorCtr="0" compatLnSpc="1">
            <a:prstTxWarp prst="textNoShape">
              <a:avLst/>
            </a:prstTxWarp>
            <a:spAutoFit/>
          </a:bodyPr>
          <a:lstStyle/>
          <a:p>
            <a:pPr marL="0" marR="0" lvl="0" indent="0" algn="ctr" defTabSz="895350" rtl="0" eaLnBrk="1" fontAlgn="base" latinLnBrk="0" hangingPunct="1">
              <a:lnSpc>
                <a:spcPct val="100000"/>
              </a:lnSpc>
              <a:spcBef>
                <a:spcPct val="60000"/>
              </a:spcBef>
              <a:spcAft>
                <a:spcPct val="0"/>
              </a:spcAft>
              <a:buClr>
                <a:schemeClr val="accent2"/>
              </a:buClr>
              <a:buSzTx/>
              <a:buFontTx/>
              <a:buNone/>
              <a:tabLst/>
              <a:defRPr/>
            </a:pPr>
            <a:r>
              <a:rPr kumimoji="0" lang="es-ES" sz="1600" b="1" i="0" u="none" strike="noStrike" kern="0" cap="none" spc="0" normalizeH="0" baseline="0" noProof="0" dirty="0">
                <a:ln>
                  <a:noFill/>
                </a:ln>
                <a:solidFill>
                  <a:srgbClr val="FFFFFF"/>
                </a:solidFill>
                <a:effectLst/>
                <a:uLnTx/>
                <a:uFillTx/>
                <a:latin typeface="+mn-lt"/>
                <a:ea typeface="+mn-ea"/>
                <a:cs typeface="+mn-cs"/>
              </a:rPr>
              <a:t>Las conversaciones improductivas pueden suscitarse cuando se confunde entre:</a:t>
            </a:r>
          </a:p>
        </p:txBody>
      </p:sp>
      <p:grpSp>
        <p:nvGrpSpPr>
          <p:cNvPr id="19" name="Group 18"/>
          <p:cNvGrpSpPr/>
          <p:nvPr/>
        </p:nvGrpSpPr>
        <p:grpSpPr>
          <a:xfrm>
            <a:off x="539552" y="1146666"/>
            <a:ext cx="7949908" cy="641657"/>
            <a:chOff x="539552" y="1146666"/>
            <a:chExt cx="7949908" cy="641657"/>
          </a:xfrm>
        </p:grpSpPr>
        <p:sp>
          <p:nvSpPr>
            <p:cNvPr id="36" name="Text Box 20"/>
            <p:cNvSpPr txBox="1">
              <a:spLocks noChangeArrowheads="1"/>
            </p:cNvSpPr>
            <p:nvPr/>
          </p:nvSpPr>
          <p:spPr bwMode="auto">
            <a:xfrm>
              <a:off x="539552" y="1146666"/>
              <a:ext cx="3528395" cy="569366"/>
            </a:xfrm>
            <a:prstGeom prst="rect">
              <a:avLst/>
            </a:prstGeom>
            <a:solidFill>
              <a:srgbClr val="0000FF">
                <a:alpha val="70979"/>
              </a:srgbClr>
            </a:solidFill>
            <a:ln w="15875" algn="ctr">
              <a:solidFill>
                <a:schemeClr val="tx1"/>
              </a:solidFill>
              <a:miter lim="800000"/>
              <a:headEnd/>
              <a:tailEnd/>
            </a:ln>
          </p:spPr>
          <p:txBody>
            <a:bodyPr wrap="square" lIns="45710" tIns="45710" rIns="45710" bIns="45710">
              <a:spAutoFit/>
            </a:bodyPr>
            <a:lstStyle/>
            <a:p>
              <a:pPr algn="ctr" defTabSz="895350">
                <a:spcBef>
                  <a:spcPts val="0"/>
                </a:spcBef>
                <a:spcAft>
                  <a:spcPts val="0"/>
                </a:spcAft>
              </a:pPr>
              <a:r>
                <a:rPr lang="es-ES" sz="1800" b="1" dirty="0">
                  <a:solidFill>
                    <a:schemeClr val="accent1"/>
                  </a:solidFill>
                </a:rPr>
                <a:t>HECHOS</a:t>
              </a:r>
            </a:p>
            <a:p>
              <a:pPr algn="ctr" defTabSz="895350">
                <a:spcBef>
                  <a:spcPts val="0"/>
                </a:spcBef>
                <a:spcAft>
                  <a:spcPts val="0"/>
                </a:spcAft>
              </a:pPr>
              <a:r>
                <a:rPr lang="es-ES" sz="1200" b="1" dirty="0">
                  <a:solidFill>
                    <a:schemeClr val="accent1"/>
                  </a:solidFill>
                </a:rPr>
                <a:t>(“</a:t>
              </a:r>
              <a:r>
                <a:rPr lang="es-ES" sz="1200" dirty="0">
                  <a:solidFill>
                    <a:schemeClr val="accent1"/>
                  </a:solidFill>
                  <a:effectLst>
                    <a:outerShdw blurRad="38100" dist="38100" dir="2700000" algn="tl">
                      <a:srgbClr val="000000">
                        <a:alpha val="43137"/>
                      </a:srgbClr>
                    </a:outerShdw>
                  </a:effectLst>
                </a:rPr>
                <a:t>OBSERVACIONES”</a:t>
              </a:r>
              <a:r>
                <a:rPr lang="es-ES" sz="1200" b="1" dirty="0">
                  <a:solidFill>
                    <a:schemeClr val="accent1"/>
                  </a:solidFill>
                </a:rPr>
                <a:t>)</a:t>
              </a:r>
              <a:endParaRPr lang="es-ES" sz="100" b="1" dirty="0">
                <a:solidFill>
                  <a:schemeClr val="accent1"/>
                </a:solidFill>
              </a:endParaRPr>
            </a:p>
            <a:p>
              <a:pPr algn="ctr" defTabSz="895350">
                <a:spcBef>
                  <a:spcPts val="0"/>
                </a:spcBef>
                <a:spcAft>
                  <a:spcPts val="600"/>
                </a:spcAft>
              </a:pPr>
              <a:endParaRPr lang="es-ES" sz="100" b="1" dirty="0">
                <a:solidFill>
                  <a:schemeClr val="accent1"/>
                </a:solidFill>
              </a:endParaRPr>
            </a:p>
          </p:txBody>
        </p:sp>
        <p:sp>
          <p:nvSpPr>
            <p:cNvPr id="37" name="Text Box 21"/>
            <p:cNvSpPr txBox="1">
              <a:spLocks noChangeArrowheads="1"/>
            </p:cNvSpPr>
            <p:nvPr/>
          </p:nvSpPr>
          <p:spPr bwMode="auto">
            <a:xfrm>
              <a:off x="4745044" y="1146666"/>
              <a:ext cx="3744416" cy="553978"/>
            </a:xfrm>
            <a:prstGeom prst="rect">
              <a:avLst/>
            </a:prstGeom>
            <a:solidFill>
              <a:srgbClr val="99CC00"/>
            </a:solidFill>
            <a:ln w="15875" algn="ctr">
              <a:solidFill>
                <a:schemeClr val="tx1"/>
              </a:solidFill>
              <a:miter lim="800000"/>
              <a:headEnd/>
              <a:tailEnd/>
            </a:ln>
          </p:spPr>
          <p:txBody>
            <a:bodyPr wrap="square" lIns="45710" tIns="45710" rIns="45710" bIns="45710">
              <a:spAutoFit/>
            </a:bodyPr>
            <a:lstStyle/>
            <a:p>
              <a:pPr algn="ctr" defTabSz="895350">
                <a:spcBef>
                  <a:spcPts val="0"/>
                </a:spcBef>
              </a:pPr>
              <a:r>
                <a:rPr lang="es-ES" sz="1800" b="1" dirty="0">
                  <a:solidFill>
                    <a:schemeClr val="accent1"/>
                  </a:solidFill>
                  <a:effectLst>
                    <a:outerShdw blurRad="38100" dist="38100" dir="2700000" algn="tl">
                      <a:srgbClr val="000000">
                        <a:alpha val="43137"/>
                      </a:srgbClr>
                    </a:outerShdw>
                  </a:effectLst>
                </a:rPr>
                <a:t>JUICIOS</a:t>
              </a:r>
              <a:endParaRPr lang="es-ES" sz="1400" b="1" dirty="0">
                <a:solidFill>
                  <a:schemeClr val="accent1"/>
                </a:solidFill>
                <a:effectLst>
                  <a:outerShdw blurRad="38100" dist="38100" dir="2700000" algn="tl">
                    <a:srgbClr val="000000">
                      <a:alpha val="43137"/>
                    </a:srgbClr>
                  </a:outerShdw>
                </a:effectLst>
              </a:endParaRPr>
            </a:p>
            <a:p>
              <a:pPr algn="ctr" defTabSz="895350">
                <a:spcBef>
                  <a:spcPts val="0"/>
                </a:spcBef>
              </a:pPr>
              <a:r>
                <a:rPr lang="es-ES" sz="1200" b="1" dirty="0">
                  <a:solidFill>
                    <a:schemeClr val="accent1"/>
                  </a:solidFill>
                  <a:effectLst>
                    <a:outerShdw blurRad="38100" dist="38100" dir="2700000" algn="tl">
                      <a:srgbClr val="000000">
                        <a:alpha val="43137"/>
                      </a:srgbClr>
                    </a:outerShdw>
                  </a:effectLst>
                </a:rPr>
                <a:t>(“OPINIONES”)</a:t>
              </a:r>
            </a:p>
          </p:txBody>
        </p:sp>
        <p:sp>
          <p:nvSpPr>
            <p:cNvPr id="38" name="Text Box 22"/>
            <p:cNvSpPr txBox="1">
              <a:spLocks noChangeArrowheads="1"/>
            </p:cNvSpPr>
            <p:nvPr/>
          </p:nvSpPr>
          <p:spPr bwMode="auto">
            <a:xfrm>
              <a:off x="4298837" y="1265123"/>
              <a:ext cx="289483" cy="523200"/>
            </a:xfrm>
            <a:prstGeom prst="rect">
              <a:avLst/>
            </a:prstGeom>
            <a:noFill/>
            <a:ln w="9525" algn="ctr">
              <a:noFill/>
              <a:miter lim="800000"/>
              <a:headEnd/>
              <a:tailEnd/>
            </a:ln>
          </p:spPr>
          <p:txBody>
            <a:bodyPr wrap="none" lIns="45710" tIns="45710" rIns="45710" bIns="45710">
              <a:spAutoFit/>
            </a:bodyPr>
            <a:lstStyle/>
            <a:p>
              <a:pPr algn="r" defTabSz="895350">
                <a:spcBef>
                  <a:spcPct val="50000"/>
                </a:spcBef>
              </a:pPr>
              <a:r>
                <a:rPr lang="es-ES" sz="2800" b="1" dirty="0"/>
                <a:t>≠</a:t>
              </a:r>
            </a:p>
          </p:txBody>
        </p:sp>
      </p:grpSp>
      <p:sp>
        <p:nvSpPr>
          <p:cNvPr id="4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1" name="Title 1"/>
          <p:cNvSpPr>
            <a:spLocks noGrp="1"/>
          </p:cNvSpPr>
          <p:nvPr>
            <p:ph type="title"/>
          </p:nvPr>
        </p:nvSpPr>
        <p:spPr>
          <a:xfrm>
            <a:off x="250377" y="51470"/>
            <a:ext cx="8685213" cy="434578"/>
          </a:xfrm>
        </p:spPr>
        <p:txBody>
          <a:bodyPr/>
          <a:lstStyle/>
          <a:p>
            <a:r>
              <a:rPr lang="es-AR" sz="2400" dirty="0"/>
              <a:t>“Hechos” vs. “juicios”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6324" name="Rectangle 2"/>
          <p:cNvSpPr>
            <a:spLocks noGrp="1" noChangeArrowheads="1"/>
          </p:cNvSpPr>
          <p:nvPr>
            <p:ph type="title"/>
          </p:nvPr>
        </p:nvSpPr>
        <p:spPr>
          <a:xfrm>
            <a:off x="323528" y="87478"/>
            <a:ext cx="5472608" cy="430887"/>
          </a:xfrm>
        </p:spPr>
        <p:txBody>
          <a:bodyPr wrap="square" lIns="0" tIns="0" rIns="0" bIns="0">
            <a:spAutoFit/>
          </a:bodyPr>
          <a:lstStyle/>
          <a:p>
            <a:pPr eaLnBrk="1" hangingPunct="1"/>
            <a:r>
              <a:rPr lang="es-AR" dirty="0"/>
              <a:t>C</a:t>
            </a:r>
            <a:r>
              <a:rPr lang="es-AR" sz="2800" b="1" dirty="0"/>
              <a:t>omunicación </a:t>
            </a:r>
            <a:r>
              <a:rPr lang="es-AR" dirty="0"/>
              <a:t>auténtica</a:t>
            </a:r>
            <a:endParaRPr lang="es-AR" sz="2800" b="1" dirty="0"/>
          </a:p>
        </p:txBody>
      </p:sp>
      <p:sp>
        <p:nvSpPr>
          <p:cNvPr id="6" name="Slide Number Placeholder 3"/>
          <p:cNvSpPr>
            <a:spLocks noGrp="1"/>
          </p:cNvSpPr>
          <p:nvPr>
            <p:ph type="sldNum" sz="quarter" idx="10"/>
          </p:nvPr>
        </p:nvSpPr>
        <p:spPr/>
        <p:txBody>
          <a:bodyPr/>
          <a:lstStyle/>
          <a:p>
            <a:pPr>
              <a:defRPr/>
            </a:pPr>
            <a:r>
              <a:rPr lang="en-US"/>
              <a:t>| </a:t>
            </a:r>
            <a:fld id="{62C46FDB-CD69-40BD-8A94-94CC6B5A3578}" type="slidenum">
              <a:rPr lang="en-US">
                <a:solidFill>
                  <a:srgbClr val="B2B2B2"/>
                </a:solidFill>
              </a:rPr>
              <a:pPr>
                <a:defRPr/>
              </a:pPr>
              <a:t>123</a:t>
            </a:fld>
            <a:endParaRPr lang="en-US">
              <a:solidFill>
                <a:srgbClr val="B2B2B2"/>
              </a:solidFill>
            </a:endParaRPr>
          </a:p>
        </p:txBody>
      </p:sp>
      <p:sp>
        <p:nvSpPr>
          <p:cNvPr id="7" name="Slide Number Placeholder 3"/>
          <p:cNvSpPr>
            <a:spLocks noGrp="1"/>
          </p:cNvSpPr>
          <p:nvPr>
            <p:ph type="sldNum" sz="quarter" idx="4294967295"/>
          </p:nvPr>
        </p:nvSpPr>
        <p:spPr>
          <a:xfrm>
            <a:off x="7010400" y="4943477"/>
            <a:ext cx="2133600" cy="200025"/>
          </a:xfrm>
        </p:spPr>
        <p:txBody>
          <a:bodyPr/>
          <a:lstStyle/>
          <a:p>
            <a:pPr algn="r">
              <a:defRPr/>
            </a:pPr>
            <a:r>
              <a:rPr lang="en-US" dirty="0"/>
              <a:t>| </a:t>
            </a:r>
            <a:fld id="{6738503C-4730-4780-899C-F9A9A690CB6E}" type="slidenum">
              <a:rPr lang="en-US" smtClean="0">
                <a:solidFill>
                  <a:srgbClr val="B2B2B2"/>
                </a:solidFill>
              </a:rPr>
              <a:pPr algn="r">
                <a:defRPr/>
              </a:pPr>
              <a:t>123</a:t>
            </a:fld>
            <a:endParaRPr lang="en-US" dirty="0">
              <a:solidFill>
                <a:srgbClr val="B2B2B2"/>
              </a:solidFill>
            </a:endParaRPr>
          </a:p>
        </p:txBody>
      </p:sp>
      <p:pic>
        <p:nvPicPr>
          <p:cNvPr id="56323" name="Picture 2" descr="MPj04029600000[1]"/>
          <p:cNvPicPr>
            <a:picLocks noChangeAspect="1" noChangeArrowheads="1"/>
          </p:cNvPicPr>
          <p:nvPr/>
        </p:nvPicPr>
        <p:blipFill>
          <a:blip r:embed="rId3" cstate="print"/>
          <a:srcRect/>
          <a:stretch>
            <a:fillRect/>
          </a:stretch>
        </p:blipFill>
        <p:spPr bwMode="auto">
          <a:xfrm>
            <a:off x="2339752" y="2139702"/>
            <a:ext cx="4330360" cy="2687240"/>
          </a:xfrm>
          <a:prstGeom prst="rect">
            <a:avLst/>
          </a:prstGeom>
          <a:noFill/>
          <a:ln w="9525">
            <a:noFill/>
            <a:miter lim="800000"/>
            <a:headEnd/>
            <a:tailEnd/>
          </a:ln>
        </p:spPr>
      </p:pic>
      <p:sp>
        <p:nvSpPr>
          <p:cNvPr id="1230851" name="AutoShape 3"/>
          <p:cNvSpPr>
            <a:spLocks noChangeArrowheads="1"/>
          </p:cNvSpPr>
          <p:nvPr/>
        </p:nvSpPr>
        <p:spPr bwMode="auto">
          <a:xfrm>
            <a:off x="4644008" y="771550"/>
            <a:ext cx="2957512" cy="1335881"/>
          </a:xfrm>
          <a:prstGeom prst="wedgeEllipseCallout">
            <a:avLst>
              <a:gd name="adj1" fmla="val -99336"/>
              <a:gd name="adj2" fmla="val 75943"/>
            </a:avLst>
          </a:prstGeom>
          <a:solidFill>
            <a:schemeClr val="accent3"/>
          </a:solidFill>
          <a:ln w="38100" algn="ctr">
            <a:noFill/>
            <a:miter lim="800000"/>
            <a:headEnd/>
            <a:tailEnd/>
          </a:ln>
        </p:spPr>
        <p:txBody>
          <a:bodyPr lIns="46570" tIns="46570" rIns="46570" bIns="46570" anchor="ctr"/>
          <a:lstStyle/>
          <a:p>
            <a:pPr algn="ctr" defTabSz="912813">
              <a:spcBef>
                <a:spcPct val="50000"/>
              </a:spcBef>
            </a:pPr>
            <a:r>
              <a:rPr lang="es-AR" b="1" dirty="0">
                <a:solidFill>
                  <a:schemeClr val="bg1"/>
                </a:solidFill>
              </a:rPr>
              <a:t>Qué idea tan interesante! </a:t>
            </a:r>
          </a:p>
        </p:txBody>
      </p:sp>
      <p:sp>
        <p:nvSpPr>
          <p:cNvPr id="1230852" name="AutoShape 4"/>
          <p:cNvSpPr>
            <a:spLocks noChangeArrowheads="1"/>
          </p:cNvSpPr>
          <p:nvPr/>
        </p:nvSpPr>
        <p:spPr bwMode="auto">
          <a:xfrm flipH="1">
            <a:off x="755576" y="771550"/>
            <a:ext cx="3066306" cy="1393750"/>
          </a:xfrm>
          <a:prstGeom prst="cloudCallout">
            <a:avLst>
              <a:gd name="adj1" fmla="val -15349"/>
              <a:gd name="adj2" fmla="val 68959"/>
            </a:avLst>
          </a:prstGeom>
          <a:solidFill>
            <a:schemeClr val="accent4"/>
          </a:solidFill>
          <a:ln w="9525">
            <a:solidFill>
              <a:schemeClr val="accent1"/>
            </a:solidFill>
            <a:round/>
            <a:headEnd/>
            <a:tailEnd/>
          </a:ln>
        </p:spPr>
        <p:txBody>
          <a:bodyPr lIns="46594" tIns="46594" rIns="46594" bIns="46594"/>
          <a:lstStyle/>
          <a:p>
            <a:pPr algn="ctr" defTabSz="912813">
              <a:spcBef>
                <a:spcPct val="50000"/>
              </a:spcBef>
            </a:pPr>
            <a:r>
              <a:rPr lang="es-AR" b="1" dirty="0">
                <a:solidFill>
                  <a:srgbClr val="FFFFFF"/>
                </a:solidFill>
              </a:rPr>
              <a:t>Es la peor idea que he escuchado! ¡Nunca funcionará!</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08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0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51" grpId="0" animBg="1"/>
      <p:bldP spid="123085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9" name="Slide Number Placeholder 4"/>
          <p:cNvSpPr txBox="1">
            <a:spLocks noGrp="1"/>
          </p:cNvSpPr>
          <p:nvPr/>
        </p:nvSpPr>
        <p:spPr bwMode="auto">
          <a:xfrm>
            <a:off x="8639182" y="4981576"/>
            <a:ext cx="504825" cy="215504"/>
          </a:xfrm>
          <a:prstGeom prst="rect">
            <a:avLst/>
          </a:prstGeom>
          <a:noFill/>
          <a:ln>
            <a:miter lim="800000"/>
            <a:headEnd/>
            <a:tailEnd/>
          </a:ln>
        </p:spPr>
        <p:txBody>
          <a:bodyPr/>
          <a:lstStyle/>
          <a:p>
            <a:pPr algn="r" eaLnBrk="1" hangingPunct="1">
              <a:spcBef>
                <a:spcPct val="0"/>
              </a:spcBef>
              <a:defRPr/>
            </a:pPr>
            <a:fld id="{AB758285-3DD2-4217-B413-F93D9AB981CC}" type="slidenum">
              <a:rPr lang="es-ES" sz="1200">
                <a:solidFill>
                  <a:schemeClr val="bg1"/>
                </a:solidFill>
                <a:latin typeface="+mj-lt"/>
                <a:cs typeface="+mn-cs"/>
              </a:rPr>
              <a:pPr algn="r" eaLnBrk="1" hangingPunct="1">
                <a:spcBef>
                  <a:spcPct val="0"/>
                </a:spcBef>
                <a:defRPr/>
              </a:pPr>
              <a:t>124</a:t>
            </a:fld>
            <a:endParaRPr lang="es-ES" sz="1200">
              <a:solidFill>
                <a:schemeClr val="bg1"/>
              </a:solidFill>
              <a:latin typeface="+mj-lt"/>
              <a:cs typeface="+mn-cs"/>
            </a:endParaRPr>
          </a:p>
        </p:txBody>
      </p:sp>
      <p:sp>
        <p:nvSpPr>
          <p:cNvPr id="147458" name="Rectangle 2"/>
          <p:cNvSpPr>
            <a:spLocks noGrp="1" noChangeArrowheads="1"/>
          </p:cNvSpPr>
          <p:nvPr>
            <p:ph type="title" idx="4294967295"/>
          </p:nvPr>
        </p:nvSpPr>
        <p:spPr>
          <a:xfrm>
            <a:off x="279407" y="73930"/>
            <a:ext cx="8685213" cy="461665"/>
          </a:xfrm>
        </p:spPr>
        <p:txBody>
          <a:bodyPr anchor="ctr">
            <a:spAutoFit/>
          </a:bodyPr>
          <a:lstStyle/>
          <a:p>
            <a:pPr eaLnBrk="1" hangingPunct="1"/>
            <a:r>
              <a:rPr lang="es-AR" sz="2400" dirty="0"/>
              <a:t>Ejemplo de interacción difícil</a:t>
            </a:r>
          </a:p>
        </p:txBody>
      </p:sp>
      <p:graphicFrame>
        <p:nvGraphicFramePr>
          <p:cNvPr id="1355829" name="Group 53"/>
          <p:cNvGraphicFramePr>
            <a:graphicFrameLocks noGrp="1"/>
          </p:cNvGraphicFramePr>
          <p:nvPr/>
        </p:nvGraphicFramePr>
        <p:xfrm>
          <a:off x="122058" y="753730"/>
          <a:ext cx="8938320" cy="3896176"/>
        </p:xfrm>
        <a:graphic>
          <a:graphicData uri="http://schemas.openxmlformats.org/drawingml/2006/table">
            <a:tbl>
              <a:tblPr/>
              <a:tblGrid>
                <a:gridCol w="4469160">
                  <a:extLst>
                    <a:ext uri="{9D8B030D-6E8A-4147-A177-3AD203B41FA5}">
                      <a16:colId xmlns:a16="http://schemas.microsoft.com/office/drawing/2014/main" val="20000"/>
                    </a:ext>
                  </a:extLst>
                </a:gridCol>
                <a:gridCol w="4469160">
                  <a:extLst>
                    <a:ext uri="{9D8B030D-6E8A-4147-A177-3AD203B41FA5}">
                      <a16:colId xmlns:a16="http://schemas.microsoft.com/office/drawing/2014/main" val="20001"/>
                    </a:ext>
                  </a:extLst>
                </a:gridCol>
              </a:tblGrid>
              <a:tr h="583055">
                <a:tc>
                  <a:txBody>
                    <a:bodyPr/>
                    <a:lstStyle/>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dirty="0">
                          <a:ln>
                            <a:noFill/>
                          </a:ln>
                          <a:solidFill>
                            <a:srgbClr val="002D62"/>
                          </a:solidFill>
                          <a:effectLst/>
                          <a:latin typeface="Arial" charset="0"/>
                          <a:cs typeface="Arial" charset="0"/>
                        </a:rPr>
                        <a:t>COLUMNA IZQUIERDA</a:t>
                      </a:r>
                    </a:p>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dirty="0">
                          <a:ln>
                            <a:noFill/>
                          </a:ln>
                          <a:solidFill>
                            <a:srgbClr val="002D62"/>
                          </a:solidFill>
                          <a:effectLst/>
                          <a:latin typeface="Arial" charset="0"/>
                          <a:cs typeface="Arial" charset="0"/>
                        </a:rPr>
                        <a:t>Lo que pensé y sentí, pero no dije</a:t>
                      </a:r>
                    </a:p>
                  </a:txBody>
                  <a:tcPr marL="89592" marR="89592" marT="33598" marB="33598"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solidFill>
                      <a:srgbClr val="FF0066">
                        <a:alpha val="50000"/>
                      </a:srgbClr>
                    </a:solidFill>
                  </a:tcPr>
                </a:tc>
                <a:tc>
                  <a:txBody>
                    <a:bodyPr/>
                    <a:lstStyle/>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a:ln>
                            <a:noFill/>
                          </a:ln>
                          <a:solidFill>
                            <a:srgbClr val="002D62"/>
                          </a:solidFill>
                          <a:effectLst/>
                          <a:latin typeface="Arial" charset="0"/>
                          <a:cs typeface="Arial" charset="0"/>
                        </a:rPr>
                        <a:t>COLUMNA DERECHA</a:t>
                      </a:r>
                    </a:p>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a:ln>
                            <a:noFill/>
                          </a:ln>
                          <a:solidFill>
                            <a:srgbClr val="002D62"/>
                          </a:solidFill>
                          <a:effectLst/>
                          <a:latin typeface="Arial" charset="0"/>
                          <a:cs typeface="Arial" charset="0"/>
                        </a:rPr>
                        <a:t>Lo que se dijo</a:t>
                      </a:r>
                    </a:p>
                  </a:txBody>
                  <a:tcPr marL="89592" marR="89592" marT="33598" marB="33598"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solidFill>
                      <a:srgbClr val="00FF00">
                        <a:alpha val="50000"/>
                      </a:srgbClr>
                    </a:solidFill>
                  </a:tcPr>
                </a:tc>
                <a:extLst>
                  <a:ext uri="{0D108BD9-81ED-4DB2-BD59-A6C34878D82A}">
                    <a16:rowId xmlns:a16="http://schemas.microsoft.com/office/drawing/2014/main" val="10000"/>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47532" name="Text Box 76"/>
          <p:cNvSpPr txBox="1">
            <a:spLocks noChangeArrowheads="1"/>
          </p:cNvSpPr>
          <p:nvPr/>
        </p:nvSpPr>
        <p:spPr bwMode="auto">
          <a:xfrm>
            <a:off x="4730808" y="3242076"/>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Jefe</a:t>
            </a:r>
            <a:r>
              <a:rPr lang="es-AR" sz="1400" b="0" dirty="0">
                <a:solidFill>
                  <a:srgbClr val="002960"/>
                </a:solidFill>
              </a:rPr>
              <a:t>: Él lo quiere ver todo temprano. Me lo </a:t>
            </a:r>
          </a:p>
          <a:p>
            <a:pPr algn="ctr" defTabSz="895350" eaLnBrk="1" hangingPunct="1">
              <a:spcBef>
                <a:spcPct val="0"/>
              </a:spcBef>
            </a:pPr>
            <a:r>
              <a:rPr lang="es-AR" sz="1400" b="0" dirty="0">
                <a:solidFill>
                  <a:srgbClr val="002960"/>
                </a:solidFill>
              </a:rPr>
              <a:t>pidió la semana pasada y prometí llevárselo.</a:t>
            </a:r>
          </a:p>
        </p:txBody>
      </p:sp>
      <p:sp>
        <p:nvSpPr>
          <p:cNvPr id="147533" name="Text Box 77"/>
          <p:cNvSpPr txBox="1">
            <a:spLocks noChangeArrowheads="1"/>
          </p:cNvSpPr>
          <p:nvPr/>
        </p:nvSpPr>
        <p:spPr bwMode="auto">
          <a:xfrm>
            <a:off x="4780861" y="1383621"/>
            <a:ext cx="4081463"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Jefe</a:t>
            </a:r>
            <a:r>
              <a:rPr lang="es-AR" sz="1400" b="0" dirty="0">
                <a:solidFill>
                  <a:srgbClr val="002960"/>
                </a:solidFill>
              </a:rPr>
              <a:t>: Necesito el informe de costos </a:t>
            </a:r>
          </a:p>
          <a:p>
            <a:pPr algn="ctr" defTabSz="895350" eaLnBrk="1" hangingPunct="1">
              <a:spcBef>
                <a:spcPct val="0"/>
              </a:spcBef>
            </a:pPr>
            <a:r>
              <a:rPr lang="es-AR" sz="1400" b="0" dirty="0">
                <a:solidFill>
                  <a:srgbClr val="002960"/>
                </a:solidFill>
              </a:rPr>
              <a:t>listo para mañana a primera hora.</a:t>
            </a:r>
          </a:p>
        </p:txBody>
      </p:sp>
      <p:sp>
        <p:nvSpPr>
          <p:cNvPr id="147535" name="Text Box 79"/>
          <p:cNvSpPr txBox="1">
            <a:spLocks noChangeArrowheads="1"/>
          </p:cNvSpPr>
          <p:nvPr/>
        </p:nvSpPr>
        <p:spPr bwMode="auto">
          <a:xfrm>
            <a:off x="4778934" y="2296093"/>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Jefe</a:t>
            </a:r>
            <a:r>
              <a:rPr lang="es-AR" sz="1400" b="0" dirty="0">
                <a:solidFill>
                  <a:srgbClr val="002960"/>
                </a:solidFill>
              </a:rPr>
              <a:t>: Le prometí al CEO </a:t>
            </a:r>
          </a:p>
          <a:p>
            <a:pPr algn="ctr" defTabSz="895350" eaLnBrk="1" hangingPunct="1">
              <a:spcBef>
                <a:spcPct val="0"/>
              </a:spcBef>
            </a:pPr>
            <a:r>
              <a:rPr lang="es-AR" sz="1400" b="0" dirty="0">
                <a:solidFill>
                  <a:srgbClr val="002960"/>
                </a:solidFill>
              </a:rPr>
              <a:t>que se lo presentaría mañana a las 10.</a:t>
            </a:r>
          </a:p>
        </p:txBody>
      </p:sp>
      <p:sp>
        <p:nvSpPr>
          <p:cNvPr id="147536" name="Text Box 80"/>
          <p:cNvSpPr txBox="1">
            <a:spLocks noChangeArrowheads="1"/>
          </p:cNvSpPr>
          <p:nvPr/>
        </p:nvSpPr>
        <p:spPr bwMode="auto">
          <a:xfrm>
            <a:off x="4771094" y="2751037"/>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Yo</a:t>
            </a:r>
            <a:r>
              <a:rPr lang="es-AR" sz="1400" b="0" dirty="0">
                <a:solidFill>
                  <a:srgbClr val="002960"/>
                </a:solidFill>
              </a:rPr>
              <a:t>: ¿Y si primero le </a:t>
            </a:r>
            <a:r>
              <a:rPr lang="es-AR" sz="1400" b="0" dirty="0" err="1">
                <a:solidFill>
                  <a:srgbClr val="002960"/>
                </a:solidFill>
              </a:rPr>
              <a:t>presentás</a:t>
            </a:r>
            <a:r>
              <a:rPr lang="es-AR" sz="1400" b="0" dirty="0">
                <a:solidFill>
                  <a:srgbClr val="002960"/>
                </a:solidFill>
              </a:rPr>
              <a:t> una síntesis </a:t>
            </a:r>
          </a:p>
          <a:p>
            <a:pPr algn="ctr" defTabSz="895350" eaLnBrk="1" hangingPunct="1">
              <a:spcBef>
                <a:spcPct val="0"/>
              </a:spcBef>
            </a:pPr>
            <a:r>
              <a:rPr lang="es-AR" sz="1400" b="0" dirty="0">
                <a:solidFill>
                  <a:srgbClr val="002960"/>
                </a:solidFill>
              </a:rPr>
              <a:t>y </a:t>
            </a:r>
            <a:r>
              <a:rPr lang="es-AR" sz="1400" b="0" dirty="0" err="1">
                <a:solidFill>
                  <a:srgbClr val="002960"/>
                </a:solidFill>
              </a:rPr>
              <a:t>dejás</a:t>
            </a:r>
            <a:r>
              <a:rPr lang="es-AR" sz="1400" b="0" dirty="0">
                <a:solidFill>
                  <a:srgbClr val="002960"/>
                </a:solidFill>
              </a:rPr>
              <a:t> para la tarde los detalles?</a:t>
            </a:r>
          </a:p>
        </p:txBody>
      </p:sp>
      <p:sp>
        <p:nvSpPr>
          <p:cNvPr id="147537" name="Text Box 81"/>
          <p:cNvSpPr txBox="1">
            <a:spLocks noChangeArrowheads="1"/>
          </p:cNvSpPr>
          <p:nvPr/>
        </p:nvSpPr>
        <p:spPr bwMode="auto">
          <a:xfrm>
            <a:off x="4746541" y="3697020"/>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Yo</a:t>
            </a:r>
            <a:r>
              <a:rPr lang="es-AR" sz="1400" b="0" dirty="0">
                <a:solidFill>
                  <a:srgbClr val="002960"/>
                </a:solidFill>
              </a:rPr>
              <a:t>: Hoy a la noche tengo una cena en casa</a:t>
            </a:r>
          </a:p>
          <a:p>
            <a:pPr algn="ctr" defTabSz="895350" eaLnBrk="1" hangingPunct="1">
              <a:spcBef>
                <a:spcPct val="0"/>
              </a:spcBef>
            </a:pPr>
            <a:r>
              <a:rPr lang="es-AR" sz="1400" b="0" dirty="0">
                <a:solidFill>
                  <a:srgbClr val="002960"/>
                </a:solidFill>
              </a:rPr>
              <a:t> y no me puedo quedar muy tarde aquí.</a:t>
            </a:r>
          </a:p>
        </p:txBody>
      </p:sp>
      <p:sp>
        <p:nvSpPr>
          <p:cNvPr id="147538" name="Text Box 82"/>
          <p:cNvSpPr txBox="1">
            <a:spLocks noChangeArrowheads="1"/>
          </p:cNvSpPr>
          <p:nvPr/>
        </p:nvSpPr>
        <p:spPr bwMode="auto">
          <a:xfrm>
            <a:off x="4746541" y="4179879"/>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Jefe</a:t>
            </a:r>
            <a:r>
              <a:rPr lang="es-AR" sz="1400" b="0" dirty="0">
                <a:solidFill>
                  <a:srgbClr val="002960"/>
                </a:solidFill>
              </a:rPr>
              <a:t>: No hay problema. Si me lo </a:t>
            </a:r>
            <a:r>
              <a:rPr lang="es-AR" sz="1400" b="0" dirty="0" err="1">
                <a:solidFill>
                  <a:srgbClr val="002960"/>
                </a:solidFill>
              </a:rPr>
              <a:t>mandás</a:t>
            </a:r>
            <a:endParaRPr lang="es-AR" sz="1400" b="0" dirty="0">
              <a:solidFill>
                <a:srgbClr val="002960"/>
              </a:solidFill>
            </a:endParaRPr>
          </a:p>
          <a:p>
            <a:pPr algn="ctr" defTabSz="895350" eaLnBrk="1" hangingPunct="1">
              <a:spcBef>
                <a:spcPct val="0"/>
              </a:spcBef>
            </a:pPr>
            <a:r>
              <a:rPr lang="es-AR" sz="1400" b="0" dirty="0">
                <a:solidFill>
                  <a:srgbClr val="002960"/>
                </a:solidFill>
              </a:rPr>
              <a:t> terminado antes de las 8 AM me alcanza. </a:t>
            </a:r>
          </a:p>
        </p:txBody>
      </p:sp>
      <p:sp>
        <p:nvSpPr>
          <p:cNvPr id="147539" name="Text Box 83"/>
          <p:cNvSpPr txBox="1">
            <a:spLocks noChangeArrowheads="1"/>
          </p:cNvSpPr>
          <p:nvPr/>
        </p:nvSpPr>
        <p:spPr bwMode="auto">
          <a:xfrm>
            <a:off x="235478" y="3205981"/>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err="1">
                <a:solidFill>
                  <a:srgbClr val="002960"/>
                </a:solidFill>
              </a:rPr>
              <a:t>Sos</a:t>
            </a:r>
            <a:r>
              <a:rPr lang="es-AR" sz="1400" b="0" dirty="0">
                <a:solidFill>
                  <a:srgbClr val="002960"/>
                </a:solidFill>
              </a:rPr>
              <a:t> un caradura. Te comprometiste sin </a:t>
            </a:r>
          </a:p>
          <a:p>
            <a:pPr algn="ctr" defTabSz="895350" eaLnBrk="1" hangingPunct="1">
              <a:spcBef>
                <a:spcPct val="0"/>
              </a:spcBef>
            </a:pPr>
            <a:r>
              <a:rPr lang="es-AR" sz="1400" b="0" dirty="0">
                <a:solidFill>
                  <a:srgbClr val="002960"/>
                </a:solidFill>
              </a:rPr>
              <a:t>chequear conmigo y encima no me avisaste. </a:t>
            </a:r>
          </a:p>
        </p:txBody>
      </p:sp>
      <p:sp>
        <p:nvSpPr>
          <p:cNvPr id="147540" name="Text Box 84"/>
          <p:cNvSpPr txBox="1">
            <a:spLocks noChangeArrowheads="1"/>
          </p:cNvSpPr>
          <p:nvPr/>
        </p:nvSpPr>
        <p:spPr bwMode="auto">
          <a:xfrm>
            <a:off x="221357" y="1383619"/>
            <a:ext cx="4081462" cy="444104"/>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a:solidFill>
                  <a:srgbClr val="002960"/>
                </a:solidFill>
              </a:rPr>
              <a:t>¡</a:t>
            </a:r>
            <a:r>
              <a:rPr lang="es-AR" sz="1400" b="0" dirty="0" err="1">
                <a:solidFill>
                  <a:srgbClr val="002960"/>
                </a:solidFill>
              </a:rPr>
              <a:t>Uff</a:t>
            </a:r>
            <a:r>
              <a:rPr lang="es-AR" sz="1400" b="0" dirty="0">
                <a:solidFill>
                  <a:srgbClr val="002960"/>
                </a:solidFill>
              </a:rPr>
              <a:t>! Otra vez me lo pide a último momento.</a:t>
            </a:r>
          </a:p>
        </p:txBody>
      </p:sp>
      <p:sp>
        <p:nvSpPr>
          <p:cNvPr id="147542" name="Text Box 86"/>
          <p:cNvSpPr txBox="1">
            <a:spLocks noChangeArrowheads="1"/>
          </p:cNvSpPr>
          <p:nvPr/>
        </p:nvSpPr>
        <p:spPr bwMode="auto">
          <a:xfrm>
            <a:off x="213517" y="2289664"/>
            <a:ext cx="4081462" cy="444104"/>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a:solidFill>
                  <a:srgbClr val="002960"/>
                </a:solidFill>
              </a:rPr>
              <a:t>¿Por qué antes de prometer no me </a:t>
            </a:r>
            <a:r>
              <a:rPr lang="es-AR" sz="1400" b="0" dirty="0" err="1">
                <a:solidFill>
                  <a:srgbClr val="002960"/>
                </a:solidFill>
              </a:rPr>
              <a:t>consul</a:t>
            </a:r>
            <a:r>
              <a:rPr lang="es-AR" sz="1400" b="0" dirty="0">
                <a:solidFill>
                  <a:srgbClr val="002960"/>
                </a:solidFill>
              </a:rPr>
              <a:t>- </a:t>
            </a:r>
          </a:p>
          <a:p>
            <a:pPr algn="ctr" defTabSz="895350" eaLnBrk="1" hangingPunct="1">
              <a:spcBef>
                <a:spcPct val="0"/>
              </a:spcBef>
            </a:pPr>
            <a:r>
              <a:rPr lang="es-AR" sz="1400" b="0" dirty="0" err="1">
                <a:solidFill>
                  <a:srgbClr val="002960"/>
                </a:solidFill>
              </a:rPr>
              <a:t>tás</a:t>
            </a:r>
            <a:r>
              <a:rPr lang="es-AR" sz="1400" b="0" dirty="0">
                <a:solidFill>
                  <a:srgbClr val="002960"/>
                </a:solidFill>
              </a:rPr>
              <a:t> sobre el tiempo que lleva hacerlo?</a:t>
            </a:r>
          </a:p>
        </p:txBody>
      </p:sp>
      <p:sp>
        <p:nvSpPr>
          <p:cNvPr id="147543" name="Text Box 87"/>
          <p:cNvSpPr txBox="1">
            <a:spLocks noChangeArrowheads="1"/>
          </p:cNvSpPr>
          <p:nvPr/>
        </p:nvSpPr>
        <p:spPr bwMode="auto">
          <a:xfrm>
            <a:off x="316359" y="2757834"/>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a:solidFill>
                  <a:srgbClr val="002960"/>
                </a:solidFill>
              </a:rPr>
              <a:t>A ver si consigo zafar de quedarme </a:t>
            </a:r>
          </a:p>
          <a:p>
            <a:pPr algn="ctr" defTabSz="895350" eaLnBrk="1" hangingPunct="1">
              <a:spcBef>
                <a:spcPct val="0"/>
              </a:spcBef>
            </a:pPr>
            <a:r>
              <a:rPr lang="es-AR" sz="1400" b="0" dirty="0">
                <a:solidFill>
                  <a:srgbClr val="002960"/>
                </a:solidFill>
              </a:rPr>
              <a:t>hasta medianoche preparándolo…</a:t>
            </a:r>
          </a:p>
        </p:txBody>
      </p:sp>
      <p:sp>
        <p:nvSpPr>
          <p:cNvPr id="147544" name="Text Box 88"/>
          <p:cNvSpPr txBox="1">
            <a:spLocks noChangeArrowheads="1"/>
          </p:cNvSpPr>
          <p:nvPr/>
        </p:nvSpPr>
        <p:spPr bwMode="auto">
          <a:xfrm>
            <a:off x="531813" y="3684988"/>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a:solidFill>
                  <a:srgbClr val="002960"/>
                </a:solidFill>
              </a:rPr>
              <a:t>No se la puedo hacer tan fácil</a:t>
            </a:r>
          </a:p>
        </p:txBody>
      </p:sp>
      <p:sp>
        <p:nvSpPr>
          <p:cNvPr id="147545" name="Text Box 89"/>
          <p:cNvSpPr txBox="1">
            <a:spLocks noChangeArrowheads="1"/>
          </p:cNvSpPr>
          <p:nvPr/>
        </p:nvSpPr>
        <p:spPr bwMode="auto">
          <a:xfrm>
            <a:off x="531813" y="4185957"/>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a:solidFill>
                  <a:srgbClr val="002960"/>
                </a:solidFill>
              </a:rPr>
              <a:t>¡Desgraciado!</a:t>
            </a:r>
          </a:p>
        </p:txBody>
      </p:sp>
      <p:sp>
        <p:nvSpPr>
          <p:cNvPr id="1355822" name="Rectangle 46"/>
          <p:cNvSpPr>
            <a:spLocks noChangeArrowheads="1"/>
          </p:cNvSpPr>
          <p:nvPr/>
        </p:nvSpPr>
        <p:spPr bwMode="auto">
          <a:xfrm>
            <a:off x="5030013" y="1880698"/>
            <a:ext cx="3689985" cy="307777"/>
          </a:xfrm>
          <a:prstGeom prst="rect">
            <a:avLst/>
          </a:prstGeom>
          <a:noFill/>
          <a:ln w="9525">
            <a:noFill/>
            <a:miter lim="800000"/>
            <a:headEnd/>
            <a:tailEnd/>
          </a:ln>
          <a:effectLst/>
        </p:spPr>
        <p:txBody>
          <a:bodyPr wrap="none">
            <a:spAutoFit/>
          </a:bodyPr>
          <a:lstStyle/>
          <a:p>
            <a:pPr algn="ctr" eaLnBrk="1" hangingPunct="1">
              <a:spcBef>
                <a:spcPct val="0"/>
              </a:spcBef>
            </a:pPr>
            <a:r>
              <a:rPr lang="es-AR" sz="1400" b="0" u="sng" dirty="0">
                <a:solidFill>
                  <a:schemeClr val="tx1"/>
                </a:solidFill>
              </a:rPr>
              <a:t>Yo</a:t>
            </a:r>
            <a:r>
              <a:rPr lang="es-AR" sz="1400" b="0" dirty="0">
                <a:solidFill>
                  <a:schemeClr val="tx1"/>
                </a:solidFill>
              </a:rPr>
              <a:t>: No sé si pueda llegar a tenerlo completo</a:t>
            </a:r>
          </a:p>
        </p:txBody>
      </p:sp>
      <p:sp>
        <p:nvSpPr>
          <p:cNvPr id="1355823" name="Rectangle 47"/>
          <p:cNvSpPr>
            <a:spLocks noChangeArrowheads="1"/>
          </p:cNvSpPr>
          <p:nvPr/>
        </p:nvSpPr>
        <p:spPr bwMode="auto">
          <a:xfrm>
            <a:off x="1200741" y="1895212"/>
            <a:ext cx="2363147" cy="307777"/>
          </a:xfrm>
          <a:prstGeom prst="rect">
            <a:avLst/>
          </a:prstGeom>
          <a:noFill/>
          <a:ln w="9525">
            <a:noFill/>
            <a:miter lim="800000"/>
            <a:headEnd/>
            <a:tailEnd/>
          </a:ln>
          <a:effectLst/>
        </p:spPr>
        <p:txBody>
          <a:bodyPr wrap="none">
            <a:spAutoFit/>
          </a:bodyPr>
          <a:lstStyle/>
          <a:p>
            <a:pPr algn="ctr" eaLnBrk="1" hangingPunct="1">
              <a:buClr>
                <a:srgbClr val="D77C2A"/>
              </a:buClr>
              <a:buFont typeface="Wingdings" pitchFamily="2" charset="2"/>
              <a:buNone/>
            </a:pPr>
            <a:r>
              <a:rPr lang="es-AR" sz="1400" b="0" dirty="0">
                <a:solidFill>
                  <a:schemeClr val="tx1"/>
                </a:solidFill>
              </a:rPr>
              <a:t>¡Rápido, necesito negociar!</a:t>
            </a:r>
          </a:p>
        </p:txBody>
      </p:sp>
      <p:sp>
        <p:nvSpPr>
          <p:cNvPr id="23" name="Slide Number Placeholder 3">
            <a:extLst>
              <a:ext uri="{FF2B5EF4-FFF2-40B4-BE49-F238E27FC236}">
                <a16:creationId xmlns:a16="http://schemas.microsoft.com/office/drawing/2014/main" id="{03A4F738-6F6C-4180-A586-025ADA29181D}"/>
              </a:ext>
            </a:extLst>
          </p:cNvPr>
          <p:cNvSpPr>
            <a:spLocks noGrp="1"/>
          </p:cNvSpPr>
          <p:nvPr>
            <p:ph type="sldNum" sz="quarter" idx="10"/>
          </p:nvPr>
        </p:nvSpPr>
        <p:spPr>
          <a:xfrm>
            <a:off x="7010400" y="4943477"/>
            <a:ext cx="2133600" cy="200025"/>
          </a:xfrm>
        </p:spPr>
        <p:txBody>
          <a:bodyPr/>
          <a:lstStyle/>
          <a:p>
            <a:pPr>
              <a:defRPr/>
            </a:pPr>
            <a:r>
              <a:rPr lang="en-US"/>
              <a:t>| </a:t>
            </a:r>
            <a:fld id="{62C46FDB-CD69-40BD-8A94-94CC6B5A3578}" type="slidenum">
              <a:rPr lang="en-US">
                <a:solidFill>
                  <a:srgbClr val="B2B2B2"/>
                </a:solidFill>
              </a:rPr>
              <a:pPr>
                <a:defRPr/>
              </a:pPr>
              <a:t>124</a:t>
            </a:fld>
            <a:endParaRPr lang="en-US">
              <a:solidFill>
                <a:srgbClr val="B2B2B2"/>
              </a:solidFill>
            </a:endParaRPr>
          </a:p>
        </p:txBody>
      </p:sp>
      <p:sp>
        <p:nvSpPr>
          <p:cNvPr id="24" name="Slide Number Placeholder 3">
            <a:extLst>
              <a:ext uri="{FF2B5EF4-FFF2-40B4-BE49-F238E27FC236}">
                <a16:creationId xmlns:a16="http://schemas.microsoft.com/office/drawing/2014/main" id="{88A5B470-4354-4F5F-B393-A1894DCE5E5E}"/>
              </a:ext>
            </a:extLst>
          </p:cNvPr>
          <p:cNvSpPr txBox="1">
            <a:spLocks/>
          </p:cNvSpPr>
          <p:nvPr/>
        </p:nvSpPr>
        <p:spPr bwMode="auto">
          <a:xfrm>
            <a:off x="7010400" y="4943477"/>
            <a:ext cx="2133600" cy="200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s-ES"/>
            </a:defPPr>
            <a:lvl1pPr algn="r" rtl="0" eaLnBrk="1" fontAlgn="base" hangingPunct="1">
              <a:spcBef>
                <a:spcPct val="0"/>
              </a:spcBef>
              <a:spcAft>
                <a:spcPct val="0"/>
              </a:spcAft>
              <a:defRPr sz="1000" b="1" kern="1200">
                <a:solidFill>
                  <a:srgbClr val="FBB03F"/>
                </a:solidFill>
                <a:latin typeface="+mn-lt"/>
                <a:ea typeface="+mn-ea"/>
                <a:cs typeface="+mn-cs"/>
                <a:sym typeface="Trebuchet MS" pitchFamily="34" charset="0"/>
              </a:defRPr>
            </a:lvl1pPr>
            <a:lvl2pPr marL="4572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2pPr>
            <a:lvl3pPr marL="9144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3pPr>
            <a:lvl4pPr marL="13716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4pPr>
            <a:lvl5pPr marL="18288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5pPr>
            <a:lvl6pPr marL="2286000" algn="l" defTabSz="914400" rtl="0" eaLnBrk="1" latinLnBrk="0" hangingPunct="1">
              <a:defRPr sz="1600" b="1" kern="1200">
                <a:solidFill>
                  <a:srgbClr val="002D62"/>
                </a:solidFill>
                <a:latin typeface="Arial" pitchFamily="34" charset="0"/>
                <a:ea typeface="+mn-ea"/>
                <a:cs typeface="Arial" pitchFamily="34" charset="0"/>
              </a:defRPr>
            </a:lvl6pPr>
            <a:lvl7pPr marL="2743200" algn="l" defTabSz="914400" rtl="0" eaLnBrk="1" latinLnBrk="0" hangingPunct="1">
              <a:defRPr sz="1600" b="1" kern="1200">
                <a:solidFill>
                  <a:srgbClr val="002D62"/>
                </a:solidFill>
                <a:latin typeface="Arial" pitchFamily="34" charset="0"/>
                <a:ea typeface="+mn-ea"/>
                <a:cs typeface="Arial" pitchFamily="34" charset="0"/>
              </a:defRPr>
            </a:lvl7pPr>
            <a:lvl8pPr marL="3200400" algn="l" defTabSz="914400" rtl="0" eaLnBrk="1" latinLnBrk="0" hangingPunct="1">
              <a:defRPr sz="1600" b="1" kern="1200">
                <a:solidFill>
                  <a:srgbClr val="002D62"/>
                </a:solidFill>
                <a:latin typeface="Arial" pitchFamily="34" charset="0"/>
                <a:ea typeface="+mn-ea"/>
                <a:cs typeface="Arial" pitchFamily="34" charset="0"/>
              </a:defRPr>
            </a:lvl8pPr>
            <a:lvl9pPr marL="3657600" algn="l" defTabSz="914400" rtl="0" eaLnBrk="1" latinLnBrk="0" hangingPunct="1">
              <a:defRPr sz="1600" b="1" kern="1200">
                <a:solidFill>
                  <a:srgbClr val="002D62"/>
                </a:solidFill>
                <a:latin typeface="Arial" pitchFamily="34" charset="0"/>
                <a:ea typeface="+mn-ea"/>
                <a:cs typeface="Arial" pitchFamily="34" charset="0"/>
              </a:defRPr>
            </a:lvl9pPr>
          </a:lstStyle>
          <a:p>
            <a:pPr>
              <a:defRPr/>
            </a:pPr>
            <a:r>
              <a:rPr lang="en-US"/>
              <a:t>| </a:t>
            </a:r>
            <a:fld id="{6738503C-4730-4780-899C-F9A9A690CB6E}" type="slidenum">
              <a:rPr lang="en-US" smtClean="0">
                <a:solidFill>
                  <a:srgbClr val="B2B2B2"/>
                </a:solidFill>
              </a:rPr>
              <a:pPr>
                <a:defRPr/>
              </a:pPr>
              <a:t>124</a:t>
            </a:fld>
            <a:endParaRPr lang="en-US" dirty="0">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558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7533"/>
                                        </p:tgtEl>
                                        <p:attrNameLst>
                                          <p:attrName>style.visibility</p:attrName>
                                        </p:attrNameLst>
                                      </p:cBhvr>
                                      <p:to>
                                        <p:strVal val="visible"/>
                                      </p:to>
                                    </p:set>
                                    <p:animEffect transition="in" filter="fade">
                                      <p:cBhvr>
                                        <p:cTn id="11" dur="500"/>
                                        <p:tgtEl>
                                          <p:spTgt spid="1475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55822"/>
                                        </p:tgtEl>
                                        <p:attrNameLst>
                                          <p:attrName>style.visibility</p:attrName>
                                        </p:attrNameLst>
                                      </p:cBhvr>
                                      <p:to>
                                        <p:strVal val="visible"/>
                                      </p:to>
                                    </p:set>
                                    <p:animEffect transition="in" filter="fade">
                                      <p:cBhvr>
                                        <p:cTn id="16" dur="500"/>
                                        <p:tgtEl>
                                          <p:spTgt spid="13558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7535"/>
                                        </p:tgtEl>
                                        <p:attrNameLst>
                                          <p:attrName>style.visibility</p:attrName>
                                        </p:attrNameLst>
                                      </p:cBhvr>
                                      <p:to>
                                        <p:strVal val="visible"/>
                                      </p:to>
                                    </p:set>
                                    <p:animEffect transition="in" filter="fade">
                                      <p:cBhvr>
                                        <p:cTn id="21" dur="500"/>
                                        <p:tgtEl>
                                          <p:spTgt spid="1475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7536"/>
                                        </p:tgtEl>
                                        <p:attrNameLst>
                                          <p:attrName>style.visibility</p:attrName>
                                        </p:attrNameLst>
                                      </p:cBhvr>
                                      <p:to>
                                        <p:strVal val="visible"/>
                                      </p:to>
                                    </p:set>
                                    <p:animEffect transition="in" filter="fade">
                                      <p:cBhvr>
                                        <p:cTn id="26" dur="500"/>
                                        <p:tgtEl>
                                          <p:spTgt spid="1475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7532"/>
                                        </p:tgtEl>
                                        <p:attrNameLst>
                                          <p:attrName>style.visibility</p:attrName>
                                        </p:attrNameLst>
                                      </p:cBhvr>
                                      <p:to>
                                        <p:strVal val="visible"/>
                                      </p:to>
                                    </p:set>
                                    <p:animEffect transition="in" filter="fade">
                                      <p:cBhvr>
                                        <p:cTn id="31" dur="500"/>
                                        <p:tgtEl>
                                          <p:spTgt spid="1475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7537"/>
                                        </p:tgtEl>
                                        <p:attrNameLst>
                                          <p:attrName>style.visibility</p:attrName>
                                        </p:attrNameLst>
                                      </p:cBhvr>
                                      <p:to>
                                        <p:strVal val="visible"/>
                                      </p:to>
                                    </p:set>
                                    <p:animEffect transition="in" filter="fade">
                                      <p:cBhvr>
                                        <p:cTn id="36" dur="500"/>
                                        <p:tgtEl>
                                          <p:spTgt spid="1475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7538"/>
                                        </p:tgtEl>
                                        <p:attrNameLst>
                                          <p:attrName>style.visibility</p:attrName>
                                        </p:attrNameLst>
                                      </p:cBhvr>
                                      <p:to>
                                        <p:strVal val="visible"/>
                                      </p:to>
                                    </p:set>
                                    <p:animEffect transition="in" filter="fade">
                                      <p:cBhvr>
                                        <p:cTn id="41" dur="500"/>
                                        <p:tgtEl>
                                          <p:spTgt spid="14753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7540"/>
                                        </p:tgtEl>
                                        <p:attrNameLst>
                                          <p:attrName>style.visibility</p:attrName>
                                        </p:attrNameLst>
                                      </p:cBhvr>
                                      <p:to>
                                        <p:strVal val="visible"/>
                                      </p:to>
                                    </p:set>
                                    <p:animEffect transition="in" filter="fade">
                                      <p:cBhvr>
                                        <p:cTn id="46" dur="500"/>
                                        <p:tgtEl>
                                          <p:spTgt spid="1475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55823"/>
                                        </p:tgtEl>
                                        <p:attrNameLst>
                                          <p:attrName>style.visibility</p:attrName>
                                        </p:attrNameLst>
                                      </p:cBhvr>
                                      <p:to>
                                        <p:strVal val="visible"/>
                                      </p:to>
                                    </p:set>
                                    <p:animEffect transition="in" filter="fade">
                                      <p:cBhvr>
                                        <p:cTn id="51" dur="500"/>
                                        <p:tgtEl>
                                          <p:spTgt spid="135582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7542"/>
                                        </p:tgtEl>
                                        <p:attrNameLst>
                                          <p:attrName>style.visibility</p:attrName>
                                        </p:attrNameLst>
                                      </p:cBhvr>
                                      <p:to>
                                        <p:strVal val="visible"/>
                                      </p:to>
                                    </p:set>
                                    <p:animEffect transition="in" filter="fade">
                                      <p:cBhvr>
                                        <p:cTn id="56" dur="500"/>
                                        <p:tgtEl>
                                          <p:spTgt spid="1475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47543"/>
                                        </p:tgtEl>
                                        <p:attrNameLst>
                                          <p:attrName>style.visibility</p:attrName>
                                        </p:attrNameLst>
                                      </p:cBhvr>
                                      <p:to>
                                        <p:strVal val="visible"/>
                                      </p:to>
                                    </p:set>
                                    <p:animEffect transition="in" filter="fade">
                                      <p:cBhvr>
                                        <p:cTn id="61" dur="500"/>
                                        <p:tgtEl>
                                          <p:spTgt spid="14754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7539"/>
                                        </p:tgtEl>
                                        <p:attrNameLst>
                                          <p:attrName>style.visibility</p:attrName>
                                        </p:attrNameLst>
                                      </p:cBhvr>
                                      <p:to>
                                        <p:strVal val="visible"/>
                                      </p:to>
                                    </p:set>
                                    <p:animEffect transition="in" filter="fade">
                                      <p:cBhvr>
                                        <p:cTn id="66" dur="500"/>
                                        <p:tgtEl>
                                          <p:spTgt spid="14753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47544"/>
                                        </p:tgtEl>
                                        <p:attrNameLst>
                                          <p:attrName>style.visibility</p:attrName>
                                        </p:attrNameLst>
                                      </p:cBhvr>
                                      <p:to>
                                        <p:strVal val="visible"/>
                                      </p:to>
                                    </p:set>
                                    <p:animEffect transition="in" filter="fade">
                                      <p:cBhvr>
                                        <p:cTn id="71" dur="500"/>
                                        <p:tgtEl>
                                          <p:spTgt spid="1475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47545"/>
                                        </p:tgtEl>
                                        <p:attrNameLst>
                                          <p:attrName>style.visibility</p:attrName>
                                        </p:attrNameLst>
                                      </p:cBhvr>
                                      <p:to>
                                        <p:strVal val="visible"/>
                                      </p:to>
                                    </p:set>
                                    <p:animEffect transition="in" filter="fade">
                                      <p:cBhvr>
                                        <p:cTn id="76" dur="500"/>
                                        <p:tgtEl>
                                          <p:spTgt spid="147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32" grpId="0"/>
      <p:bldP spid="147533" grpId="0"/>
      <p:bldP spid="147535" grpId="0"/>
      <p:bldP spid="147536" grpId="0"/>
      <p:bldP spid="147537" grpId="0"/>
      <p:bldP spid="147538" grpId="0"/>
      <p:bldP spid="147539" grpId="0"/>
      <p:bldP spid="147540" grpId="0"/>
      <p:bldP spid="147542" grpId="0"/>
      <p:bldP spid="147543" grpId="0"/>
      <p:bldP spid="147544" grpId="0"/>
      <p:bldP spid="147545" grpId="0"/>
      <p:bldP spid="1355822" grpId="0"/>
      <p:bldP spid="1355823"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3251" name="Rectangle 2"/>
          <p:cNvSpPr>
            <a:spLocks noGrp="1" noChangeArrowheads="1"/>
          </p:cNvSpPr>
          <p:nvPr>
            <p:ph type="title"/>
          </p:nvPr>
        </p:nvSpPr>
        <p:spPr>
          <a:xfrm>
            <a:off x="178262" y="31979"/>
            <a:ext cx="8785225" cy="561975"/>
          </a:xfrm>
        </p:spPr>
        <p:txBody>
          <a:bodyPr/>
          <a:lstStyle/>
          <a:p>
            <a:pPr eaLnBrk="1" hangingPunct="1"/>
            <a:r>
              <a:rPr lang="es-ES" sz="2400" dirty="0"/>
              <a:t>Actividad: Identificación de la “columna izquierda”</a:t>
            </a:r>
          </a:p>
        </p:txBody>
      </p:sp>
      <p:sp>
        <p:nvSpPr>
          <p:cNvPr id="686110" name="Rectangle 30"/>
          <p:cNvSpPr>
            <a:spLocks noGrp="1" noChangeArrowheads="1"/>
          </p:cNvSpPr>
          <p:nvPr>
            <p:ph idx="1"/>
          </p:nvPr>
        </p:nvSpPr>
        <p:spPr>
          <a:xfrm>
            <a:off x="323857" y="806859"/>
            <a:ext cx="8497887" cy="1571439"/>
          </a:xfrm>
        </p:spPr>
        <p:txBody>
          <a:bodyPr/>
          <a:lstStyle/>
          <a:p>
            <a:pPr marL="342900" indent="-342900" defTabSz="895350" eaLnBrk="1" hangingPunct="1">
              <a:spcBef>
                <a:spcPts val="600"/>
              </a:spcBef>
              <a:buFontTx/>
              <a:buAutoNum type="arabicPeriod"/>
            </a:pPr>
            <a:r>
              <a:rPr lang="es-ES" sz="1400" b="0" dirty="0"/>
              <a:t>Recordar una conversación difícil pasada o imaginar una que tendrán en el futuro. </a:t>
            </a:r>
          </a:p>
          <a:p>
            <a:pPr marL="342900" indent="-342900" defTabSz="895350" eaLnBrk="1" hangingPunct="1">
              <a:spcBef>
                <a:spcPts val="600"/>
              </a:spcBef>
              <a:buFontTx/>
              <a:buAutoNum type="arabicPeriod"/>
            </a:pPr>
            <a:r>
              <a:rPr lang="es-ES" sz="1400" b="0" dirty="0"/>
              <a:t>Explicitar cuál fue o será su </a:t>
            </a:r>
            <a:r>
              <a:rPr lang="es-ES" sz="1400" b="0" u="sng" dirty="0"/>
              <a:t>objetivo</a:t>
            </a:r>
            <a:r>
              <a:rPr lang="es-ES" sz="1400" b="0" dirty="0"/>
              <a:t> en esa conversación difícil.</a:t>
            </a:r>
          </a:p>
          <a:p>
            <a:pPr marL="342900" indent="-342900" defTabSz="895350" eaLnBrk="1" hangingPunct="1">
              <a:spcBef>
                <a:spcPts val="600"/>
              </a:spcBef>
              <a:buFontTx/>
              <a:buAutoNum type="arabicPeriod"/>
            </a:pPr>
            <a:r>
              <a:rPr lang="es-ES" sz="1400" b="0" dirty="0"/>
              <a:t>Escribir lo </a:t>
            </a:r>
            <a:r>
              <a:rPr lang="es-ES" sz="1400" b="0" u="sng" dirty="0"/>
              <a:t>dicho</a:t>
            </a:r>
            <a:r>
              <a:rPr lang="es-ES" sz="1400" b="0" dirty="0"/>
              <a:t> / </a:t>
            </a:r>
            <a:r>
              <a:rPr lang="es-ES" sz="1400" b="0" u="sng" dirty="0"/>
              <a:t>a decir</a:t>
            </a:r>
            <a:r>
              <a:rPr lang="es-ES" sz="1400" b="0" dirty="0"/>
              <a:t> en la columna derecha. Transcribir el diálogo lo más fidedignamente que les permita su memoria o imaginación. </a:t>
            </a:r>
          </a:p>
          <a:p>
            <a:pPr marL="342900" indent="-342900" defTabSz="895350" eaLnBrk="1" hangingPunct="1">
              <a:spcBef>
                <a:spcPts val="600"/>
              </a:spcBef>
              <a:buFontTx/>
              <a:buAutoNum type="arabicPeriod"/>
            </a:pPr>
            <a:r>
              <a:rPr lang="es-ES" sz="1400" b="0" dirty="0"/>
              <a:t>Escribir los pensamientos y sentimientos propios no expresados en la columna izquierda. </a:t>
            </a:r>
          </a:p>
        </p:txBody>
      </p:sp>
      <p:sp>
        <p:nvSpPr>
          <p:cNvPr id="39" name="Slide Number Placeholder 3"/>
          <p:cNvSpPr>
            <a:spLocks noGrp="1"/>
          </p:cNvSpPr>
          <p:nvPr>
            <p:ph type="sldNum" sz="quarter" idx="10"/>
          </p:nvPr>
        </p:nvSpPr>
        <p:spPr/>
        <p:txBody>
          <a:bodyPr/>
          <a:lstStyle/>
          <a:p>
            <a:pPr>
              <a:defRPr/>
            </a:pPr>
            <a:r>
              <a:rPr lang="en-US"/>
              <a:t>| </a:t>
            </a:r>
            <a:fld id="{335EFBD8-C28A-410C-9084-1E96582F5DB4}" type="slidenum">
              <a:rPr lang="en-US">
                <a:solidFill>
                  <a:srgbClr val="B2B2B2"/>
                </a:solidFill>
              </a:rPr>
              <a:pPr>
                <a:defRPr/>
              </a:pPr>
              <a:t>125</a:t>
            </a:fld>
            <a:endParaRPr lang="en-US">
              <a:solidFill>
                <a:srgbClr val="B2B2B2"/>
              </a:solidFill>
            </a:endParaRPr>
          </a:p>
        </p:txBody>
      </p:sp>
      <p:graphicFrame>
        <p:nvGraphicFramePr>
          <p:cNvPr id="686083" name="Group 3"/>
          <p:cNvGraphicFramePr>
            <a:graphicFrameLocks noGrp="1"/>
          </p:cNvGraphicFramePr>
          <p:nvPr>
            <p:extLst>
              <p:ext uri="{D42A27DB-BD31-4B8C-83A1-F6EECF244321}">
                <p14:modId xmlns:p14="http://schemas.microsoft.com/office/powerpoint/2010/main" val="4064461631"/>
              </p:ext>
            </p:extLst>
          </p:nvPr>
        </p:nvGraphicFramePr>
        <p:xfrm>
          <a:off x="358704" y="2320514"/>
          <a:ext cx="8358187" cy="1991620"/>
        </p:xfrm>
        <a:graphic>
          <a:graphicData uri="http://schemas.openxmlformats.org/drawingml/2006/table">
            <a:tbl>
              <a:tblPr/>
              <a:tblGrid>
                <a:gridCol w="4179887">
                  <a:extLst>
                    <a:ext uri="{9D8B030D-6E8A-4147-A177-3AD203B41FA5}">
                      <a16:colId xmlns:a16="http://schemas.microsoft.com/office/drawing/2014/main" val="20000"/>
                    </a:ext>
                  </a:extLst>
                </a:gridCol>
                <a:gridCol w="4178300">
                  <a:extLst>
                    <a:ext uri="{9D8B030D-6E8A-4147-A177-3AD203B41FA5}">
                      <a16:colId xmlns:a16="http://schemas.microsoft.com/office/drawing/2014/main" val="20001"/>
                    </a:ext>
                  </a:extLst>
                </a:gridCol>
              </a:tblGrid>
              <a:tr h="527447">
                <a:tc>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MX" sz="1200" b="1" i="0" u="none" strike="noStrike" cap="none" normalizeH="0" baseline="0" dirty="0">
                          <a:ln>
                            <a:noFill/>
                          </a:ln>
                          <a:solidFill>
                            <a:srgbClr val="002D62"/>
                          </a:solidFill>
                          <a:effectLst/>
                          <a:latin typeface="Arial" charset="0"/>
                          <a:cs typeface="Arial" charset="0"/>
                        </a:rPr>
                        <a:t>COLUMNA IZQUIERDA</a:t>
                      </a:r>
                      <a:endParaRPr kumimoji="0" lang="es-ES" sz="1200" b="1" i="0" u="none" strike="noStrike" cap="none" normalizeH="0" baseline="0" dirty="0">
                        <a:ln>
                          <a:noFill/>
                        </a:ln>
                        <a:solidFill>
                          <a:srgbClr val="002D62"/>
                        </a:solidFill>
                        <a:effectLst/>
                        <a:latin typeface="Arial" charset="0"/>
                        <a:cs typeface="Arial" charset="0"/>
                      </a:endParaRPr>
                    </a:p>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ES" sz="1200" b="1" i="0" u="none" strike="noStrike" cap="none" normalizeH="0" baseline="0" dirty="0">
                          <a:ln>
                            <a:noFill/>
                          </a:ln>
                          <a:solidFill>
                            <a:srgbClr val="002D62"/>
                          </a:solidFill>
                          <a:effectLst/>
                          <a:latin typeface="Arial" charset="0"/>
                          <a:cs typeface="Arial" charset="0"/>
                        </a:rPr>
                        <a:t>Lo que sentí y pensé pero no dije. </a:t>
                      </a:r>
                    </a:p>
                  </a:txBody>
                  <a:tcPr marL="91247" marR="91247" marT="34217" marB="342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ES" sz="1200" b="1" i="0" u="none" strike="noStrike" cap="none" normalizeH="0" baseline="0" dirty="0">
                          <a:ln>
                            <a:noFill/>
                          </a:ln>
                          <a:solidFill>
                            <a:srgbClr val="002D62"/>
                          </a:solidFill>
                          <a:effectLst/>
                          <a:latin typeface="Arial" charset="0"/>
                          <a:cs typeface="Arial" charset="0"/>
                        </a:rPr>
                        <a:t>COLUMNA DERECHA </a:t>
                      </a:r>
                    </a:p>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MX" sz="1200" b="1" i="0" u="none" strike="noStrike" cap="none" normalizeH="0" baseline="0" dirty="0">
                          <a:ln>
                            <a:noFill/>
                          </a:ln>
                          <a:solidFill>
                            <a:srgbClr val="002D62"/>
                          </a:solidFill>
                          <a:effectLst/>
                          <a:latin typeface="Arial" charset="0"/>
                          <a:cs typeface="Arial" charset="0"/>
                        </a:rPr>
                        <a:t>Lo que realmente fue dicho.</a:t>
                      </a:r>
                      <a:endParaRPr kumimoji="0" lang="es-ES" sz="1200" b="1" i="0" u="none" strike="noStrike" cap="none" normalizeH="0" baseline="0" dirty="0">
                        <a:ln>
                          <a:noFill/>
                        </a:ln>
                        <a:solidFill>
                          <a:srgbClr val="002D62"/>
                        </a:solidFill>
                        <a:effectLst/>
                        <a:latin typeface="Arial" charset="0"/>
                        <a:cs typeface="Arial" charset="0"/>
                      </a:endParaRPr>
                    </a:p>
                  </a:txBody>
                  <a:tcPr marL="91247" marR="91247" marT="34217" marB="342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0"/>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dirty="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86139" name="Rectangle 59"/>
          <p:cNvSpPr>
            <a:spLocks noChangeArrowheads="1"/>
          </p:cNvSpPr>
          <p:nvPr/>
        </p:nvSpPr>
        <p:spPr bwMode="auto">
          <a:xfrm>
            <a:off x="323857" y="2301474"/>
            <a:ext cx="8424863" cy="2376495"/>
          </a:xfrm>
          <a:prstGeom prst="rect">
            <a:avLst/>
          </a:prstGeom>
          <a:noFill/>
          <a:ln w="9525" algn="ctr">
            <a:solidFill>
              <a:srgbClr val="A0ACA2"/>
            </a:solidFill>
            <a:miter lim="800000"/>
            <a:headEnd/>
            <a:tailEnd/>
          </a:ln>
        </p:spPr>
        <p:txBody>
          <a:bodyPr wrap="none" lIns="91354" tIns="45676" rIns="91354" bIns="45676" anchor="ctr"/>
          <a:lstStyle/>
          <a:p>
            <a:endParaRPr lang="es-MX"/>
          </a:p>
        </p:txBody>
      </p:sp>
      <p:sp>
        <p:nvSpPr>
          <p:cNvPr id="686141" name="Line 61"/>
          <p:cNvSpPr>
            <a:spLocks noChangeShapeType="1"/>
          </p:cNvSpPr>
          <p:nvPr/>
        </p:nvSpPr>
        <p:spPr bwMode="auto">
          <a:xfrm>
            <a:off x="4572000" y="2787256"/>
            <a:ext cx="0" cy="1890713"/>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169" name="Line 89"/>
          <p:cNvSpPr>
            <a:spLocks noChangeShapeType="1"/>
          </p:cNvSpPr>
          <p:nvPr/>
        </p:nvSpPr>
        <p:spPr bwMode="auto">
          <a:xfrm>
            <a:off x="323857" y="3381375"/>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199" name="Line 119"/>
          <p:cNvSpPr>
            <a:spLocks noChangeShapeType="1"/>
          </p:cNvSpPr>
          <p:nvPr/>
        </p:nvSpPr>
        <p:spPr bwMode="auto">
          <a:xfrm>
            <a:off x="323857" y="3598069"/>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0" name="Line 120"/>
          <p:cNvSpPr>
            <a:spLocks noChangeShapeType="1"/>
          </p:cNvSpPr>
          <p:nvPr/>
        </p:nvSpPr>
        <p:spPr bwMode="auto">
          <a:xfrm>
            <a:off x="323857" y="3813572"/>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1" name="Line 121"/>
          <p:cNvSpPr>
            <a:spLocks noChangeShapeType="1"/>
          </p:cNvSpPr>
          <p:nvPr/>
        </p:nvSpPr>
        <p:spPr bwMode="auto">
          <a:xfrm>
            <a:off x="323857" y="4030266"/>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2" name="Line 122"/>
          <p:cNvSpPr>
            <a:spLocks noChangeShapeType="1"/>
          </p:cNvSpPr>
          <p:nvPr/>
        </p:nvSpPr>
        <p:spPr bwMode="auto">
          <a:xfrm>
            <a:off x="323857" y="4245769"/>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3" name="Line 123"/>
          <p:cNvSpPr>
            <a:spLocks noChangeShapeType="1"/>
          </p:cNvSpPr>
          <p:nvPr/>
        </p:nvSpPr>
        <p:spPr bwMode="auto">
          <a:xfrm>
            <a:off x="323857" y="4462463"/>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pic>
        <p:nvPicPr>
          <p:cNvPr id="15" name="26 Imagen" descr="1273857681_Pencil3.png"/>
          <p:cNvPicPr>
            <a:picLocks noChangeAspect="1"/>
          </p:cNvPicPr>
          <p:nvPr/>
        </p:nvPicPr>
        <p:blipFill>
          <a:blip r:embed="rId3" cstate="print"/>
          <a:srcRect/>
          <a:stretch>
            <a:fillRect/>
          </a:stretch>
        </p:blipFill>
        <p:spPr bwMode="auto">
          <a:xfrm>
            <a:off x="8058157" y="107157"/>
            <a:ext cx="1000125" cy="750094"/>
          </a:xfrm>
          <a:prstGeom prst="rect">
            <a:avLst/>
          </a:prstGeom>
          <a:noFill/>
          <a:ln w="9525">
            <a:noFill/>
            <a:miter lim="800000"/>
            <a:headEnd/>
            <a:tailEnd/>
          </a:ln>
        </p:spPr>
      </p:pic>
      <p:sp>
        <p:nvSpPr>
          <p:cNvPr id="19" name="Line 89">
            <a:extLst>
              <a:ext uri="{FF2B5EF4-FFF2-40B4-BE49-F238E27FC236}">
                <a16:creationId xmlns:a16="http://schemas.microsoft.com/office/drawing/2014/main" id="{428B0D34-CE9A-481D-AD17-15978D920434}"/>
              </a:ext>
            </a:extLst>
          </p:cNvPr>
          <p:cNvSpPr>
            <a:spLocks noChangeShapeType="1"/>
          </p:cNvSpPr>
          <p:nvPr/>
        </p:nvSpPr>
        <p:spPr bwMode="auto">
          <a:xfrm>
            <a:off x="335720" y="3136766"/>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20" name="Line 89">
            <a:extLst>
              <a:ext uri="{FF2B5EF4-FFF2-40B4-BE49-F238E27FC236}">
                <a16:creationId xmlns:a16="http://schemas.microsoft.com/office/drawing/2014/main" id="{CD06548C-3DA5-4DD0-B6FD-20E74C0AC3FF}"/>
              </a:ext>
            </a:extLst>
          </p:cNvPr>
          <p:cNvSpPr>
            <a:spLocks noChangeShapeType="1"/>
          </p:cNvSpPr>
          <p:nvPr/>
        </p:nvSpPr>
        <p:spPr bwMode="auto">
          <a:xfrm>
            <a:off x="323528" y="2884166"/>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6110">
                                            <p:txEl>
                                              <p:pRg st="0" end="0"/>
                                            </p:txEl>
                                          </p:spTgt>
                                        </p:tgtEl>
                                        <p:attrNameLst>
                                          <p:attrName>style.visibility</p:attrName>
                                        </p:attrNameLst>
                                      </p:cBhvr>
                                      <p:to>
                                        <p:strVal val="visible"/>
                                      </p:to>
                                    </p:set>
                                    <p:animEffect transition="in" filter="fade">
                                      <p:cBhvr>
                                        <p:cTn id="7" dur="500"/>
                                        <p:tgtEl>
                                          <p:spTgt spid="686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6110">
                                            <p:txEl>
                                              <p:pRg st="1" end="1"/>
                                            </p:txEl>
                                          </p:spTgt>
                                        </p:tgtEl>
                                        <p:attrNameLst>
                                          <p:attrName>style.visibility</p:attrName>
                                        </p:attrNameLst>
                                      </p:cBhvr>
                                      <p:to>
                                        <p:strVal val="visible"/>
                                      </p:to>
                                    </p:set>
                                    <p:animEffect transition="in" filter="fade">
                                      <p:cBhvr>
                                        <p:cTn id="12" dur="500"/>
                                        <p:tgtEl>
                                          <p:spTgt spid="686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6110">
                                            <p:txEl>
                                              <p:pRg st="2" end="2"/>
                                            </p:txEl>
                                          </p:spTgt>
                                        </p:tgtEl>
                                        <p:attrNameLst>
                                          <p:attrName>style.visibility</p:attrName>
                                        </p:attrNameLst>
                                      </p:cBhvr>
                                      <p:to>
                                        <p:strVal val="visible"/>
                                      </p:to>
                                    </p:set>
                                    <p:animEffect transition="in" filter="fade">
                                      <p:cBhvr>
                                        <p:cTn id="17" dur="500"/>
                                        <p:tgtEl>
                                          <p:spTgt spid="686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86110">
                                            <p:txEl>
                                              <p:pRg st="3" end="3"/>
                                            </p:txEl>
                                          </p:spTgt>
                                        </p:tgtEl>
                                        <p:attrNameLst>
                                          <p:attrName>style.visibility</p:attrName>
                                        </p:attrNameLst>
                                      </p:cBhvr>
                                      <p:to>
                                        <p:strVal val="visible"/>
                                      </p:to>
                                    </p:set>
                                    <p:animEffect transition="in" filter="fade">
                                      <p:cBhvr>
                                        <p:cTn id="22" dur="500"/>
                                        <p:tgtEl>
                                          <p:spTgt spid="686110">
                                            <p:txEl>
                                              <p:pRg st="3" end="3"/>
                                            </p:txEl>
                                          </p:spTgt>
                                        </p:tgtEl>
                                      </p:cBhvr>
                                    </p:animEffect>
                                  </p:childTnLst>
                                </p:cTn>
                              </p:par>
                            </p:childTnLst>
                          </p:cTn>
                        </p:par>
                        <p:par>
                          <p:cTn id="23" fill="hold">
                            <p:stCondLst>
                              <p:cond delay="500"/>
                            </p:stCondLst>
                            <p:childTnLst>
                              <p:par>
                                <p:cTn id="24" presetID="4" presetClass="entr" presetSubtype="16" fill="hold" nodeType="afterEffect">
                                  <p:stCondLst>
                                    <p:cond delay="0"/>
                                  </p:stCondLst>
                                  <p:childTnLst>
                                    <p:set>
                                      <p:cBhvr>
                                        <p:cTn id="25" dur="1" fill="hold">
                                          <p:stCondLst>
                                            <p:cond delay="0"/>
                                          </p:stCondLst>
                                        </p:cTn>
                                        <p:tgtEl>
                                          <p:spTgt spid="686083"/>
                                        </p:tgtEl>
                                        <p:attrNameLst>
                                          <p:attrName>style.visibility</p:attrName>
                                        </p:attrNameLst>
                                      </p:cBhvr>
                                      <p:to>
                                        <p:strVal val="visible"/>
                                      </p:to>
                                    </p:set>
                                    <p:animEffect transition="in" filter="box(in)">
                                      <p:cBhvr>
                                        <p:cTn id="26" dur="500"/>
                                        <p:tgtEl>
                                          <p:spTgt spid="686083"/>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861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62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62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61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61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62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62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61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0" grpId="0" build="p" bldLvl="5" autoUpdateAnimBg="0" advAuto="0"/>
      <p:bldP spid="686139" grpId="0" animBg="1"/>
      <p:bldP spid="686141" grpId="0" animBg="1"/>
      <p:bldP spid="686169" grpId="0" animBg="1"/>
      <p:bldP spid="686199" grpId="0" animBg="1"/>
      <p:bldP spid="686200" grpId="0" animBg="1"/>
      <p:bldP spid="686201" grpId="0" animBg="1"/>
      <p:bldP spid="686202" grpId="0" animBg="1"/>
      <p:bldP spid="686203" grpId="0" animBg="1"/>
      <p:bldP spid="19" grpId="0" animBg="1"/>
      <p:bldP spid="2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4275" name="Rectangle 2"/>
          <p:cNvSpPr>
            <a:spLocks noGrp="1" noChangeArrowheads="1"/>
          </p:cNvSpPr>
          <p:nvPr>
            <p:ph type="title"/>
          </p:nvPr>
        </p:nvSpPr>
        <p:spPr>
          <a:xfrm>
            <a:off x="222492" y="80498"/>
            <a:ext cx="8569325" cy="369332"/>
          </a:xfrm>
        </p:spPr>
        <p:txBody>
          <a:bodyPr lIns="0" tIns="0" rIns="0" bIns="0">
            <a:spAutoFit/>
          </a:bodyPr>
          <a:lstStyle/>
          <a:p>
            <a:pPr eaLnBrk="1" hangingPunct="1"/>
            <a:r>
              <a:rPr lang="es-AR" sz="2400" dirty="0"/>
              <a:t>Actividad: Análisis de la columna izquierda</a:t>
            </a:r>
          </a:p>
        </p:txBody>
      </p:sp>
      <p:sp>
        <p:nvSpPr>
          <p:cNvPr id="54276" name="Rectangle 3"/>
          <p:cNvSpPr>
            <a:spLocks noGrp="1" noChangeArrowheads="1"/>
          </p:cNvSpPr>
          <p:nvPr>
            <p:ph idx="1"/>
          </p:nvPr>
        </p:nvSpPr>
        <p:spPr>
          <a:xfrm>
            <a:off x="467544" y="699542"/>
            <a:ext cx="8144073" cy="1865554"/>
          </a:xfrm>
        </p:spPr>
        <p:txBody>
          <a:bodyPr wrap="square" lIns="93176" tIns="93176" rIns="93176" bIns="93176">
            <a:spAutoFit/>
          </a:bodyPr>
          <a:lstStyle/>
          <a:p>
            <a:pPr marL="342900" indent="-342900" defTabSz="895350" eaLnBrk="1" hangingPunct="1">
              <a:spcBef>
                <a:spcPts val="600"/>
              </a:spcBef>
              <a:buFontTx/>
              <a:buAutoNum type="arabicPeriod"/>
            </a:pPr>
            <a:r>
              <a:rPr lang="es-NI" sz="1400" b="0" dirty="0"/>
              <a:t>Trabajen en parejas (“A” y “B”).				</a:t>
            </a:r>
          </a:p>
          <a:p>
            <a:pPr marL="342900" indent="-342900" defTabSz="895350" eaLnBrk="1" hangingPunct="1">
              <a:spcBef>
                <a:spcPts val="600"/>
              </a:spcBef>
              <a:buFontTx/>
              <a:buAutoNum type="arabicPeriod"/>
            </a:pPr>
            <a:r>
              <a:rPr lang="es-NI" sz="1400" b="0" dirty="0"/>
              <a:t>“A” describe el contexto de la conversación</a:t>
            </a:r>
          </a:p>
          <a:p>
            <a:pPr marL="342900" indent="-342900" defTabSz="895350" eaLnBrk="1" hangingPunct="1">
              <a:spcBef>
                <a:spcPts val="600"/>
              </a:spcBef>
              <a:buFontTx/>
              <a:buAutoNum type="arabicPeriod"/>
            </a:pPr>
            <a:r>
              <a:rPr lang="es-NI" sz="1400" b="0" dirty="0"/>
              <a:t>“A” lee la “columna derecha” .                                                          </a:t>
            </a:r>
          </a:p>
          <a:p>
            <a:pPr marL="342900" indent="-342900" defTabSz="895350" eaLnBrk="1" hangingPunct="1">
              <a:spcBef>
                <a:spcPts val="600"/>
              </a:spcBef>
              <a:buFontTx/>
              <a:buAutoNum type="arabicPeriod"/>
            </a:pPr>
            <a:r>
              <a:rPr lang="es-NI" sz="1400" b="0" dirty="0"/>
              <a:t>“A” lee “la columna derecha” y la “columna izquierda”</a:t>
            </a:r>
          </a:p>
          <a:p>
            <a:pPr marL="342900" indent="-342900" defTabSz="895350" eaLnBrk="1" hangingPunct="1">
              <a:spcBef>
                <a:spcPts val="600"/>
              </a:spcBef>
              <a:buFontTx/>
              <a:buAutoNum type="arabicPeriod"/>
            </a:pPr>
            <a:r>
              <a:rPr lang="es-NI" sz="1400" b="0" dirty="0"/>
              <a:t>“B” hace preguntas que figuran debajo y “A” responde</a:t>
            </a:r>
          </a:p>
          <a:p>
            <a:pPr marL="342900" indent="-342900" defTabSz="895350" eaLnBrk="1" hangingPunct="1">
              <a:spcBef>
                <a:spcPts val="600"/>
              </a:spcBef>
              <a:buFontTx/>
              <a:buAutoNum type="arabicPeriod"/>
            </a:pPr>
            <a:r>
              <a:rPr lang="es-NI" sz="1400" b="0" dirty="0"/>
              <a:t>Intercambian los roles y repiten el ejercicio.</a:t>
            </a:r>
          </a:p>
        </p:txBody>
      </p:sp>
      <p:sp>
        <p:nvSpPr>
          <p:cNvPr id="7" name="Slide Number Placeholder 3"/>
          <p:cNvSpPr>
            <a:spLocks noGrp="1"/>
          </p:cNvSpPr>
          <p:nvPr>
            <p:ph type="sldNum" sz="quarter" idx="10"/>
          </p:nvPr>
        </p:nvSpPr>
        <p:spPr/>
        <p:txBody>
          <a:bodyPr/>
          <a:lstStyle/>
          <a:p>
            <a:pPr>
              <a:defRPr/>
            </a:pPr>
            <a:r>
              <a:rPr lang="en-US"/>
              <a:t>| </a:t>
            </a:r>
            <a:fld id="{930C7CDA-501C-4DF7-8E4A-EB93AF78E808}" type="slidenum">
              <a:rPr lang="en-US">
                <a:solidFill>
                  <a:srgbClr val="B2B2B2"/>
                </a:solidFill>
              </a:rPr>
              <a:pPr>
                <a:defRPr/>
              </a:pPr>
              <a:t>126</a:t>
            </a:fld>
            <a:endParaRPr lang="en-US">
              <a:solidFill>
                <a:srgbClr val="B2B2B2"/>
              </a:solidFill>
            </a:endParaRPr>
          </a:p>
        </p:txBody>
      </p:sp>
      <p:sp>
        <p:nvSpPr>
          <p:cNvPr id="54278" name="Rectangle 5"/>
          <p:cNvSpPr>
            <a:spLocks noChangeArrowheads="1"/>
          </p:cNvSpPr>
          <p:nvPr/>
        </p:nvSpPr>
        <p:spPr bwMode="auto">
          <a:xfrm>
            <a:off x="443706" y="2643758"/>
            <a:ext cx="8256588" cy="2157982"/>
          </a:xfrm>
          <a:prstGeom prst="rect">
            <a:avLst/>
          </a:prstGeom>
          <a:noFill/>
          <a:ln w="28575">
            <a:solidFill>
              <a:schemeClr val="bg2"/>
            </a:solidFill>
            <a:miter lim="800000"/>
            <a:headEnd/>
            <a:tailEnd/>
          </a:ln>
        </p:spPr>
        <p:txBody>
          <a:bodyPr lIns="93196" tIns="93196" rIns="93196" bIns="93196">
            <a:spAutoFit/>
          </a:bodyPr>
          <a:lstStyle/>
          <a:p>
            <a:pPr marL="241300" indent="-241300" algn="l" defTabSz="912813">
              <a:spcBef>
                <a:spcPts val="600"/>
              </a:spcBef>
              <a:buClr>
                <a:schemeClr val="accent2"/>
              </a:buClr>
              <a:buFont typeface="Arial" pitchFamily="34" charset="0"/>
              <a:buChar char="•"/>
            </a:pPr>
            <a:r>
              <a:rPr lang="es-VE" sz="1400" b="0" i="1" dirty="0"/>
              <a:t>¿Qué te habría gustado que sucediera con el tema/tarea?</a:t>
            </a:r>
          </a:p>
          <a:p>
            <a:pPr marL="241300" indent="-241300" algn="l" defTabSz="912813">
              <a:spcBef>
                <a:spcPts val="600"/>
              </a:spcBef>
              <a:buClr>
                <a:schemeClr val="accent2"/>
              </a:buClr>
              <a:buFont typeface="Arial" pitchFamily="34" charset="0"/>
              <a:buChar char="•"/>
            </a:pPr>
            <a:r>
              <a:rPr lang="es-VE" sz="1400" b="0" i="1" dirty="0"/>
              <a:t>¿Qué relación te habría gustado construir con tu interlocutor? </a:t>
            </a:r>
          </a:p>
          <a:p>
            <a:pPr marL="241300" indent="-241300" algn="l" defTabSz="912813">
              <a:spcBef>
                <a:spcPts val="600"/>
              </a:spcBef>
              <a:buClr>
                <a:schemeClr val="accent2"/>
              </a:buClr>
              <a:buFont typeface="Arial" pitchFamily="34" charset="0"/>
              <a:buChar char="•"/>
            </a:pPr>
            <a:r>
              <a:rPr lang="es-VE" sz="1400" b="0" i="1" dirty="0"/>
              <a:t>¿Cómo te habría gustado sentirte durante y después de la conversación? </a:t>
            </a:r>
          </a:p>
          <a:p>
            <a:pPr marL="241300" indent="-241300" algn="l" defTabSz="912813">
              <a:spcBef>
                <a:spcPts val="600"/>
              </a:spcBef>
              <a:buClr>
                <a:schemeClr val="accent2"/>
              </a:buClr>
              <a:buFont typeface="Arial" pitchFamily="34" charset="0"/>
              <a:buChar char="•"/>
            </a:pPr>
            <a:r>
              <a:rPr lang="es-VE" sz="1400" b="0" i="1" dirty="0"/>
              <a:t>¿Por qué </a:t>
            </a:r>
            <a:r>
              <a:rPr lang="es-VE" sz="1400" b="0" i="1" dirty="0" err="1"/>
              <a:t>creés</a:t>
            </a:r>
            <a:r>
              <a:rPr lang="es-VE" sz="1400" b="0" i="1" dirty="0"/>
              <a:t> que la conversación no funcionó? </a:t>
            </a:r>
          </a:p>
          <a:p>
            <a:pPr marL="241300" indent="-241300" algn="l" defTabSz="912813">
              <a:spcBef>
                <a:spcPts val="600"/>
              </a:spcBef>
              <a:buClr>
                <a:schemeClr val="accent2"/>
              </a:buClr>
              <a:buFont typeface="Arial" pitchFamily="34" charset="0"/>
              <a:buChar char="•"/>
            </a:pPr>
            <a:r>
              <a:rPr lang="es-VE" sz="1400" b="0" i="1" dirty="0"/>
              <a:t>¿Qué habría sucedido si decías, literalmente, lo que pensabas en tu columna izquierda? </a:t>
            </a:r>
          </a:p>
          <a:p>
            <a:pPr marL="241300" indent="-241300" algn="l" defTabSz="912813">
              <a:spcBef>
                <a:spcPts val="600"/>
              </a:spcBef>
              <a:buClr>
                <a:schemeClr val="accent2"/>
              </a:buClr>
              <a:buFont typeface="Arial" pitchFamily="34" charset="0"/>
              <a:buChar char="•"/>
            </a:pPr>
            <a:r>
              <a:rPr lang="es-VE" sz="1400" b="0" i="1" dirty="0"/>
              <a:t>¿Cuáles fueron las consecuencias de ocultar tu pensamiento?</a:t>
            </a:r>
          </a:p>
          <a:p>
            <a:pPr marL="241300" indent="-241300" algn="l" defTabSz="912813">
              <a:spcBef>
                <a:spcPts val="600"/>
              </a:spcBef>
              <a:buClr>
                <a:schemeClr val="accent2"/>
              </a:buClr>
              <a:buFont typeface="Arial" pitchFamily="34" charset="0"/>
              <a:buChar char="•"/>
            </a:pPr>
            <a:r>
              <a:rPr lang="es-VE" sz="1400" b="0" i="1" dirty="0"/>
              <a:t>¿Qué </a:t>
            </a:r>
            <a:r>
              <a:rPr lang="es-VE" sz="1400" b="0" i="1" dirty="0" err="1"/>
              <a:t>creés</a:t>
            </a:r>
            <a:r>
              <a:rPr lang="es-VE" sz="1400" b="0" i="1" dirty="0"/>
              <a:t> que tenía la otra persona en su Columna Izquierda?</a:t>
            </a:r>
          </a:p>
        </p:txBody>
      </p:sp>
      <p:grpSp>
        <p:nvGrpSpPr>
          <p:cNvPr id="2" name="Group 1">
            <a:extLst>
              <a:ext uri="{FF2B5EF4-FFF2-40B4-BE49-F238E27FC236}">
                <a16:creationId xmlns:a16="http://schemas.microsoft.com/office/drawing/2014/main" id="{B3AC0E51-90CB-4F7F-A23D-E982514B0FCA}"/>
              </a:ext>
            </a:extLst>
          </p:cNvPr>
          <p:cNvGrpSpPr/>
          <p:nvPr/>
        </p:nvGrpSpPr>
        <p:grpSpPr>
          <a:xfrm>
            <a:off x="5508104" y="771550"/>
            <a:ext cx="2120652" cy="1656184"/>
            <a:chOff x="5508104" y="771550"/>
            <a:chExt cx="2120652" cy="1656184"/>
          </a:xfrm>
        </p:grpSpPr>
        <p:sp>
          <p:nvSpPr>
            <p:cNvPr id="14" name="Rectangle 13"/>
            <p:cNvSpPr/>
            <p:nvPr/>
          </p:nvSpPr>
          <p:spPr>
            <a:xfrm>
              <a:off x="6012160" y="1419622"/>
              <a:ext cx="1616596" cy="369332"/>
            </a:xfrm>
            <a:prstGeom prst="rect">
              <a:avLst/>
            </a:prstGeom>
          </p:spPr>
          <p:txBody>
            <a:bodyPr wrap="none">
              <a:spAutoFit/>
            </a:bodyPr>
            <a:lstStyle/>
            <a:p>
              <a:r>
                <a:rPr lang="es-NI" sz="1800" b="0" dirty="0"/>
                <a:t>30’ = 15’ + 15’</a:t>
              </a:r>
              <a:endParaRPr lang="es-AR" sz="1800" dirty="0"/>
            </a:p>
          </p:txBody>
        </p:sp>
        <p:sp>
          <p:nvSpPr>
            <p:cNvPr id="15" name="Right Brace 14"/>
            <p:cNvSpPr/>
            <p:nvPr/>
          </p:nvSpPr>
          <p:spPr bwMode="auto">
            <a:xfrm>
              <a:off x="5508104" y="771550"/>
              <a:ext cx="144016" cy="1656184"/>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animEffect transition="in" filter="fade">
                                      <p:cBhvr>
                                        <p:cTn id="7" dur="500"/>
                                        <p:tgtEl>
                                          <p:spTgt spid="542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276">
                                            <p:txEl>
                                              <p:pRg st="1" end="1"/>
                                            </p:txEl>
                                          </p:spTgt>
                                        </p:tgtEl>
                                        <p:attrNameLst>
                                          <p:attrName>style.visibility</p:attrName>
                                        </p:attrNameLst>
                                      </p:cBhvr>
                                      <p:to>
                                        <p:strVal val="visible"/>
                                      </p:to>
                                    </p:set>
                                    <p:animEffect transition="in" filter="fade">
                                      <p:cBhvr>
                                        <p:cTn id="12" dur="500"/>
                                        <p:tgtEl>
                                          <p:spTgt spid="542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276">
                                            <p:txEl>
                                              <p:pRg st="2" end="2"/>
                                            </p:txEl>
                                          </p:spTgt>
                                        </p:tgtEl>
                                        <p:attrNameLst>
                                          <p:attrName>style.visibility</p:attrName>
                                        </p:attrNameLst>
                                      </p:cBhvr>
                                      <p:to>
                                        <p:strVal val="visible"/>
                                      </p:to>
                                    </p:set>
                                    <p:animEffect transition="in" filter="fade">
                                      <p:cBhvr>
                                        <p:cTn id="17" dur="500"/>
                                        <p:tgtEl>
                                          <p:spTgt spid="542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276">
                                            <p:txEl>
                                              <p:pRg st="3" end="3"/>
                                            </p:txEl>
                                          </p:spTgt>
                                        </p:tgtEl>
                                        <p:attrNameLst>
                                          <p:attrName>style.visibility</p:attrName>
                                        </p:attrNameLst>
                                      </p:cBhvr>
                                      <p:to>
                                        <p:strVal val="visible"/>
                                      </p:to>
                                    </p:set>
                                    <p:animEffect transition="in" filter="fade">
                                      <p:cBhvr>
                                        <p:cTn id="22" dur="500"/>
                                        <p:tgtEl>
                                          <p:spTgt spid="542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276">
                                            <p:txEl>
                                              <p:pRg st="4" end="4"/>
                                            </p:txEl>
                                          </p:spTgt>
                                        </p:tgtEl>
                                        <p:attrNameLst>
                                          <p:attrName>style.visibility</p:attrName>
                                        </p:attrNameLst>
                                      </p:cBhvr>
                                      <p:to>
                                        <p:strVal val="visible"/>
                                      </p:to>
                                    </p:set>
                                    <p:animEffect transition="in" filter="fade">
                                      <p:cBhvr>
                                        <p:cTn id="27" dur="500"/>
                                        <p:tgtEl>
                                          <p:spTgt spid="542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276">
                                            <p:txEl>
                                              <p:pRg st="5" end="5"/>
                                            </p:txEl>
                                          </p:spTgt>
                                        </p:tgtEl>
                                        <p:attrNameLst>
                                          <p:attrName>style.visibility</p:attrName>
                                        </p:attrNameLst>
                                      </p:cBhvr>
                                      <p:to>
                                        <p:strVal val="visible"/>
                                      </p:to>
                                    </p:set>
                                    <p:animEffect transition="in" filter="fade">
                                      <p:cBhvr>
                                        <p:cTn id="32" dur="500"/>
                                        <p:tgtEl>
                                          <p:spTgt spid="5427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4278">
                                            <p:bg/>
                                          </p:spTgt>
                                        </p:tgtEl>
                                        <p:attrNameLst>
                                          <p:attrName>style.visibility</p:attrName>
                                        </p:attrNameLst>
                                      </p:cBhvr>
                                      <p:to>
                                        <p:strVal val="visible"/>
                                      </p:to>
                                    </p:set>
                                    <p:animEffect transition="in" filter="fade">
                                      <p:cBhvr>
                                        <p:cTn id="37" dur="500"/>
                                        <p:tgtEl>
                                          <p:spTgt spid="54278">
                                            <p:bg/>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4278">
                                            <p:txEl>
                                              <p:pRg st="0" end="0"/>
                                            </p:txEl>
                                          </p:spTgt>
                                        </p:tgtEl>
                                        <p:attrNameLst>
                                          <p:attrName>style.visibility</p:attrName>
                                        </p:attrNameLst>
                                      </p:cBhvr>
                                      <p:to>
                                        <p:strVal val="visible"/>
                                      </p:to>
                                    </p:set>
                                    <p:animEffect transition="in" filter="fade">
                                      <p:cBhvr>
                                        <p:cTn id="42" dur="500"/>
                                        <p:tgtEl>
                                          <p:spTgt spid="5427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4278">
                                            <p:txEl>
                                              <p:pRg st="1" end="1"/>
                                            </p:txEl>
                                          </p:spTgt>
                                        </p:tgtEl>
                                        <p:attrNameLst>
                                          <p:attrName>style.visibility</p:attrName>
                                        </p:attrNameLst>
                                      </p:cBhvr>
                                      <p:to>
                                        <p:strVal val="visible"/>
                                      </p:to>
                                    </p:set>
                                    <p:animEffect transition="in" filter="fade">
                                      <p:cBhvr>
                                        <p:cTn id="47" dur="500"/>
                                        <p:tgtEl>
                                          <p:spTgt spid="54278">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4278">
                                            <p:txEl>
                                              <p:pRg st="2" end="2"/>
                                            </p:txEl>
                                          </p:spTgt>
                                        </p:tgtEl>
                                        <p:attrNameLst>
                                          <p:attrName>style.visibility</p:attrName>
                                        </p:attrNameLst>
                                      </p:cBhvr>
                                      <p:to>
                                        <p:strVal val="visible"/>
                                      </p:to>
                                    </p:set>
                                    <p:animEffect transition="in" filter="fade">
                                      <p:cBhvr>
                                        <p:cTn id="52" dur="500"/>
                                        <p:tgtEl>
                                          <p:spTgt spid="54278">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4278">
                                            <p:txEl>
                                              <p:pRg st="3" end="3"/>
                                            </p:txEl>
                                          </p:spTgt>
                                        </p:tgtEl>
                                        <p:attrNameLst>
                                          <p:attrName>style.visibility</p:attrName>
                                        </p:attrNameLst>
                                      </p:cBhvr>
                                      <p:to>
                                        <p:strVal val="visible"/>
                                      </p:to>
                                    </p:set>
                                    <p:animEffect transition="in" filter="fade">
                                      <p:cBhvr>
                                        <p:cTn id="57" dur="500"/>
                                        <p:tgtEl>
                                          <p:spTgt spid="54278">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4278">
                                            <p:txEl>
                                              <p:pRg st="4" end="4"/>
                                            </p:txEl>
                                          </p:spTgt>
                                        </p:tgtEl>
                                        <p:attrNameLst>
                                          <p:attrName>style.visibility</p:attrName>
                                        </p:attrNameLst>
                                      </p:cBhvr>
                                      <p:to>
                                        <p:strVal val="visible"/>
                                      </p:to>
                                    </p:set>
                                    <p:animEffect transition="in" filter="fade">
                                      <p:cBhvr>
                                        <p:cTn id="62" dur="500"/>
                                        <p:tgtEl>
                                          <p:spTgt spid="54278">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4278">
                                            <p:txEl>
                                              <p:pRg st="5" end="5"/>
                                            </p:txEl>
                                          </p:spTgt>
                                        </p:tgtEl>
                                        <p:attrNameLst>
                                          <p:attrName>style.visibility</p:attrName>
                                        </p:attrNameLst>
                                      </p:cBhvr>
                                      <p:to>
                                        <p:strVal val="visible"/>
                                      </p:to>
                                    </p:set>
                                    <p:animEffect transition="in" filter="fade">
                                      <p:cBhvr>
                                        <p:cTn id="67" dur="500"/>
                                        <p:tgtEl>
                                          <p:spTgt spid="54278">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4278">
                                            <p:txEl>
                                              <p:pRg st="6" end="6"/>
                                            </p:txEl>
                                          </p:spTgt>
                                        </p:tgtEl>
                                        <p:attrNameLst>
                                          <p:attrName>style.visibility</p:attrName>
                                        </p:attrNameLst>
                                      </p:cBhvr>
                                      <p:to>
                                        <p:strVal val="visible"/>
                                      </p:to>
                                    </p:set>
                                    <p:animEffect transition="in" filter="fade">
                                      <p:cBhvr>
                                        <p:cTn id="72" dur="500"/>
                                        <p:tgtEl>
                                          <p:spTgt spid="54278">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wipe(left)">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p:bldP spid="54278" grpId="0" build="p" bldLvl="5"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iStock_000004363002Medium"/>
          <p:cNvPicPr>
            <a:picLocks noChangeAspect="1" noChangeArrowheads="1"/>
          </p:cNvPicPr>
          <p:nvPr/>
        </p:nvPicPr>
        <p:blipFill>
          <a:blip r:embed="rId3" cstate="print"/>
          <a:srcRect/>
          <a:stretch>
            <a:fillRect/>
          </a:stretch>
        </p:blipFill>
        <p:spPr bwMode="auto">
          <a:xfrm>
            <a:off x="4390342" y="-740618"/>
            <a:ext cx="5150210" cy="6832412"/>
          </a:xfrm>
          <a:prstGeom prst="rect">
            <a:avLst/>
          </a:prstGeom>
          <a:noFill/>
          <a:ln w="9525">
            <a:noFill/>
            <a:miter lim="800000"/>
            <a:headEnd/>
            <a:tailEnd/>
          </a:ln>
        </p:spPr>
      </p:pic>
      <p:pic>
        <p:nvPicPr>
          <p:cNvPr id="186371" name="Picture 3" descr="iStock_000006370188Medium"/>
          <p:cNvPicPr>
            <a:picLocks noChangeAspect="1" noChangeArrowheads="1"/>
          </p:cNvPicPr>
          <p:nvPr/>
        </p:nvPicPr>
        <p:blipFill>
          <a:blip r:embed="rId4" cstate="print"/>
          <a:srcRect/>
          <a:stretch>
            <a:fillRect/>
          </a:stretch>
        </p:blipFill>
        <p:spPr bwMode="auto">
          <a:xfrm>
            <a:off x="6468" y="-20538"/>
            <a:ext cx="4392488" cy="6030105"/>
          </a:xfrm>
          <a:prstGeom prst="rect">
            <a:avLst/>
          </a:prstGeom>
          <a:noFill/>
          <a:ln w="9525">
            <a:noFill/>
            <a:miter lim="800000"/>
            <a:headEnd/>
            <a:tailEnd/>
          </a:ln>
        </p:spPr>
      </p:pic>
      <p:sp>
        <p:nvSpPr>
          <p:cNvPr id="5" name="Rectangle 4"/>
          <p:cNvSpPr/>
          <p:nvPr/>
        </p:nvSpPr>
        <p:spPr bwMode="auto">
          <a:xfrm>
            <a:off x="323528" y="4191930"/>
            <a:ext cx="3960440" cy="702078"/>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sz="5400" b="1" i="0" u="none" strike="noStrike" cap="none" normalizeH="0" baseline="0">
                <a:ln>
                  <a:noFill/>
                </a:ln>
                <a:solidFill>
                  <a:schemeClr val="bg1"/>
                </a:solidFill>
                <a:effectLst/>
                <a:latin typeface="Arial" charset="0"/>
                <a:cs typeface="Arial" charset="0"/>
              </a:rPr>
              <a:t>brutal</a:t>
            </a:r>
          </a:p>
        </p:txBody>
      </p:sp>
      <p:sp>
        <p:nvSpPr>
          <p:cNvPr id="6" name="Rectangle 5"/>
          <p:cNvSpPr/>
          <p:nvPr/>
        </p:nvSpPr>
        <p:spPr bwMode="auto">
          <a:xfrm>
            <a:off x="4802538" y="4191930"/>
            <a:ext cx="3960440" cy="70207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sz="5400" b="1" i="0" u="none" strike="noStrike" cap="none" normalizeH="0" baseline="0" dirty="0">
                <a:ln>
                  <a:noFill/>
                </a:ln>
                <a:solidFill>
                  <a:schemeClr val="bg1"/>
                </a:solidFill>
                <a:effectLst/>
                <a:latin typeface="Arial" charset="0"/>
                <a:cs typeface="Arial" charset="0"/>
              </a:rPr>
              <a:t>cosmética</a:t>
            </a:r>
          </a:p>
        </p:txBody>
      </p:sp>
    </p:spTree>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1 Marcador de pie de página"/>
          <p:cNvSpPr txBox="1">
            <a:spLocks noGrp="1"/>
          </p:cNvSpPr>
          <p:nvPr/>
        </p:nvSpPr>
        <p:spPr bwMode="auto">
          <a:xfrm>
            <a:off x="0" y="4998244"/>
            <a:ext cx="2895600" cy="145256"/>
          </a:xfrm>
          <a:prstGeom prst="rect">
            <a:avLst/>
          </a:prstGeom>
          <a:noFill/>
          <a:ln w="9525">
            <a:noFill/>
            <a:miter lim="800000"/>
            <a:headEnd/>
            <a:tailEnd/>
          </a:ln>
        </p:spPr>
        <p:txBody>
          <a:bodyPr/>
          <a:lstStyle/>
          <a:p>
            <a:r>
              <a:rPr lang="en-US" sz="900">
                <a:solidFill>
                  <a:srgbClr val="FFFFFF"/>
                </a:solidFill>
              </a:rPr>
              <a:t>© 2010 Axialent, Inc. All rights reserved</a:t>
            </a:r>
            <a:endParaRPr lang="es-ES" sz="900" b="0">
              <a:solidFill>
                <a:srgbClr val="FFFFFF"/>
              </a:solidFill>
            </a:endParaRPr>
          </a:p>
        </p:txBody>
      </p:sp>
      <p:sp>
        <p:nvSpPr>
          <p:cNvPr id="5" name="2 Marcador de número de diapositiva"/>
          <p:cNvSpPr txBox="1">
            <a:spLocks noGrp="1"/>
          </p:cNvSpPr>
          <p:nvPr/>
        </p:nvSpPr>
        <p:spPr bwMode="auto">
          <a:xfrm>
            <a:off x="8639182" y="4973244"/>
            <a:ext cx="504825" cy="215503"/>
          </a:xfrm>
          <a:prstGeom prst="rect">
            <a:avLst/>
          </a:prstGeom>
          <a:noFill/>
          <a:ln>
            <a:miter lim="800000"/>
            <a:headEnd/>
            <a:tailEnd/>
          </a:ln>
        </p:spPr>
        <p:txBody>
          <a:bodyPr/>
          <a:lstStyle/>
          <a:p>
            <a:pPr algn="r">
              <a:defRPr/>
            </a:pPr>
            <a:fld id="{FE1264C8-B2DF-40C7-8423-15C539618905}" type="slidenum">
              <a:rPr lang="es-ES" sz="1200">
                <a:solidFill>
                  <a:srgbClr val="FFFFFF"/>
                </a:solidFill>
                <a:latin typeface="Arial"/>
              </a:rPr>
              <a:pPr algn="r">
                <a:defRPr/>
              </a:pPr>
              <a:t>128</a:t>
            </a:fld>
            <a:endParaRPr lang="es-ES" sz="1200">
              <a:solidFill>
                <a:srgbClr val="FFFFFF"/>
              </a:solidFill>
              <a:latin typeface="Arial"/>
            </a:endParaRPr>
          </a:p>
        </p:txBody>
      </p:sp>
      <p:pic>
        <p:nvPicPr>
          <p:cNvPr id="229380" name="Picture 2" descr="1072585_80472483"/>
          <p:cNvPicPr>
            <a:picLocks noChangeAspect="1" noChangeArrowheads="1"/>
          </p:cNvPicPr>
          <p:nvPr/>
        </p:nvPicPr>
        <p:blipFill>
          <a:blip r:embed="rId3" cstate="print"/>
          <a:srcRect/>
          <a:stretch>
            <a:fillRect/>
          </a:stretch>
        </p:blipFill>
        <p:spPr bwMode="auto">
          <a:xfrm>
            <a:off x="0" y="-663175"/>
            <a:ext cx="9144000" cy="6858001"/>
          </a:xfrm>
          <a:prstGeom prst="rect">
            <a:avLst/>
          </a:prstGeom>
          <a:noFill/>
          <a:ln w="9525">
            <a:noFill/>
            <a:miter lim="800000"/>
            <a:headEnd/>
            <a:tailEnd/>
          </a:ln>
        </p:spPr>
      </p:pic>
      <p:sp>
        <p:nvSpPr>
          <p:cNvPr id="229381" name="Text Box 3"/>
          <p:cNvSpPr txBox="1">
            <a:spLocks noChangeArrowheads="1"/>
          </p:cNvSpPr>
          <p:nvPr/>
        </p:nvSpPr>
        <p:spPr bwMode="auto">
          <a:xfrm>
            <a:off x="4788031" y="249492"/>
            <a:ext cx="4140877" cy="1107996"/>
          </a:xfrm>
          <a:prstGeom prst="rect">
            <a:avLst/>
          </a:prstGeom>
          <a:noFill/>
          <a:ln w="9525">
            <a:noFill/>
            <a:miter lim="800000"/>
            <a:headEnd/>
            <a:tailEnd/>
          </a:ln>
        </p:spPr>
        <p:txBody>
          <a:bodyPr wrap="none">
            <a:spAutoFit/>
          </a:bodyPr>
          <a:lstStyle/>
          <a:p>
            <a:r>
              <a:rPr lang="es-MX" sz="6600" b="1" dirty="0">
                <a:solidFill>
                  <a:srgbClr val="FFFFFF"/>
                </a:solidFill>
                <a:latin typeface="+mn-lt"/>
              </a:rPr>
              <a:t>explosión</a:t>
            </a:r>
          </a:p>
        </p:txBody>
      </p:sp>
    </p:spTree>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descr="iStock_000005231198Medium"/>
          <p:cNvPicPr>
            <a:picLocks noChangeAspect="1" noChangeArrowheads="1"/>
          </p:cNvPicPr>
          <p:nvPr/>
        </p:nvPicPr>
        <p:blipFill>
          <a:blip r:embed="rId3" cstate="print"/>
          <a:srcRect/>
          <a:stretch>
            <a:fillRect/>
          </a:stretch>
        </p:blipFill>
        <p:spPr bwMode="auto">
          <a:xfrm>
            <a:off x="2228850" y="1688306"/>
            <a:ext cx="6915150" cy="3162300"/>
          </a:xfrm>
          <a:prstGeom prst="rect">
            <a:avLst/>
          </a:prstGeom>
          <a:noFill/>
          <a:ln w="9525">
            <a:noFill/>
            <a:miter lim="800000"/>
            <a:headEnd/>
            <a:tailEnd/>
          </a:ln>
        </p:spPr>
      </p:pic>
      <p:sp>
        <p:nvSpPr>
          <p:cNvPr id="45060" name="Rectangle 4"/>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6" name="5 Marcador de número de diapositiva"/>
          <p:cNvSpPr>
            <a:spLocks noGrp="1"/>
          </p:cNvSpPr>
          <p:nvPr>
            <p:ph type="sldNum" sz="quarter" idx="10"/>
          </p:nvPr>
        </p:nvSpPr>
        <p:spPr/>
        <p:txBody>
          <a:bodyPr/>
          <a:lstStyle/>
          <a:p>
            <a:pPr>
              <a:defRPr/>
            </a:pPr>
            <a:r>
              <a:rPr lang="en-US"/>
              <a:t>| </a:t>
            </a:r>
            <a:fld id="{555712C9-D881-44C0-9A10-6B522FB04138}" type="slidenum">
              <a:rPr lang="en-US" smtClean="0">
                <a:solidFill>
                  <a:srgbClr val="B2B2B2"/>
                </a:solidFill>
              </a:rPr>
              <a:pPr>
                <a:defRPr/>
              </a:pPr>
              <a:t>129</a:t>
            </a:fld>
            <a:endParaRPr lang="en-US">
              <a:solidFill>
                <a:srgbClr val="B2B2B2"/>
              </a:solidFill>
            </a:endParaRPr>
          </a:p>
        </p:txBody>
      </p:sp>
      <p:sp>
        <p:nvSpPr>
          <p:cNvPr id="8" name="Rectangle 7"/>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202754" name="Text Box 2"/>
          <p:cNvSpPr txBox="1">
            <a:spLocks noChangeArrowheads="1"/>
          </p:cNvSpPr>
          <p:nvPr/>
        </p:nvSpPr>
        <p:spPr bwMode="auto">
          <a:xfrm>
            <a:off x="611560" y="699542"/>
            <a:ext cx="4044697" cy="1107996"/>
          </a:xfrm>
          <a:prstGeom prst="rect">
            <a:avLst/>
          </a:prstGeom>
          <a:noFill/>
          <a:ln w="9525">
            <a:noFill/>
            <a:miter lim="800000"/>
            <a:headEnd/>
            <a:tailEnd/>
          </a:ln>
        </p:spPr>
        <p:txBody>
          <a:bodyPr wrap="none">
            <a:spAutoFit/>
          </a:bodyPr>
          <a:lstStyle/>
          <a:p>
            <a:pPr>
              <a:defRPr/>
            </a:pPr>
            <a:r>
              <a:rPr lang="es-MX" sz="6600" b="1" dirty="0">
                <a:latin typeface="+mj-lt"/>
              </a:rPr>
              <a:t>represión</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4EC4ADE5-A3EB-4836-B4CE-2F00CB2846A9}"/>
              </a:ext>
            </a:extLst>
          </p:cNvPr>
          <p:cNvSpPr/>
          <p:nvPr/>
        </p:nvSpPr>
        <p:spPr>
          <a:xfrm>
            <a:off x="-12128" y="1489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 name="Marcador de contenido 2">
            <a:extLst>
              <a:ext uri="{FF2B5EF4-FFF2-40B4-BE49-F238E27FC236}">
                <a16:creationId xmlns:a16="http://schemas.microsoft.com/office/drawing/2014/main" id="{026412E8-E0A5-4E15-BC2F-10CDAF98A8EA}"/>
              </a:ext>
            </a:extLst>
          </p:cNvPr>
          <p:cNvSpPr>
            <a:spLocks noGrp="1"/>
          </p:cNvSpPr>
          <p:nvPr>
            <p:ph idx="1"/>
          </p:nvPr>
        </p:nvSpPr>
        <p:spPr>
          <a:xfrm>
            <a:off x="-2052736" y="843558"/>
            <a:ext cx="5112568" cy="4392488"/>
          </a:xfrm>
        </p:spPr>
        <p:txBody>
          <a:bodyPr/>
          <a:lstStyle/>
          <a:p>
            <a:pPr marL="0" indent="0">
              <a:spcBef>
                <a:spcPts val="600"/>
              </a:spcBef>
              <a:buNone/>
            </a:pPr>
            <a:r>
              <a:rPr lang="es-AR" sz="900" b="0" dirty="0"/>
              <a:t>.</a:t>
            </a:r>
          </a:p>
          <a:p>
            <a:pPr marL="0" indent="0">
              <a:spcBef>
                <a:spcPts val="600"/>
              </a:spcBef>
              <a:buNone/>
            </a:pPr>
            <a:r>
              <a:rPr lang="es-AR" sz="900" b="0" dirty="0"/>
              <a:t>.</a:t>
            </a:r>
          </a:p>
          <a:p>
            <a:endParaRPr lang="es-AR" sz="1200" dirty="0"/>
          </a:p>
        </p:txBody>
      </p:sp>
      <p:sp>
        <p:nvSpPr>
          <p:cNvPr id="4" name="Marcador de número de diapositiva 3">
            <a:extLst>
              <a:ext uri="{FF2B5EF4-FFF2-40B4-BE49-F238E27FC236}">
                <a16:creationId xmlns:a16="http://schemas.microsoft.com/office/drawing/2014/main" id="{A6DFBD03-D5E4-43DB-A479-6E75802DD7EC}"/>
              </a:ext>
            </a:extLst>
          </p:cNvPr>
          <p:cNvSpPr>
            <a:spLocks noGrp="1"/>
          </p:cNvSpPr>
          <p:nvPr>
            <p:ph type="sldNum" sz="quarter" idx="10"/>
          </p:nvPr>
        </p:nvSpPr>
        <p:spPr/>
        <p:txBody>
          <a:bodyPr/>
          <a:lstStyle/>
          <a:p>
            <a:pPr>
              <a:defRPr/>
            </a:pPr>
            <a:r>
              <a:rPr lang="en-US" sz="900"/>
              <a:t>| </a:t>
            </a:r>
            <a:fld id="{9B4E8CCE-87C1-4BA8-8D86-15FF64157675}" type="slidenum">
              <a:rPr lang="en-US" sz="900" smtClean="0">
                <a:solidFill>
                  <a:srgbClr val="B2B2B2"/>
                </a:solidFill>
              </a:rPr>
              <a:pPr>
                <a:defRPr/>
              </a:pPr>
              <a:t>13</a:t>
            </a:fld>
            <a:endParaRPr lang="en-US" sz="900">
              <a:solidFill>
                <a:srgbClr val="B2B2B2"/>
              </a:solidFill>
            </a:endParaRPr>
          </a:p>
        </p:txBody>
      </p:sp>
      <p:sp>
        <p:nvSpPr>
          <p:cNvPr id="7" name="Título 1">
            <a:extLst>
              <a:ext uri="{FF2B5EF4-FFF2-40B4-BE49-F238E27FC236}">
                <a16:creationId xmlns:a16="http://schemas.microsoft.com/office/drawing/2014/main" id="{F656163E-E718-42AC-B410-8E5101D75336}"/>
              </a:ext>
            </a:extLst>
          </p:cNvPr>
          <p:cNvSpPr>
            <a:spLocks noGrp="1"/>
          </p:cNvSpPr>
          <p:nvPr>
            <p:ph type="title"/>
          </p:nvPr>
        </p:nvSpPr>
        <p:spPr>
          <a:xfrm>
            <a:off x="279400" y="51470"/>
            <a:ext cx="8685213" cy="434578"/>
          </a:xfrm>
        </p:spPr>
        <p:txBody>
          <a:bodyPr/>
          <a:lstStyle/>
          <a:p>
            <a:r>
              <a:rPr lang="es-AR" dirty="0"/>
              <a:t>Autoevaluación (individual y al equipo)</a:t>
            </a:r>
          </a:p>
        </p:txBody>
      </p:sp>
      <p:graphicFrame>
        <p:nvGraphicFramePr>
          <p:cNvPr id="9" name="Objeto 8">
            <a:extLst>
              <a:ext uri="{FF2B5EF4-FFF2-40B4-BE49-F238E27FC236}">
                <a16:creationId xmlns:a16="http://schemas.microsoft.com/office/drawing/2014/main" id="{B50252CA-F846-4D50-9BB2-07050C3CC5F7}"/>
              </a:ext>
            </a:extLst>
          </p:cNvPr>
          <p:cNvGraphicFramePr>
            <a:graphicFrameLocks noChangeAspect="1"/>
          </p:cNvGraphicFramePr>
          <p:nvPr>
            <p:extLst>
              <p:ext uri="{D42A27DB-BD31-4B8C-83A1-F6EECF244321}">
                <p14:modId xmlns:p14="http://schemas.microsoft.com/office/powerpoint/2010/main" val="1968034492"/>
              </p:ext>
            </p:extLst>
          </p:nvPr>
        </p:nvGraphicFramePr>
        <p:xfrm>
          <a:off x="396323" y="1347614"/>
          <a:ext cx="8356771" cy="2448272"/>
        </p:xfrm>
        <a:graphic>
          <a:graphicData uri="http://schemas.openxmlformats.org/presentationml/2006/ole">
            <mc:AlternateContent xmlns:mc="http://schemas.openxmlformats.org/markup-compatibility/2006">
              <mc:Choice xmlns:v="urn:schemas-microsoft-com:vml" Requires="v">
                <p:oleObj spid="_x0000_s4155" name="Worksheet" r:id="rId3" imgW="10858626" imgH="3181478" progId="Excel.Sheet.12">
                  <p:embed/>
                </p:oleObj>
              </mc:Choice>
              <mc:Fallback>
                <p:oleObj name="Worksheet" r:id="rId3" imgW="10858626" imgH="3181478" progId="Excel.Sheet.12">
                  <p:embed/>
                  <p:pic>
                    <p:nvPicPr>
                      <p:cNvPr id="9" name="Objeto 8">
                        <a:extLst>
                          <a:ext uri="{FF2B5EF4-FFF2-40B4-BE49-F238E27FC236}">
                            <a16:creationId xmlns:a16="http://schemas.microsoft.com/office/drawing/2014/main" id="{B50252CA-F846-4D50-9BB2-07050C3CC5F7}"/>
                          </a:ext>
                        </a:extLst>
                      </p:cNvPr>
                      <p:cNvPicPr/>
                      <p:nvPr/>
                    </p:nvPicPr>
                    <p:blipFill>
                      <a:blip r:embed="rId4"/>
                      <a:stretch>
                        <a:fillRect/>
                      </a:stretch>
                    </p:blipFill>
                    <p:spPr>
                      <a:xfrm>
                        <a:off x="396323" y="1347614"/>
                        <a:ext cx="8356771" cy="2448272"/>
                      </a:xfrm>
                      <a:prstGeom prst="rect">
                        <a:avLst/>
                      </a:prstGeom>
                    </p:spPr>
                  </p:pic>
                </p:oleObj>
              </mc:Fallback>
            </mc:AlternateContent>
          </a:graphicData>
        </a:graphic>
      </p:graphicFrame>
    </p:spTree>
    <p:extLst>
      <p:ext uri="{BB962C8B-B14F-4D97-AF65-F5344CB8AC3E}">
        <p14:creationId xmlns:p14="http://schemas.microsoft.com/office/powerpoint/2010/main" val="1451199571"/>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1 Marcador de pie de página"/>
          <p:cNvSpPr txBox="1">
            <a:spLocks noGrp="1"/>
          </p:cNvSpPr>
          <p:nvPr/>
        </p:nvSpPr>
        <p:spPr bwMode="auto">
          <a:xfrm>
            <a:off x="0" y="4998244"/>
            <a:ext cx="2895600" cy="145256"/>
          </a:xfrm>
          <a:prstGeom prst="rect">
            <a:avLst/>
          </a:prstGeom>
          <a:noFill/>
          <a:ln w="9525">
            <a:noFill/>
            <a:miter lim="800000"/>
            <a:headEnd/>
            <a:tailEnd/>
          </a:ln>
        </p:spPr>
        <p:txBody>
          <a:bodyPr/>
          <a:lstStyle/>
          <a:p>
            <a:r>
              <a:rPr lang="en-US" sz="900">
                <a:solidFill>
                  <a:srgbClr val="FFFFFF"/>
                </a:solidFill>
              </a:rPr>
              <a:t>© 2010 Axialent, Inc. All rights reserved</a:t>
            </a:r>
            <a:endParaRPr lang="es-ES" sz="900" b="0">
              <a:solidFill>
                <a:srgbClr val="FFFFFF"/>
              </a:solidFill>
            </a:endParaRPr>
          </a:p>
        </p:txBody>
      </p:sp>
      <p:sp>
        <p:nvSpPr>
          <p:cNvPr id="5" name="2 Marcador de número de diapositiva"/>
          <p:cNvSpPr txBox="1">
            <a:spLocks noGrp="1"/>
          </p:cNvSpPr>
          <p:nvPr/>
        </p:nvSpPr>
        <p:spPr bwMode="auto">
          <a:xfrm>
            <a:off x="8639182" y="4973244"/>
            <a:ext cx="504825" cy="215503"/>
          </a:xfrm>
          <a:prstGeom prst="rect">
            <a:avLst/>
          </a:prstGeom>
          <a:noFill/>
          <a:ln>
            <a:miter lim="800000"/>
            <a:headEnd/>
            <a:tailEnd/>
          </a:ln>
        </p:spPr>
        <p:txBody>
          <a:bodyPr/>
          <a:lstStyle/>
          <a:p>
            <a:pPr algn="r">
              <a:defRPr/>
            </a:pPr>
            <a:fld id="{1FEEE416-F6DF-4901-B9F9-E1197CC56C0E}" type="slidenum">
              <a:rPr lang="es-ES" sz="1200">
                <a:solidFill>
                  <a:srgbClr val="FFFFFF"/>
                </a:solidFill>
                <a:latin typeface="Arial"/>
              </a:rPr>
              <a:pPr algn="r">
                <a:defRPr/>
              </a:pPr>
              <a:t>130</a:t>
            </a:fld>
            <a:endParaRPr lang="es-ES" sz="1200">
              <a:solidFill>
                <a:srgbClr val="FFFFFF"/>
              </a:solidFill>
              <a:latin typeface="Arial"/>
            </a:endParaRPr>
          </a:p>
        </p:txBody>
      </p:sp>
      <p:pic>
        <p:nvPicPr>
          <p:cNvPr id="231428" name="Picture 2" descr="iStock_000002466674Medium"/>
          <p:cNvPicPr>
            <a:picLocks noChangeAspect="1" noChangeArrowheads="1"/>
          </p:cNvPicPr>
          <p:nvPr/>
        </p:nvPicPr>
        <p:blipFill>
          <a:blip r:embed="rId3" cstate="print"/>
          <a:srcRect/>
          <a:stretch>
            <a:fillRect/>
          </a:stretch>
        </p:blipFill>
        <p:spPr bwMode="auto">
          <a:xfrm>
            <a:off x="-274638" y="-50004"/>
            <a:ext cx="9769476" cy="10975181"/>
          </a:xfrm>
          <a:prstGeom prst="rect">
            <a:avLst/>
          </a:prstGeom>
          <a:noFill/>
          <a:ln w="9525">
            <a:noFill/>
            <a:miter lim="800000"/>
            <a:headEnd/>
            <a:tailEnd/>
          </a:ln>
        </p:spPr>
      </p:pic>
      <p:sp>
        <p:nvSpPr>
          <p:cNvPr id="1067011" name="Text Box 3"/>
          <p:cNvSpPr txBox="1">
            <a:spLocks noChangeArrowheads="1"/>
          </p:cNvSpPr>
          <p:nvPr/>
        </p:nvSpPr>
        <p:spPr bwMode="auto">
          <a:xfrm>
            <a:off x="214320" y="4071938"/>
            <a:ext cx="5286375" cy="1107996"/>
          </a:xfrm>
          <a:prstGeom prst="rect">
            <a:avLst/>
          </a:prstGeom>
          <a:noFill/>
          <a:ln w="9525" algn="ctr">
            <a:noFill/>
            <a:miter lim="800000"/>
            <a:headEnd/>
            <a:tailEnd/>
          </a:ln>
          <a:effectLst/>
        </p:spPr>
        <p:txBody>
          <a:bodyPr>
            <a:spAutoFit/>
          </a:bodyPr>
          <a:lstStyle/>
          <a:p>
            <a:pPr>
              <a:defRPr/>
            </a:pPr>
            <a:r>
              <a:rPr lang="es-AR" sz="6600" b="1">
                <a:solidFill>
                  <a:srgbClr val="FFFFFF"/>
                </a:solidFill>
                <a:latin typeface="+mj-lt"/>
              </a:rPr>
              <a:t>implosión</a:t>
            </a:r>
          </a:p>
        </p:txBody>
      </p:sp>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r>
              <a:rPr lang="en-US"/>
              <a:t>| </a:t>
            </a:r>
            <a:fld id="{B9C96045-8DC9-4AEE-A3D1-B94062EF1437}" type="slidenum">
              <a:rPr lang="en-US" smtClean="0">
                <a:solidFill>
                  <a:srgbClr val="B2B2B2"/>
                </a:solidFill>
              </a:rPr>
              <a:pPr>
                <a:defRPr/>
              </a:pPr>
              <a:t>131</a:t>
            </a:fld>
            <a:endParaRPr lang="en-US">
              <a:solidFill>
                <a:srgbClr val="B2B2B2"/>
              </a:solidFill>
            </a:endParaRPr>
          </a:p>
        </p:txBody>
      </p:sp>
      <p:sp>
        <p:nvSpPr>
          <p:cNvPr id="47106" name="Rectangle 2"/>
          <p:cNvSpPr>
            <a:spLocks noGrp="1" noChangeArrowheads="1"/>
          </p:cNvSpPr>
          <p:nvPr>
            <p:ph type="title" idx="4294967295"/>
          </p:nvPr>
        </p:nvSpPr>
        <p:spPr>
          <a:xfrm>
            <a:off x="457200" y="1347614"/>
            <a:ext cx="8229600" cy="2052228"/>
          </a:xfrm>
        </p:spPr>
        <p:txBody>
          <a:bodyPr anchor="ctr"/>
          <a:lstStyle/>
          <a:p>
            <a:pPr algn="ctr" eaLnBrk="1" hangingPunct="1"/>
            <a:r>
              <a:rPr lang="es-ES" sz="5400" dirty="0">
                <a:solidFill>
                  <a:schemeClr val="tx1"/>
                </a:solidFill>
              </a:rPr>
              <a:t>El</a:t>
            </a:r>
            <a:r>
              <a:rPr lang="es-ES" sz="5400" dirty="0">
                <a:solidFill>
                  <a:srgbClr val="FFCC00"/>
                </a:solidFill>
              </a:rPr>
              <a:t> </a:t>
            </a:r>
            <a:r>
              <a:rPr lang="es-ES" sz="5400" dirty="0" err="1">
                <a:solidFill>
                  <a:schemeClr val="tx1"/>
                </a:solidFill>
              </a:rPr>
              <a:t>cuatrilema</a:t>
            </a:r>
            <a:r>
              <a:rPr lang="es-ES" sz="5400" dirty="0">
                <a:solidFill>
                  <a:schemeClr val="tx1"/>
                </a:solidFill>
              </a:rPr>
              <a:t> de la </a:t>
            </a:r>
            <a:br>
              <a:rPr lang="es-ES" sz="5400" dirty="0">
                <a:solidFill>
                  <a:schemeClr val="tx1"/>
                </a:solidFill>
              </a:rPr>
            </a:br>
            <a:r>
              <a:rPr lang="es-ES" sz="5400" dirty="0">
                <a:solidFill>
                  <a:schemeClr val="tx1"/>
                </a:solidFill>
              </a:rPr>
              <a:t>Columna Izquierda Tóxica (CIT)</a:t>
            </a:r>
            <a:endParaRPr lang="en-GB" sz="5400" dirty="0">
              <a:solidFill>
                <a:schemeClr val="tx1"/>
              </a:solidFill>
            </a:endParaRPr>
          </a:p>
        </p:txBody>
      </p:sp>
      <p:sp>
        <p:nvSpPr>
          <p:cNvPr id="47107" name="Rectangle 2"/>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6" name="Rectangle 5"/>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48131" name="Picture 2"/>
          <p:cNvPicPr>
            <a:picLocks noChangeAspect="1" noChangeArrowheads="1"/>
          </p:cNvPicPr>
          <p:nvPr/>
        </p:nvPicPr>
        <p:blipFill>
          <a:blip r:embed="rId3" cstate="print"/>
          <a:srcRect/>
          <a:stretch>
            <a:fillRect/>
          </a:stretch>
        </p:blipFill>
        <p:spPr bwMode="auto">
          <a:xfrm>
            <a:off x="5220072" y="5"/>
            <a:ext cx="3942985" cy="5380057"/>
          </a:xfrm>
          <a:prstGeom prst="rect">
            <a:avLst/>
          </a:prstGeom>
          <a:noFill/>
          <a:ln w="9525" algn="ctr">
            <a:noFill/>
            <a:miter lim="800000"/>
            <a:headEnd/>
            <a:tailEnd/>
          </a:ln>
        </p:spPr>
      </p:pic>
      <p:sp>
        <p:nvSpPr>
          <p:cNvPr id="5" name="4 Marcador de número de diapositiva"/>
          <p:cNvSpPr>
            <a:spLocks noGrp="1"/>
          </p:cNvSpPr>
          <p:nvPr>
            <p:ph type="sldNum" sz="quarter" idx="10"/>
          </p:nvPr>
        </p:nvSpPr>
        <p:spPr/>
        <p:txBody>
          <a:bodyPr/>
          <a:lstStyle/>
          <a:p>
            <a:pPr>
              <a:defRPr/>
            </a:pPr>
            <a:r>
              <a:rPr lang="en-US" dirty="0"/>
              <a:t>| </a:t>
            </a:r>
            <a:fld id="{856FA72E-85F3-4A39-A411-908FB9D96180}" type="slidenum">
              <a:rPr lang="en-US" smtClean="0">
                <a:solidFill>
                  <a:srgbClr val="B2B2B2"/>
                </a:solidFill>
              </a:rPr>
              <a:pPr>
                <a:defRPr/>
              </a:pPr>
              <a:t>132</a:t>
            </a:fld>
            <a:endParaRPr lang="en-US" dirty="0">
              <a:solidFill>
                <a:srgbClr val="B2B2B2"/>
              </a:solidFill>
            </a:endParaRPr>
          </a:p>
        </p:txBody>
      </p:sp>
      <p:sp>
        <p:nvSpPr>
          <p:cNvPr id="6" name="Rectangle 5"/>
          <p:cNvSpPr/>
          <p:nvPr/>
        </p:nvSpPr>
        <p:spPr bwMode="auto">
          <a:xfrm>
            <a:off x="0" y="0"/>
            <a:ext cx="5220072" cy="5143500"/>
          </a:xfrm>
          <a:prstGeom prst="rect">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91492" name="5 Rectángulo"/>
          <p:cNvSpPr>
            <a:spLocks noChangeArrowheads="1"/>
          </p:cNvSpPr>
          <p:nvPr/>
        </p:nvSpPr>
        <p:spPr bwMode="auto">
          <a:xfrm>
            <a:off x="323528" y="2571753"/>
            <a:ext cx="4824536" cy="1754326"/>
          </a:xfrm>
          <a:prstGeom prst="rect">
            <a:avLst/>
          </a:prstGeom>
          <a:noFill/>
          <a:ln w="9525">
            <a:noFill/>
            <a:miter lim="800000"/>
            <a:headEnd/>
            <a:tailEnd/>
          </a:ln>
        </p:spPr>
        <p:txBody>
          <a:bodyPr wrap="square">
            <a:spAutoFit/>
          </a:bodyPr>
          <a:lstStyle/>
          <a:p>
            <a:pPr marL="530225" indent="-530225" defTabSz="893763">
              <a:spcBef>
                <a:spcPct val="65000"/>
              </a:spcBef>
              <a:buClr>
                <a:schemeClr val="accent2"/>
              </a:buClr>
              <a:buFont typeface="+mj-lt"/>
              <a:buAutoNum type="arabicPeriod"/>
              <a:defRPr/>
            </a:pPr>
            <a:r>
              <a:rPr lang="es-ES" sz="3600" b="1" dirty="0">
                <a:solidFill>
                  <a:schemeClr val="bg1"/>
                </a:solidFill>
                <a:latin typeface="+mj-lt"/>
              </a:rPr>
              <a:t>Siempre aparece, no la podemos evitar.</a:t>
            </a:r>
          </a:p>
        </p:txBody>
      </p:sp>
    </p:spTree>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4 Marcador de número de diapositiva"/>
          <p:cNvSpPr txBox="1">
            <a:spLocks noGrp="1"/>
          </p:cNvSpPr>
          <p:nvPr/>
        </p:nvSpPr>
        <p:spPr bwMode="auto">
          <a:xfrm>
            <a:off x="6877050" y="4914901"/>
            <a:ext cx="2133600" cy="357188"/>
          </a:xfrm>
          <a:prstGeom prst="rect">
            <a:avLst/>
          </a:prstGeom>
          <a:noFill/>
          <a:ln>
            <a:miter lim="800000"/>
            <a:headEnd/>
            <a:tailEnd/>
          </a:ln>
        </p:spPr>
        <p:txBody>
          <a:bodyPr/>
          <a:lstStyle/>
          <a:p>
            <a:pPr algn="r">
              <a:defRPr/>
            </a:pPr>
            <a:fld id="{2E67FBF8-B0D6-4253-BCE1-DBC0C27439C4}" type="slidenum">
              <a:rPr lang="en-GB" sz="1200">
                <a:solidFill>
                  <a:schemeClr val="accent2"/>
                </a:solidFill>
                <a:cs typeface="+mn-cs"/>
              </a:rPr>
              <a:pPr algn="r">
                <a:defRPr/>
              </a:pPr>
              <a:t>133</a:t>
            </a:fld>
            <a:endParaRPr lang="en-GB" sz="1200">
              <a:solidFill>
                <a:schemeClr val="accent2"/>
              </a:solidFill>
              <a:cs typeface="+mn-cs"/>
            </a:endParaRPr>
          </a:p>
        </p:txBody>
      </p:sp>
      <p:pic>
        <p:nvPicPr>
          <p:cNvPr id="49155" name="Picture 2"/>
          <p:cNvPicPr>
            <a:picLocks noChangeAspect="1" noChangeArrowheads="1"/>
          </p:cNvPicPr>
          <p:nvPr/>
        </p:nvPicPr>
        <p:blipFill>
          <a:blip r:embed="rId3" cstate="print"/>
          <a:srcRect/>
          <a:stretch>
            <a:fillRect/>
          </a:stretch>
        </p:blipFill>
        <p:spPr bwMode="auto">
          <a:xfrm>
            <a:off x="4788024" y="543160"/>
            <a:ext cx="4355983" cy="4600340"/>
          </a:xfrm>
          <a:prstGeom prst="rect">
            <a:avLst/>
          </a:prstGeom>
          <a:noFill/>
          <a:ln w="9525" algn="ctr">
            <a:noFill/>
            <a:miter lim="800000"/>
            <a:headEnd/>
            <a:tailEnd/>
          </a:ln>
        </p:spPr>
      </p:pic>
      <p:sp>
        <p:nvSpPr>
          <p:cNvPr id="49156" name="Rectangle 4"/>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6" name="5 Rectángulo"/>
          <p:cNvSpPr>
            <a:spLocks noChangeArrowheads="1"/>
          </p:cNvSpPr>
          <p:nvPr/>
        </p:nvSpPr>
        <p:spPr bwMode="auto">
          <a:xfrm>
            <a:off x="179512" y="627534"/>
            <a:ext cx="4536504" cy="3416320"/>
          </a:xfrm>
          <a:prstGeom prst="rect">
            <a:avLst/>
          </a:prstGeom>
          <a:noFill/>
          <a:ln w="9525">
            <a:noFill/>
            <a:miter lim="800000"/>
            <a:headEnd/>
            <a:tailEnd/>
          </a:ln>
        </p:spPr>
        <p:txBody>
          <a:bodyPr wrap="square">
            <a:spAutoFit/>
          </a:bodyPr>
          <a:lstStyle/>
          <a:p>
            <a:pPr marL="539750" indent="-539750" defTabSz="893763">
              <a:spcBef>
                <a:spcPct val="65000"/>
              </a:spcBef>
              <a:buClr>
                <a:schemeClr val="accent2"/>
              </a:buClr>
              <a:buFont typeface="+mj-lt"/>
              <a:buAutoNum type="arabicPeriod" startAt="2"/>
              <a:defRPr/>
            </a:pPr>
            <a:r>
              <a:rPr lang="es-ES" sz="3600" b="1" dirty="0">
                <a:latin typeface="+mj-lt"/>
              </a:rPr>
              <a:t>Si la expresamos literalmente, podemos afectar la relación, la tarea y sentirnos mal.</a:t>
            </a:r>
          </a:p>
        </p:txBody>
      </p:sp>
      <p:sp>
        <p:nvSpPr>
          <p:cNvPr id="7" name="6 Marcador de número de diapositiva"/>
          <p:cNvSpPr>
            <a:spLocks noGrp="1"/>
          </p:cNvSpPr>
          <p:nvPr>
            <p:ph type="sldNum" sz="quarter" idx="10"/>
          </p:nvPr>
        </p:nvSpPr>
        <p:spPr>
          <a:xfrm>
            <a:off x="6995886" y="4899935"/>
            <a:ext cx="2133600" cy="200025"/>
          </a:xfrm>
        </p:spPr>
        <p:txBody>
          <a:bodyPr/>
          <a:lstStyle/>
          <a:p>
            <a:pPr>
              <a:defRPr/>
            </a:pPr>
            <a:r>
              <a:rPr lang="en-US" dirty="0"/>
              <a:t>| </a:t>
            </a:r>
            <a:fld id="{21C7F94E-BA71-4798-8677-CB5C0F9E49DC}" type="slidenum">
              <a:rPr lang="en-US" smtClean="0">
                <a:solidFill>
                  <a:srgbClr val="B2B2B2"/>
                </a:solidFill>
              </a:rPr>
              <a:pPr>
                <a:defRPr/>
              </a:pPr>
              <a:t>133</a:t>
            </a:fld>
            <a:endParaRPr lang="en-US" dirty="0">
              <a:solidFill>
                <a:srgbClr val="B2B2B2"/>
              </a:solidFill>
            </a:endParaRPr>
          </a:p>
        </p:txBody>
      </p:sp>
      <p:sp>
        <p:nvSpPr>
          <p:cNvPr id="9" name="Rectangle 8"/>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50178" name="Rectangle 3"/>
          <p:cNvSpPr>
            <a:spLocks noChangeArrowheads="1"/>
          </p:cNvSpPr>
          <p:nvPr/>
        </p:nvSpPr>
        <p:spPr bwMode="auto">
          <a:xfrm>
            <a:off x="347663" y="381000"/>
            <a:ext cx="4151312" cy="338554"/>
          </a:xfrm>
          <a:prstGeom prst="rect">
            <a:avLst/>
          </a:prstGeom>
          <a:solidFill>
            <a:schemeClr val="accent1"/>
          </a:solidFill>
          <a:ln w="9525" algn="ctr">
            <a:noFill/>
            <a:round/>
            <a:headEnd/>
            <a:tailEnd/>
          </a:ln>
        </p:spPr>
        <p:txBody>
          <a:bodyPr>
            <a:spAutoFit/>
          </a:bodyPr>
          <a:lstStyle/>
          <a:p>
            <a:endParaRPr lang="es-AR" sz="1600"/>
          </a:p>
        </p:txBody>
      </p:sp>
      <p:pic>
        <p:nvPicPr>
          <p:cNvPr id="50179" name="Picture 4" descr="man hammer.jpg"/>
          <p:cNvPicPr>
            <a:picLocks noChangeAspect="1"/>
          </p:cNvPicPr>
          <p:nvPr/>
        </p:nvPicPr>
        <p:blipFill>
          <a:blip r:embed="rId3" cstate="print"/>
          <a:srcRect/>
          <a:stretch>
            <a:fillRect/>
          </a:stretch>
        </p:blipFill>
        <p:spPr bwMode="auto">
          <a:xfrm>
            <a:off x="5004048" y="-47624"/>
            <a:ext cx="4136784" cy="5191125"/>
          </a:xfrm>
          <a:prstGeom prst="rect">
            <a:avLst/>
          </a:prstGeom>
          <a:noFill/>
          <a:ln w="9525">
            <a:noFill/>
            <a:miter lim="800000"/>
            <a:headEnd/>
            <a:tailEnd/>
          </a:ln>
        </p:spPr>
      </p:pic>
      <p:sp>
        <p:nvSpPr>
          <p:cNvPr id="6" name="5 Rectángulo"/>
          <p:cNvSpPr>
            <a:spLocks noChangeArrowheads="1"/>
          </p:cNvSpPr>
          <p:nvPr/>
        </p:nvSpPr>
        <p:spPr bwMode="auto">
          <a:xfrm>
            <a:off x="285750" y="760512"/>
            <a:ext cx="4502274" cy="3539430"/>
          </a:xfrm>
          <a:prstGeom prst="rect">
            <a:avLst/>
          </a:prstGeom>
          <a:noFill/>
          <a:ln w="9525">
            <a:noFill/>
            <a:miter lim="800000"/>
            <a:headEnd/>
            <a:tailEnd/>
          </a:ln>
        </p:spPr>
        <p:txBody>
          <a:bodyPr wrap="square">
            <a:spAutoFit/>
          </a:bodyPr>
          <a:lstStyle/>
          <a:p>
            <a:pPr marL="449263" indent="-449263" defTabSz="893763">
              <a:spcBef>
                <a:spcPct val="65000"/>
              </a:spcBef>
              <a:buClr>
                <a:schemeClr val="accent2"/>
              </a:buClr>
              <a:buFont typeface="+mj-lt"/>
              <a:buAutoNum type="arabicPeriod" startAt="3"/>
              <a:defRPr/>
            </a:pPr>
            <a:r>
              <a:rPr lang="es-ES" sz="2800" b="1" dirty="0">
                <a:latin typeface="+mj-lt"/>
              </a:rPr>
              <a:t>Si no la expresamos o sólo decimos una “verdad cosmética”, no enfrentamos el problema, afectándonos a nosotros mismos, a la tarea, y a la relación.</a:t>
            </a:r>
          </a:p>
        </p:txBody>
      </p:sp>
      <p:sp>
        <p:nvSpPr>
          <p:cNvPr id="5" name="4 Marcador de número de diapositiva"/>
          <p:cNvSpPr>
            <a:spLocks noGrp="1"/>
          </p:cNvSpPr>
          <p:nvPr>
            <p:ph type="sldNum" sz="quarter" idx="10"/>
          </p:nvPr>
        </p:nvSpPr>
        <p:spPr/>
        <p:txBody>
          <a:bodyPr/>
          <a:lstStyle/>
          <a:p>
            <a:pPr>
              <a:defRPr/>
            </a:pPr>
            <a:r>
              <a:rPr lang="en-US"/>
              <a:t>| </a:t>
            </a:r>
            <a:fld id="{417F46C0-CC28-4D60-A5F5-F698B363D6F7}" type="slidenum">
              <a:rPr lang="en-US" smtClean="0">
                <a:solidFill>
                  <a:srgbClr val="B2B2B2"/>
                </a:solidFill>
              </a:rPr>
              <a:pPr>
                <a:defRPr/>
              </a:pPr>
              <a:t>134</a:t>
            </a:fld>
            <a:endParaRPr lang="en-US">
              <a:solidFill>
                <a:srgbClr val="B2B2B2"/>
              </a:solidFill>
            </a:endParaRPr>
          </a:p>
        </p:txBody>
      </p:sp>
    </p:spTree>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Lucia Ledesma\Pictures\imagenes de trabajo\BBVA\706719_18781219.jpg"/>
          <p:cNvPicPr>
            <a:picLocks noChangeAspect="1" noChangeArrowheads="1"/>
          </p:cNvPicPr>
          <p:nvPr/>
        </p:nvPicPr>
        <p:blipFill>
          <a:blip r:embed="rId3" cstate="print"/>
          <a:srcRect/>
          <a:stretch>
            <a:fillRect/>
          </a:stretch>
        </p:blipFill>
        <p:spPr bwMode="auto">
          <a:xfrm>
            <a:off x="0" y="0"/>
            <a:ext cx="9144000" cy="5143500"/>
          </a:xfrm>
          <a:prstGeom prst="rect">
            <a:avLst/>
          </a:prstGeom>
          <a:noFill/>
          <a:ln w="9525">
            <a:noFill/>
            <a:miter lim="800000"/>
            <a:headEnd/>
            <a:tailEnd/>
          </a:ln>
        </p:spPr>
      </p:pic>
      <p:sp>
        <p:nvSpPr>
          <p:cNvPr id="4" name="3 Rectángulo"/>
          <p:cNvSpPr>
            <a:spLocks noChangeArrowheads="1"/>
          </p:cNvSpPr>
          <p:nvPr/>
        </p:nvSpPr>
        <p:spPr bwMode="auto">
          <a:xfrm>
            <a:off x="323528" y="3147814"/>
            <a:ext cx="6408712" cy="1754326"/>
          </a:xfrm>
          <a:prstGeom prst="rect">
            <a:avLst/>
          </a:prstGeom>
          <a:noFill/>
          <a:ln w="9525">
            <a:noFill/>
            <a:miter lim="800000"/>
            <a:headEnd/>
            <a:tailEnd/>
          </a:ln>
        </p:spPr>
        <p:txBody>
          <a:bodyPr wrap="square">
            <a:spAutoFit/>
          </a:bodyPr>
          <a:lstStyle/>
          <a:p>
            <a:pPr marL="514350" indent="-514350" defTabSz="893763">
              <a:spcBef>
                <a:spcPct val="65000"/>
              </a:spcBef>
              <a:buClr>
                <a:schemeClr val="accent2"/>
              </a:buClr>
              <a:buFont typeface="+mj-lt"/>
              <a:buAutoNum type="arabicPeriod" startAt="4"/>
              <a:defRPr/>
            </a:pPr>
            <a:r>
              <a:rPr lang="es-ES" sz="3600" b="1" dirty="0">
                <a:solidFill>
                  <a:schemeClr val="bg1"/>
                </a:solidFill>
                <a:effectLst>
                  <a:outerShdw blurRad="38100" dist="38100" dir="2700000" algn="tl">
                    <a:srgbClr val="000000">
                      <a:alpha val="43137"/>
                    </a:srgbClr>
                  </a:outerShdw>
                </a:effectLst>
                <a:latin typeface="+mj-lt"/>
              </a:rPr>
              <a:t>La energía de la Columna Izquierda Tóxica siempre se “trasluce”.</a:t>
            </a:r>
          </a:p>
        </p:txBody>
      </p:sp>
      <p:sp>
        <p:nvSpPr>
          <p:cNvPr id="5" name="4 Marcador de número de diapositiva"/>
          <p:cNvSpPr>
            <a:spLocks noGrp="1"/>
          </p:cNvSpPr>
          <p:nvPr>
            <p:ph type="sldNum" sz="quarter" idx="10"/>
          </p:nvPr>
        </p:nvSpPr>
        <p:spPr>
          <a:xfrm>
            <a:off x="7010400" y="4819997"/>
            <a:ext cx="2133600" cy="200025"/>
          </a:xfrm>
        </p:spPr>
        <p:txBody>
          <a:bodyPr/>
          <a:lstStyle/>
          <a:p>
            <a:pPr>
              <a:defRPr/>
            </a:pPr>
            <a:r>
              <a:rPr lang="en-US" dirty="0"/>
              <a:t>| </a:t>
            </a:r>
            <a:fld id="{302D3F59-C196-4E46-9225-F38DA9B5734F}" type="slidenum">
              <a:rPr lang="en-US" smtClean="0">
                <a:solidFill>
                  <a:srgbClr val="B2B2B2"/>
                </a:solidFill>
              </a:rPr>
              <a:pPr>
                <a:defRPr/>
              </a:pPr>
              <a:t>135</a:t>
            </a:fld>
            <a:endParaRPr lang="en-US" dirty="0">
              <a:solidFill>
                <a:srgbClr val="B2B2B2"/>
              </a:solidFill>
            </a:endParaRPr>
          </a:p>
        </p:txBody>
      </p:sp>
    </p:spTree>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5299" name="Rectangle 2"/>
          <p:cNvSpPr>
            <a:spLocks noGrp="1" noChangeArrowheads="1"/>
          </p:cNvSpPr>
          <p:nvPr>
            <p:ph type="title"/>
          </p:nvPr>
        </p:nvSpPr>
        <p:spPr>
          <a:xfrm>
            <a:off x="251523" y="51470"/>
            <a:ext cx="8785225" cy="561975"/>
          </a:xfrm>
        </p:spPr>
        <p:txBody>
          <a:bodyPr/>
          <a:lstStyle/>
          <a:p>
            <a:pPr eaLnBrk="1" hangingPunct="1"/>
            <a:r>
              <a:rPr lang="es-ES" sz="2400" dirty="0"/>
              <a:t>El </a:t>
            </a:r>
            <a:r>
              <a:rPr lang="es-ES" sz="2400" dirty="0" err="1"/>
              <a:t>cuatrilema</a:t>
            </a:r>
            <a:r>
              <a:rPr lang="es-ES" sz="2400" dirty="0"/>
              <a:t> de la columna izquierda</a:t>
            </a:r>
          </a:p>
        </p:txBody>
      </p:sp>
      <p:sp>
        <p:nvSpPr>
          <p:cNvPr id="55300" name="Rectangle 3"/>
          <p:cNvSpPr>
            <a:spLocks noGrp="1" noChangeArrowheads="1"/>
          </p:cNvSpPr>
          <p:nvPr>
            <p:ph idx="1"/>
          </p:nvPr>
        </p:nvSpPr>
        <p:spPr>
          <a:xfrm>
            <a:off x="539559" y="771550"/>
            <a:ext cx="8150423" cy="2213986"/>
          </a:xfrm>
        </p:spPr>
        <p:txBody>
          <a:bodyPr/>
          <a:lstStyle/>
          <a:p>
            <a:pPr marL="342900" indent="-342900" defTabSz="895350" eaLnBrk="1" hangingPunct="1">
              <a:spcBef>
                <a:spcPts val="1200"/>
              </a:spcBef>
              <a:buFont typeface="+mj-lt"/>
              <a:buAutoNum type="arabicPeriod"/>
            </a:pPr>
            <a:r>
              <a:rPr lang="es-ES" sz="1800" b="0" dirty="0"/>
              <a:t>No podemos controlar la aparición de los pensamientos, emociones y sentimientos en nuestra columna izquierda. La CI “ocurre”. </a:t>
            </a:r>
          </a:p>
          <a:p>
            <a:pPr marL="342900" indent="-342900" defTabSz="895350" eaLnBrk="1" hangingPunct="1">
              <a:spcBef>
                <a:spcPts val="1200"/>
              </a:spcBef>
              <a:buFont typeface="+mj-lt"/>
              <a:buAutoNum type="arabicPeriod"/>
            </a:pPr>
            <a:r>
              <a:rPr lang="es-ES" sz="1800" b="0" dirty="0"/>
              <a:t>Si la expresamos literalmente, podemos afectar la relación, la tarea y sentirnos mal.. </a:t>
            </a:r>
          </a:p>
          <a:p>
            <a:pPr marL="342900" indent="-342900" defTabSz="895350" eaLnBrk="1" hangingPunct="1">
              <a:spcBef>
                <a:spcPts val="1200"/>
              </a:spcBef>
              <a:buFont typeface="+mj-lt"/>
              <a:buAutoNum type="arabicPeriod"/>
            </a:pPr>
            <a:r>
              <a:rPr lang="es-ES" sz="1800" b="0" dirty="0"/>
              <a:t>Si no la expresamos o sólo decimos una “verdad cosmética”, no enfrentamos el problema, afectándonos a nosotros mismos, a la tarea, y a la relación. </a:t>
            </a:r>
          </a:p>
          <a:p>
            <a:pPr marL="342900" indent="-342900" defTabSz="895350" eaLnBrk="1" hangingPunct="1">
              <a:spcBef>
                <a:spcPts val="1200"/>
              </a:spcBef>
              <a:buFont typeface="+mj-lt"/>
              <a:buAutoNum type="arabicPeriod"/>
            </a:pPr>
            <a:r>
              <a:rPr lang="es-ES" sz="1800" b="0" dirty="0"/>
              <a:t>La energía de la Columna Izquierda Tóxica siempre se “trasluce”.</a:t>
            </a:r>
          </a:p>
        </p:txBody>
      </p:sp>
      <p:sp>
        <p:nvSpPr>
          <p:cNvPr id="18" name="Slide Number Placeholder 3"/>
          <p:cNvSpPr>
            <a:spLocks noGrp="1"/>
          </p:cNvSpPr>
          <p:nvPr>
            <p:ph type="sldNum" sz="quarter" idx="10"/>
          </p:nvPr>
        </p:nvSpPr>
        <p:spPr>
          <a:xfrm>
            <a:off x="6966858" y="4876006"/>
            <a:ext cx="2133600" cy="200025"/>
          </a:xfrm>
        </p:spPr>
        <p:txBody>
          <a:bodyPr/>
          <a:lstStyle/>
          <a:p>
            <a:pPr>
              <a:defRPr/>
            </a:pPr>
            <a:r>
              <a:rPr lang="en-US" dirty="0"/>
              <a:t>| </a:t>
            </a:r>
            <a:fld id="{BE7E95D8-EC59-4691-99B0-0393DCAA61BF}" type="slidenum">
              <a:rPr lang="en-US">
                <a:solidFill>
                  <a:srgbClr val="B2B2B2"/>
                </a:solidFill>
              </a:rPr>
              <a:pPr>
                <a:defRPr/>
              </a:pPr>
              <a:t>136</a:t>
            </a:fld>
            <a:endParaRPr lang="en-US" dirty="0">
              <a:solidFill>
                <a:srgbClr val="B2B2B2"/>
              </a:solidFill>
            </a:endParaRPr>
          </a:p>
        </p:txBody>
      </p:sp>
      <p:sp>
        <p:nvSpPr>
          <p:cNvPr id="55301" name="Text Box 4"/>
          <p:cNvSpPr txBox="1">
            <a:spLocks noChangeArrowheads="1"/>
          </p:cNvSpPr>
          <p:nvPr/>
        </p:nvSpPr>
        <p:spPr bwMode="auto">
          <a:xfrm>
            <a:off x="2071267" y="3573069"/>
            <a:ext cx="94084" cy="340241"/>
          </a:xfrm>
          <a:prstGeom prst="rect">
            <a:avLst/>
          </a:prstGeom>
          <a:noFill/>
          <a:ln w="9525" algn="ctr">
            <a:noFill/>
            <a:miter lim="800000"/>
            <a:headEnd/>
            <a:tailEnd/>
          </a:ln>
        </p:spPr>
        <p:txBody>
          <a:bodyPr wrap="none" lIns="46555" tIns="46555" rIns="46555" bIns="46555">
            <a:spAutoFit/>
          </a:bodyPr>
          <a:lstStyle/>
          <a:p>
            <a:pPr algn="r" defTabSz="912813">
              <a:spcBef>
                <a:spcPct val="50000"/>
              </a:spcBef>
            </a:pPr>
            <a:endParaRPr lang="en-US" sz="1600" b="1">
              <a:solidFill>
                <a:schemeClr val="bg1"/>
              </a:solidFill>
            </a:endParaRPr>
          </a:p>
        </p:txBody>
      </p:sp>
      <p:sp>
        <p:nvSpPr>
          <p:cNvPr id="55306" name="Text Box 15"/>
          <p:cNvSpPr txBox="1">
            <a:spLocks noChangeArrowheads="1"/>
          </p:cNvSpPr>
          <p:nvPr/>
        </p:nvSpPr>
        <p:spPr bwMode="auto">
          <a:xfrm>
            <a:off x="1166646" y="4029915"/>
            <a:ext cx="6789737" cy="680473"/>
          </a:xfrm>
          <a:prstGeom prst="rect">
            <a:avLst/>
          </a:prstGeom>
          <a:solidFill>
            <a:schemeClr val="tx1">
              <a:lumMod val="50000"/>
              <a:lumOff val="50000"/>
              <a:alpha val="50195"/>
            </a:schemeClr>
          </a:solidFill>
          <a:ln w="38100" algn="ctr">
            <a:noFill/>
            <a:miter lim="800000"/>
            <a:headEnd/>
            <a:tailEnd/>
          </a:ln>
          <a:effectLst>
            <a:outerShdw blurRad="50800" dist="38100" dir="2700000" algn="tl" rotWithShape="0">
              <a:prstClr val="black">
                <a:alpha val="40000"/>
              </a:prstClr>
            </a:outerShdw>
          </a:effectLst>
        </p:spPr>
        <p:txBody>
          <a:bodyPr lIns="93106" tIns="93106" rIns="93106" bIns="93106">
            <a:spAutoFit/>
          </a:bodyPr>
          <a:lstStyle/>
          <a:p>
            <a:pPr algn="ctr" defTabSz="912813">
              <a:spcBef>
                <a:spcPct val="50000"/>
              </a:spcBef>
            </a:pPr>
            <a:r>
              <a:rPr lang="es-ES" sz="1600" b="1"/>
              <a:t>¿CÓMO PODEMOS SER HONESTOS, RESPETUOSOS Y EFECTIVOS AL MISMO TIEMPO?</a:t>
            </a:r>
            <a:r>
              <a:rPr lang="es-ES" sz="1600" b="1">
                <a:solidFill>
                  <a:schemeClr val="bg1"/>
                </a:solidFill>
              </a:rPr>
              <a:t> </a:t>
            </a:r>
          </a:p>
        </p:txBody>
      </p:sp>
      <p:sp>
        <p:nvSpPr>
          <p:cNvPr id="55307" name="AutoShape 16"/>
          <p:cNvSpPr>
            <a:spLocks noChangeArrowheads="1"/>
          </p:cNvSpPr>
          <p:nvPr/>
        </p:nvSpPr>
        <p:spPr bwMode="auto">
          <a:xfrm>
            <a:off x="4234482" y="3551672"/>
            <a:ext cx="654050" cy="387668"/>
          </a:xfrm>
          <a:prstGeom prst="downArrow">
            <a:avLst>
              <a:gd name="adj1" fmla="val 50000"/>
              <a:gd name="adj2" fmla="val 26456"/>
            </a:avLst>
          </a:prstGeom>
          <a:solidFill>
            <a:srgbClr val="FBB03F"/>
          </a:solidFill>
          <a:ln w="28575" algn="ctr">
            <a:noFill/>
            <a:miter lim="800000"/>
            <a:headEnd/>
            <a:tailEnd/>
          </a:ln>
        </p:spPr>
        <p:txBody>
          <a:bodyPr lIns="45720" rIns="45720" anchor="ctr">
            <a:spAutoFit/>
          </a:bodyPr>
          <a:lstStyle/>
          <a:p>
            <a:endParaRPr lang="es-MX"/>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2226" name="Rectangle 2"/>
          <p:cNvSpPr>
            <a:spLocks noGrp="1" noChangeArrowheads="1"/>
          </p:cNvSpPr>
          <p:nvPr>
            <p:ph type="title"/>
          </p:nvPr>
        </p:nvSpPr>
        <p:spPr>
          <a:xfrm>
            <a:off x="279407" y="51470"/>
            <a:ext cx="8685213" cy="434578"/>
          </a:xfrm>
        </p:spPr>
        <p:txBody>
          <a:bodyPr/>
          <a:lstStyle/>
          <a:p>
            <a:pPr eaLnBrk="1" hangingPunct="1"/>
            <a:r>
              <a:rPr lang="es-ES" sz="2400" dirty="0"/>
              <a:t>El </a:t>
            </a:r>
            <a:r>
              <a:rPr lang="es-ES" sz="2400" dirty="0" err="1"/>
              <a:t>cuatrilema</a:t>
            </a:r>
            <a:r>
              <a:rPr lang="es-ES" sz="2400" dirty="0"/>
              <a:t> de la columna izquierda tóxica (CIT)</a:t>
            </a:r>
          </a:p>
        </p:txBody>
      </p:sp>
      <p:sp>
        <p:nvSpPr>
          <p:cNvPr id="52228" name="3 Marcador de número de diapositiva"/>
          <p:cNvSpPr>
            <a:spLocks noGrp="1"/>
          </p:cNvSpPr>
          <p:nvPr>
            <p:ph type="sldNum" sz="quarter" idx="10"/>
          </p:nvPr>
        </p:nvSpPr>
        <p:spPr/>
        <p:txBody>
          <a:bodyPr/>
          <a:lstStyle/>
          <a:p>
            <a:pPr>
              <a:defRPr/>
            </a:pPr>
            <a:r>
              <a:rPr lang="en-US"/>
              <a:t>| </a:t>
            </a:r>
            <a:fld id="{C462A32C-324E-4C87-B7A5-181951FF3E7B}" type="slidenum">
              <a:rPr lang="en-US" smtClean="0">
                <a:solidFill>
                  <a:srgbClr val="B2B2B2"/>
                </a:solidFill>
              </a:rPr>
              <a:pPr>
                <a:defRPr/>
              </a:pPr>
              <a:t>137</a:t>
            </a:fld>
            <a:endParaRPr lang="en-US">
              <a:solidFill>
                <a:srgbClr val="B2B2B2"/>
              </a:solidFill>
            </a:endParaRPr>
          </a:p>
        </p:txBody>
      </p:sp>
      <p:sp>
        <p:nvSpPr>
          <p:cNvPr id="94242" name="Text Box 34"/>
          <p:cNvSpPr txBox="1">
            <a:spLocks noChangeArrowheads="1"/>
          </p:cNvSpPr>
          <p:nvPr/>
        </p:nvSpPr>
        <p:spPr bwMode="auto">
          <a:xfrm>
            <a:off x="755576" y="1599642"/>
            <a:ext cx="7675725" cy="1944216"/>
          </a:xfrm>
          <a:prstGeom prst="rect">
            <a:avLst/>
          </a:prstGeom>
          <a:solidFill>
            <a:schemeClr val="accent3"/>
          </a:solidFill>
          <a:ln w="15875" algn="ctr">
            <a:noFill/>
            <a:miter lim="800000"/>
            <a:headEnd/>
            <a:tailEnd/>
          </a:ln>
          <a:effectLst>
            <a:outerShdw blurRad="50800" dist="38100" dir="2700000" algn="tl" rotWithShape="0">
              <a:prstClr val="black">
                <a:alpha val="40000"/>
              </a:prstClr>
            </a:outerShdw>
          </a:effectLst>
        </p:spPr>
        <p:txBody>
          <a:bodyPr lIns="45720" rIns="45720" anchor="ctr"/>
          <a:lstStyle/>
          <a:p>
            <a:pPr algn="ctr" defTabSz="895350" fontAlgn="auto">
              <a:spcBef>
                <a:spcPts val="0"/>
              </a:spcBef>
              <a:spcAft>
                <a:spcPts val="0"/>
              </a:spcAft>
              <a:defRPr/>
            </a:pPr>
            <a:r>
              <a:rPr lang="es-ES" sz="4000" b="1" dirty="0">
                <a:solidFill>
                  <a:schemeClr val="bg1"/>
                </a:solidFill>
                <a:latin typeface="+mn-lt"/>
                <a:cs typeface="+mn-cs"/>
              </a:rPr>
              <a:t>¿Cómo podemos ser honestos y respetuosos al mismo tiempo?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4242"/>
                                        </p:tgtEl>
                                        <p:attrNameLst>
                                          <p:attrName>style.visibility</p:attrName>
                                        </p:attrNameLst>
                                      </p:cBhvr>
                                      <p:to>
                                        <p:strVal val="visible"/>
                                      </p:to>
                                    </p:set>
                                    <p:animEffect transition="in" filter="box(in)">
                                      <p:cBhvr>
                                        <p:cTn id="7" dur="500"/>
                                        <p:tgtEl>
                                          <p:spTgt spid="94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4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53626" name="Oval 4"/>
          <p:cNvSpPr>
            <a:spLocks noChangeArrowheads="1"/>
          </p:cNvSpPr>
          <p:nvPr/>
        </p:nvSpPr>
        <p:spPr bwMode="auto">
          <a:xfrm>
            <a:off x="150484" y="1869672"/>
            <a:ext cx="2736304" cy="1998222"/>
          </a:xfrm>
          <a:prstGeom prst="ellipse">
            <a:avLst/>
          </a:prstGeom>
          <a:solidFill>
            <a:schemeClr val="accent4"/>
          </a:solidFill>
          <a:ln w="28575">
            <a:solidFill>
              <a:schemeClr val="bg1"/>
            </a:solidFill>
            <a:round/>
            <a:headEnd/>
            <a:tailEnd/>
          </a:ln>
        </p:spPr>
        <p:txBody>
          <a:bodyPr/>
          <a:lstStyle/>
          <a:p>
            <a:endParaRPr lang="es-AR"/>
          </a:p>
        </p:txBody>
      </p:sp>
      <p:sp>
        <p:nvSpPr>
          <p:cNvPr id="153625" name="Oval 3"/>
          <p:cNvSpPr>
            <a:spLocks noChangeArrowheads="1"/>
          </p:cNvSpPr>
          <p:nvPr/>
        </p:nvSpPr>
        <p:spPr bwMode="auto">
          <a:xfrm>
            <a:off x="627242" y="2193708"/>
            <a:ext cx="1782788" cy="1350150"/>
          </a:xfrm>
          <a:prstGeom prst="ellipse">
            <a:avLst/>
          </a:prstGeom>
          <a:solidFill>
            <a:schemeClr val="accent3">
              <a:alpha val="97000"/>
            </a:schemeClr>
          </a:solidFill>
          <a:ln w="28575">
            <a:solidFill>
              <a:schemeClr val="bg1"/>
            </a:solidFill>
            <a:round/>
            <a:headEnd/>
            <a:tailEnd/>
          </a:ln>
        </p:spPr>
        <p:txBody>
          <a:bodyPr/>
          <a:lstStyle/>
          <a:p>
            <a:endParaRPr lang="es-AR"/>
          </a:p>
        </p:txBody>
      </p:sp>
      <p:sp>
        <p:nvSpPr>
          <p:cNvPr id="153627" name="Oval 5"/>
          <p:cNvSpPr>
            <a:spLocks noChangeArrowheads="1"/>
          </p:cNvSpPr>
          <p:nvPr/>
        </p:nvSpPr>
        <p:spPr bwMode="auto">
          <a:xfrm>
            <a:off x="1092394" y="2549104"/>
            <a:ext cx="852487" cy="639365"/>
          </a:xfrm>
          <a:prstGeom prst="ellipse">
            <a:avLst/>
          </a:prstGeom>
          <a:solidFill>
            <a:srgbClr val="0066FF"/>
          </a:solidFill>
          <a:ln w="28575">
            <a:solidFill>
              <a:schemeClr val="bg1"/>
            </a:solidFill>
            <a:round/>
            <a:headEnd/>
            <a:tailEnd/>
          </a:ln>
        </p:spPr>
        <p:txBody>
          <a:bodyPr/>
          <a:lstStyle/>
          <a:p>
            <a:endParaRPr lang="es-AR"/>
          </a:p>
        </p:txBody>
      </p:sp>
      <p:sp>
        <p:nvSpPr>
          <p:cNvPr id="259082" name="Text Box 10"/>
          <p:cNvSpPr txBox="1">
            <a:spLocks noChangeArrowheads="1"/>
          </p:cNvSpPr>
          <p:nvPr/>
        </p:nvSpPr>
        <p:spPr bwMode="auto">
          <a:xfrm>
            <a:off x="3443288" y="3690856"/>
            <a:ext cx="2374900" cy="1033442"/>
          </a:xfrm>
          <a:prstGeom prst="rect">
            <a:avLst/>
          </a:prstGeom>
          <a:solidFill>
            <a:schemeClr val="tx1">
              <a:lumMod val="75000"/>
              <a:lumOff val="25000"/>
            </a:schemeClr>
          </a:solidFill>
          <a:ln w="19050">
            <a:noFill/>
            <a:miter lim="800000"/>
            <a:headEnd/>
            <a:tailEnd/>
          </a:ln>
        </p:spPr>
        <p:txBody>
          <a:bodyPr lIns="89592" tIns="44797" rIns="89592" bIns="44797"/>
          <a:lstStyle/>
          <a:p>
            <a:pPr algn="ctr" defTabSz="895350" eaLnBrk="0" hangingPunct="0">
              <a:spcBef>
                <a:spcPts val="0"/>
              </a:spcBef>
            </a:pPr>
            <a:r>
              <a:rPr lang="es-ES" dirty="0">
                <a:solidFill>
                  <a:schemeClr val="bg1"/>
                </a:solidFill>
              </a:rPr>
              <a:t>Verdad profunda / esencial:</a:t>
            </a:r>
            <a:r>
              <a:rPr lang="es-ES" sz="1400" dirty="0">
                <a:solidFill>
                  <a:schemeClr val="bg1"/>
                </a:solidFill>
              </a:rPr>
              <a:t> </a:t>
            </a:r>
          </a:p>
          <a:p>
            <a:pPr algn="ctr" defTabSz="895350" eaLnBrk="0" hangingPunct="0">
              <a:spcBef>
                <a:spcPts val="0"/>
              </a:spcBef>
            </a:pPr>
            <a:r>
              <a:rPr lang="es-ES" sz="1200" dirty="0">
                <a:solidFill>
                  <a:schemeClr val="bg1"/>
                </a:solidFill>
              </a:rPr>
              <a:t>Lo que mi verdad</a:t>
            </a:r>
            <a:r>
              <a:rPr lang="es-ES" sz="1200" i="1" dirty="0">
                <a:solidFill>
                  <a:schemeClr val="bg1"/>
                </a:solidFill>
              </a:rPr>
              <a:t> realmente</a:t>
            </a:r>
            <a:r>
              <a:rPr lang="es-ES" sz="1200" dirty="0">
                <a:solidFill>
                  <a:schemeClr val="bg1"/>
                </a:solidFill>
              </a:rPr>
              <a:t> es.</a:t>
            </a:r>
          </a:p>
        </p:txBody>
      </p:sp>
      <p:sp>
        <p:nvSpPr>
          <p:cNvPr id="259083" name="Text Box 11"/>
          <p:cNvSpPr txBox="1">
            <a:spLocks noChangeArrowheads="1"/>
          </p:cNvSpPr>
          <p:nvPr/>
        </p:nvSpPr>
        <p:spPr bwMode="auto">
          <a:xfrm>
            <a:off x="3467610" y="1285202"/>
            <a:ext cx="2525713" cy="692482"/>
          </a:xfrm>
          <a:prstGeom prst="rect">
            <a:avLst/>
          </a:prstGeom>
          <a:solidFill>
            <a:srgbClr val="C00000"/>
          </a:solidFill>
          <a:ln w="19050" algn="ctr">
            <a:noFill/>
            <a:miter lim="800000"/>
            <a:headEnd/>
            <a:tailEnd/>
          </a:ln>
        </p:spPr>
        <p:txBody>
          <a:bodyPr lIns="91410" tIns="45706" rIns="91410" bIns="45706"/>
          <a:lstStyle/>
          <a:p>
            <a:pPr algn="ctr" defTabSz="912813" eaLnBrk="0" hangingPunct="0"/>
            <a:r>
              <a:rPr lang="es-ES" b="1" dirty="0">
                <a:solidFill>
                  <a:schemeClr val="bg1"/>
                </a:solidFill>
              </a:rPr>
              <a:t>Verdad reactiva:</a:t>
            </a:r>
          </a:p>
          <a:p>
            <a:pPr algn="ctr" defTabSz="912813" eaLnBrk="0" hangingPunct="0"/>
            <a:r>
              <a:rPr lang="es-ES" sz="1200" dirty="0">
                <a:solidFill>
                  <a:schemeClr val="bg1"/>
                </a:solidFill>
              </a:rPr>
              <a:t>Lo que </a:t>
            </a:r>
            <a:r>
              <a:rPr lang="es-ES" sz="1200" b="1" i="1" dirty="0">
                <a:solidFill>
                  <a:schemeClr val="bg1"/>
                </a:solidFill>
              </a:rPr>
              <a:t>creo</a:t>
            </a:r>
            <a:r>
              <a:rPr lang="es-ES" sz="1200" dirty="0">
                <a:solidFill>
                  <a:schemeClr val="bg1"/>
                </a:solidFill>
              </a:rPr>
              <a:t> que es mi verdad</a:t>
            </a:r>
          </a:p>
        </p:txBody>
      </p:sp>
      <p:sp>
        <p:nvSpPr>
          <p:cNvPr id="259084" name="Text Box 12"/>
          <p:cNvSpPr txBox="1">
            <a:spLocks noChangeArrowheads="1"/>
          </p:cNvSpPr>
          <p:nvPr/>
        </p:nvSpPr>
        <p:spPr bwMode="auto">
          <a:xfrm>
            <a:off x="3491880" y="2499742"/>
            <a:ext cx="2570163" cy="864096"/>
          </a:xfrm>
          <a:prstGeom prst="rect">
            <a:avLst/>
          </a:prstGeom>
          <a:solidFill>
            <a:schemeClr val="accent3"/>
          </a:solidFill>
          <a:ln w="19050">
            <a:noFill/>
            <a:miter lim="800000"/>
            <a:headEnd/>
            <a:tailEnd/>
          </a:ln>
        </p:spPr>
        <p:txBody>
          <a:bodyPr lIns="89592" tIns="44797" rIns="89592" bIns="44797"/>
          <a:lstStyle/>
          <a:p>
            <a:pPr algn="ctr" defTabSz="895350" eaLnBrk="0" hangingPunct="0"/>
            <a:r>
              <a:rPr lang="es-ES" b="1" dirty="0">
                <a:solidFill>
                  <a:schemeClr val="bg1"/>
                </a:solidFill>
              </a:rPr>
              <a:t>Verdad cosmética:</a:t>
            </a:r>
            <a:endParaRPr lang="es-ES" dirty="0">
              <a:solidFill>
                <a:schemeClr val="bg1"/>
              </a:solidFill>
            </a:endParaRPr>
          </a:p>
          <a:p>
            <a:pPr algn="ctr" defTabSz="895350" eaLnBrk="0" hangingPunct="0"/>
            <a:r>
              <a:rPr lang="es-ES" sz="1200" dirty="0">
                <a:solidFill>
                  <a:schemeClr val="bg1"/>
                </a:solidFill>
              </a:rPr>
              <a:t>La respuesta políticamente correcta que suelo expresar.</a:t>
            </a:r>
          </a:p>
        </p:txBody>
      </p:sp>
      <p:sp>
        <p:nvSpPr>
          <p:cNvPr id="259088" name="Text Box 16"/>
          <p:cNvSpPr txBox="1">
            <a:spLocks noChangeArrowheads="1"/>
          </p:cNvSpPr>
          <p:nvPr/>
        </p:nvSpPr>
        <p:spPr bwMode="auto">
          <a:xfrm>
            <a:off x="6556592" y="1239474"/>
            <a:ext cx="2390716" cy="830977"/>
          </a:xfrm>
          <a:prstGeom prst="rect">
            <a:avLst/>
          </a:prstGeom>
          <a:noFill/>
          <a:ln w="9525" algn="ctr">
            <a:noFill/>
            <a:miter lim="800000"/>
            <a:headEnd/>
            <a:tailEnd/>
          </a:ln>
        </p:spPr>
        <p:txBody>
          <a:bodyPr wrap="square" lIns="45710" tIns="45710" rIns="45710" bIns="45710">
            <a:spAutoFit/>
          </a:bodyPr>
          <a:lstStyle/>
          <a:p>
            <a:pPr algn="ctr" defTabSz="895350">
              <a:spcBef>
                <a:spcPct val="50000"/>
              </a:spcBef>
            </a:pPr>
            <a:r>
              <a:rPr lang="es-ES" b="1" i="1" dirty="0"/>
              <a:t>“</a:t>
            </a:r>
            <a:r>
              <a:rPr lang="es-AR" b="1" i="1" dirty="0"/>
              <a:t>Es la peor idea que he escuchado! ¡Nunca funcionará!</a:t>
            </a:r>
            <a:r>
              <a:rPr lang="es-ES" b="1" i="1" dirty="0"/>
              <a:t>”</a:t>
            </a:r>
          </a:p>
        </p:txBody>
      </p:sp>
      <p:sp>
        <p:nvSpPr>
          <p:cNvPr id="259089" name="Text Box 17"/>
          <p:cNvSpPr txBox="1">
            <a:spLocks noChangeArrowheads="1"/>
          </p:cNvSpPr>
          <p:nvPr/>
        </p:nvSpPr>
        <p:spPr bwMode="auto">
          <a:xfrm>
            <a:off x="6696377" y="2571750"/>
            <a:ext cx="2024062" cy="584755"/>
          </a:xfrm>
          <a:prstGeom prst="rect">
            <a:avLst/>
          </a:prstGeom>
          <a:noFill/>
          <a:ln w="9525" algn="ctr">
            <a:noFill/>
            <a:miter lim="800000"/>
            <a:headEnd/>
            <a:tailEnd/>
          </a:ln>
        </p:spPr>
        <p:txBody>
          <a:bodyPr lIns="45710" tIns="45710" rIns="45710" bIns="45710">
            <a:spAutoFit/>
          </a:bodyPr>
          <a:lstStyle/>
          <a:p>
            <a:pPr algn="ctr" defTabSz="895350">
              <a:spcBef>
                <a:spcPct val="50000"/>
              </a:spcBef>
            </a:pPr>
            <a:r>
              <a:rPr lang="es-ES" b="1" i="1" dirty="0"/>
              <a:t>“¡</a:t>
            </a:r>
            <a:r>
              <a:rPr lang="es-AR" b="1" i="1" dirty="0">
                <a:solidFill>
                  <a:srgbClr val="002D62"/>
                </a:solidFill>
              </a:rPr>
              <a:t>Qué idea tan interesante! </a:t>
            </a:r>
            <a:endParaRPr lang="es-ES" b="1" i="1" dirty="0"/>
          </a:p>
        </p:txBody>
      </p:sp>
      <p:sp>
        <p:nvSpPr>
          <p:cNvPr id="259095" name="Line 23"/>
          <p:cNvSpPr>
            <a:spLocks noChangeShapeType="1"/>
          </p:cNvSpPr>
          <p:nvPr/>
        </p:nvSpPr>
        <p:spPr bwMode="auto">
          <a:xfrm flipV="1">
            <a:off x="2016125" y="1761782"/>
            <a:ext cx="1108076" cy="486665"/>
          </a:xfrm>
          <a:prstGeom prst="line">
            <a:avLst/>
          </a:prstGeom>
          <a:noFill/>
          <a:ln w="9525">
            <a:solidFill>
              <a:srgbClr val="002960"/>
            </a:solidFill>
            <a:round/>
            <a:headEnd/>
            <a:tailEnd type="triangle" w="med" len="med"/>
          </a:ln>
        </p:spPr>
        <p:txBody>
          <a:bodyPr wrap="square" lIns="45720" rIns="45720">
            <a:spAutoFit/>
          </a:bodyPr>
          <a:lstStyle/>
          <a:p>
            <a:endParaRPr lang="es-AR"/>
          </a:p>
        </p:txBody>
      </p:sp>
      <p:sp>
        <p:nvSpPr>
          <p:cNvPr id="259096" name="Line 24"/>
          <p:cNvSpPr>
            <a:spLocks noChangeShapeType="1"/>
          </p:cNvSpPr>
          <p:nvPr/>
        </p:nvSpPr>
        <p:spPr bwMode="auto">
          <a:xfrm flipV="1">
            <a:off x="2239791" y="2895786"/>
            <a:ext cx="1108075" cy="0"/>
          </a:xfrm>
          <a:prstGeom prst="line">
            <a:avLst/>
          </a:prstGeom>
          <a:noFill/>
          <a:ln w="9525">
            <a:solidFill>
              <a:schemeClr val="accent3"/>
            </a:solidFill>
            <a:round/>
            <a:headEnd/>
            <a:tailEnd type="triangle" w="med" len="med"/>
          </a:ln>
        </p:spPr>
        <p:txBody>
          <a:bodyPr wrap="square" lIns="45720" rIns="45720">
            <a:spAutoFit/>
          </a:bodyPr>
          <a:lstStyle/>
          <a:p>
            <a:endParaRPr lang="es-AR"/>
          </a:p>
        </p:txBody>
      </p:sp>
      <p:sp>
        <p:nvSpPr>
          <p:cNvPr id="259097" name="Line 25"/>
          <p:cNvSpPr>
            <a:spLocks noChangeShapeType="1"/>
          </p:cNvSpPr>
          <p:nvPr/>
        </p:nvSpPr>
        <p:spPr bwMode="auto">
          <a:xfrm>
            <a:off x="1547664" y="2943225"/>
            <a:ext cx="1656184" cy="925116"/>
          </a:xfrm>
          <a:prstGeom prst="line">
            <a:avLst/>
          </a:prstGeom>
          <a:noFill/>
          <a:ln w="9525">
            <a:solidFill>
              <a:schemeClr val="tx1">
                <a:lumMod val="50000"/>
                <a:lumOff val="50000"/>
              </a:schemeClr>
            </a:solidFill>
            <a:round/>
            <a:headEnd/>
            <a:tailEnd type="triangle" w="med" len="med"/>
          </a:ln>
        </p:spPr>
        <p:txBody>
          <a:bodyPr wrap="square" lIns="45720" rIns="45720">
            <a:spAutoFit/>
          </a:bodyPr>
          <a:lstStyle/>
          <a:p>
            <a:endParaRPr lang="es-AR"/>
          </a:p>
        </p:txBody>
      </p:sp>
      <p:sp>
        <p:nvSpPr>
          <p:cNvPr id="259098" name="Text Box 26"/>
          <p:cNvSpPr txBox="1">
            <a:spLocks noChangeArrowheads="1"/>
          </p:cNvSpPr>
          <p:nvPr/>
        </p:nvSpPr>
        <p:spPr bwMode="auto">
          <a:xfrm>
            <a:off x="6621469" y="3705876"/>
            <a:ext cx="2260962" cy="830977"/>
          </a:xfrm>
          <a:prstGeom prst="rect">
            <a:avLst/>
          </a:prstGeom>
          <a:noFill/>
          <a:ln w="9525" algn="ctr">
            <a:noFill/>
            <a:miter lim="800000"/>
            <a:headEnd/>
            <a:tailEnd/>
          </a:ln>
        </p:spPr>
        <p:txBody>
          <a:bodyPr wrap="square" lIns="45710" tIns="45710" rIns="45710" bIns="45710">
            <a:spAutoFit/>
          </a:bodyPr>
          <a:lstStyle/>
          <a:p>
            <a:pPr algn="ctr" defTabSz="895350">
              <a:spcBef>
                <a:spcPct val="50000"/>
              </a:spcBef>
            </a:pPr>
            <a:r>
              <a:rPr lang="es-ES" b="1" i="1" dirty="0">
                <a:sym typeface="Wingdings" pitchFamily="2" charset="2"/>
              </a:rPr>
              <a:t>“Tengo una perspectiva diferente. </a:t>
            </a:r>
            <a:r>
              <a:rPr lang="es-ES" i="1" dirty="0">
                <a:sym typeface="Wingdings" pitchFamily="2" charset="2"/>
              </a:rPr>
              <a:t>Lo que veo es…</a:t>
            </a:r>
            <a:r>
              <a:rPr lang="es-ES" b="1" i="1" dirty="0">
                <a:sym typeface="Wingdings" pitchFamily="2" charset="2"/>
              </a:rPr>
              <a:t>”</a:t>
            </a:r>
          </a:p>
        </p:txBody>
      </p:sp>
      <p:sp>
        <p:nvSpPr>
          <p:cNvPr id="4" name="AutoShape 9"/>
          <p:cNvSpPr>
            <a:spLocks noChangeArrowheads="1"/>
          </p:cNvSpPr>
          <p:nvPr/>
        </p:nvSpPr>
        <p:spPr bwMode="auto">
          <a:xfrm>
            <a:off x="6122267" y="1341127"/>
            <a:ext cx="336550" cy="427970"/>
          </a:xfrm>
          <a:prstGeom prst="rightArrow">
            <a:avLst>
              <a:gd name="adj1" fmla="val 50000"/>
              <a:gd name="adj2" fmla="val 25000"/>
            </a:avLst>
          </a:prstGeom>
          <a:solidFill>
            <a:schemeClr val="accent2"/>
          </a:solidFill>
          <a:ln w="15875" algn="ctr">
            <a:noFill/>
            <a:miter lim="800000"/>
            <a:headEnd/>
            <a:tailEnd/>
          </a:ln>
        </p:spPr>
        <p:txBody>
          <a:bodyPr lIns="45720" rIns="45720" anchor="ctr">
            <a:spAutoFit/>
          </a:bodyPr>
          <a:lstStyle/>
          <a:p>
            <a:endParaRPr lang="es-AR" sz="800"/>
          </a:p>
        </p:txBody>
      </p:sp>
      <p:sp>
        <p:nvSpPr>
          <p:cNvPr id="5" name="AutoShape 9"/>
          <p:cNvSpPr>
            <a:spLocks noChangeArrowheads="1"/>
          </p:cNvSpPr>
          <p:nvPr/>
        </p:nvSpPr>
        <p:spPr bwMode="auto">
          <a:xfrm>
            <a:off x="6105935" y="2675373"/>
            <a:ext cx="336550" cy="427970"/>
          </a:xfrm>
          <a:prstGeom prst="rightArrow">
            <a:avLst>
              <a:gd name="adj1" fmla="val 50000"/>
              <a:gd name="adj2" fmla="val 25000"/>
            </a:avLst>
          </a:prstGeom>
          <a:solidFill>
            <a:schemeClr val="accent2"/>
          </a:solidFill>
          <a:ln w="15875" algn="ctr">
            <a:noFill/>
            <a:miter lim="800000"/>
            <a:headEnd/>
            <a:tailEnd/>
          </a:ln>
        </p:spPr>
        <p:txBody>
          <a:bodyPr lIns="45720" rIns="45720" anchor="ctr">
            <a:spAutoFit/>
          </a:bodyPr>
          <a:lstStyle/>
          <a:p>
            <a:endParaRPr lang="es-AR" sz="800"/>
          </a:p>
        </p:txBody>
      </p:sp>
      <p:sp>
        <p:nvSpPr>
          <p:cNvPr id="6" name="AutoShape 9"/>
          <p:cNvSpPr>
            <a:spLocks noChangeArrowheads="1"/>
          </p:cNvSpPr>
          <p:nvPr/>
        </p:nvSpPr>
        <p:spPr bwMode="auto">
          <a:xfrm>
            <a:off x="5963763" y="4122272"/>
            <a:ext cx="336550" cy="427970"/>
          </a:xfrm>
          <a:prstGeom prst="rightArrow">
            <a:avLst>
              <a:gd name="adj1" fmla="val 50000"/>
              <a:gd name="adj2" fmla="val 25000"/>
            </a:avLst>
          </a:prstGeom>
          <a:solidFill>
            <a:schemeClr val="accent2"/>
          </a:solidFill>
          <a:ln w="15875" algn="ctr">
            <a:noFill/>
            <a:miter lim="800000"/>
            <a:headEnd/>
            <a:tailEnd/>
          </a:ln>
        </p:spPr>
        <p:txBody>
          <a:bodyPr lIns="45720" rIns="45720" anchor="ctr">
            <a:spAutoFit/>
          </a:bodyPr>
          <a:lstStyle/>
          <a:p>
            <a:endParaRPr lang="es-AR" sz="800"/>
          </a:p>
        </p:txBody>
      </p:sp>
      <p:sp>
        <p:nvSpPr>
          <p:cNvPr id="21" name="Title 20"/>
          <p:cNvSpPr>
            <a:spLocks noGrp="1"/>
          </p:cNvSpPr>
          <p:nvPr>
            <p:ph type="title"/>
          </p:nvPr>
        </p:nvSpPr>
        <p:spPr>
          <a:xfrm>
            <a:off x="279407" y="51470"/>
            <a:ext cx="8685213" cy="434578"/>
          </a:xfrm>
        </p:spPr>
        <p:txBody>
          <a:bodyPr/>
          <a:lstStyle/>
          <a:p>
            <a:r>
              <a:rPr lang="es-AR" dirty="0"/>
              <a:t>3 “capas” de verdad</a:t>
            </a:r>
            <a:endParaRPr lang="en-US" dirty="0"/>
          </a:p>
        </p:txBody>
      </p:sp>
      <p:sp>
        <p:nvSpPr>
          <p:cNvPr id="32" name="Slide Number Placeholder 3"/>
          <p:cNvSpPr>
            <a:spLocks noGrp="1"/>
          </p:cNvSpPr>
          <p:nvPr>
            <p:ph type="sldNum" sz="quarter" idx="10"/>
          </p:nvPr>
        </p:nvSpPr>
        <p:spPr>
          <a:xfrm>
            <a:off x="6948264" y="4892005"/>
            <a:ext cx="2133600" cy="200025"/>
          </a:xfrm>
        </p:spPr>
        <p:txBody>
          <a:bodyPr/>
          <a:lstStyle/>
          <a:p>
            <a:pPr algn="r">
              <a:defRPr/>
            </a:pPr>
            <a:r>
              <a:rPr lang="en-US" dirty="0"/>
              <a:t>| </a:t>
            </a:r>
            <a:fld id="{6738503C-4730-4780-899C-F9A9A690CB6E}" type="slidenum">
              <a:rPr lang="en-US" smtClean="0">
                <a:solidFill>
                  <a:srgbClr val="B2B2B2"/>
                </a:solidFill>
              </a:rPr>
              <a:pPr algn="r">
                <a:defRPr/>
              </a:pPr>
              <a:t>138</a:t>
            </a:fld>
            <a:endParaRPr lang="en-US" dirty="0">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9095"/>
                                        </p:tgtEl>
                                        <p:attrNameLst>
                                          <p:attrName>style.visibility</p:attrName>
                                        </p:attrNameLst>
                                      </p:cBhvr>
                                      <p:to>
                                        <p:strVal val="visible"/>
                                      </p:to>
                                    </p:set>
                                    <p:animEffect transition="in" filter="box(in)">
                                      <p:cBhvr>
                                        <p:cTn id="7" dur="500"/>
                                        <p:tgtEl>
                                          <p:spTgt spid="25909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59083"/>
                                        </p:tgtEl>
                                        <p:attrNameLst>
                                          <p:attrName>style.visibility</p:attrName>
                                        </p:attrNameLst>
                                      </p:cBhvr>
                                      <p:to>
                                        <p:strVal val="visible"/>
                                      </p:to>
                                    </p:set>
                                    <p:animEffect transition="in" filter="box(in)">
                                      <p:cBhvr>
                                        <p:cTn id="10" dur="500"/>
                                        <p:tgtEl>
                                          <p:spTgt spid="25908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59088"/>
                                        </p:tgtEl>
                                        <p:attrNameLst>
                                          <p:attrName>style.visibility</p:attrName>
                                        </p:attrNameLst>
                                      </p:cBhvr>
                                      <p:to>
                                        <p:strVal val="visible"/>
                                      </p:to>
                                    </p:set>
                                    <p:animEffect transition="in" filter="box(in)">
                                      <p:cBhvr>
                                        <p:cTn id="13" dur="500"/>
                                        <p:tgtEl>
                                          <p:spTgt spid="259088"/>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59096"/>
                                        </p:tgtEl>
                                        <p:attrNameLst>
                                          <p:attrName>style.visibility</p:attrName>
                                        </p:attrNameLst>
                                      </p:cBhvr>
                                      <p:to>
                                        <p:strVal val="visible"/>
                                      </p:to>
                                    </p:set>
                                    <p:animEffect transition="in" filter="box(in)">
                                      <p:cBhvr>
                                        <p:cTn id="21" dur="500"/>
                                        <p:tgtEl>
                                          <p:spTgt spid="259096"/>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259084"/>
                                        </p:tgtEl>
                                        <p:attrNameLst>
                                          <p:attrName>style.visibility</p:attrName>
                                        </p:attrNameLst>
                                      </p:cBhvr>
                                      <p:to>
                                        <p:strVal val="visible"/>
                                      </p:to>
                                    </p:set>
                                    <p:animEffect transition="in" filter="box(in)">
                                      <p:cBhvr>
                                        <p:cTn id="24" dur="500"/>
                                        <p:tgtEl>
                                          <p:spTgt spid="259084"/>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59089"/>
                                        </p:tgtEl>
                                        <p:attrNameLst>
                                          <p:attrName>style.visibility</p:attrName>
                                        </p:attrNameLst>
                                      </p:cBhvr>
                                      <p:to>
                                        <p:strVal val="visible"/>
                                      </p:to>
                                    </p:set>
                                    <p:animEffect transition="in" filter="box(in)">
                                      <p:cBhvr>
                                        <p:cTn id="30" dur="500"/>
                                        <p:tgtEl>
                                          <p:spTgt spid="259089"/>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59097"/>
                                        </p:tgtEl>
                                        <p:attrNameLst>
                                          <p:attrName>style.visibility</p:attrName>
                                        </p:attrNameLst>
                                      </p:cBhvr>
                                      <p:to>
                                        <p:strVal val="visible"/>
                                      </p:to>
                                    </p:set>
                                    <p:animEffect transition="in" filter="box(in)">
                                      <p:cBhvr>
                                        <p:cTn id="35" dur="500"/>
                                        <p:tgtEl>
                                          <p:spTgt spid="259097"/>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259082"/>
                                        </p:tgtEl>
                                        <p:attrNameLst>
                                          <p:attrName>style.visibility</p:attrName>
                                        </p:attrNameLst>
                                      </p:cBhvr>
                                      <p:to>
                                        <p:strVal val="visible"/>
                                      </p:to>
                                    </p:set>
                                    <p:animEffect transition="in" filter="box(in)">
                                      <p:cBhvr>
                                        <p:cTn id="38" dur="500"/>
                                        <p:tgtEl>
                                          <p:spTgt spid="259082"/>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259098"/>
                                        </p:tgtEl>
                                        <p:attrNameLst>
                                          <p:attrName>style.visibility</p:attrName>
                                        </p:attrNameLst>
                                      </p:cBhvr>
                                      <p:to>
                                        <p:strVal val="visible"/>
                                      </p:to>
                                    </p:set>
                                    <p:animEffect transition="in" filter="box(in)">
                                      <p:cBhvr>
                                        <p:cTn id="41" dur="500"/>
                                        <p:tgtEl>
                                          <p:spTgt spid="259098"/>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ox(in)">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82" grpId="0" animBg="1"/>
      <p:bldP spid="259083" grpId="0" animBg="1"/>
      <p:bldP spid="259084" grpId="0" animBg="1"/>
      <p:bldP spid="259088" grpId="0"/>
      <p:bldP spid="259089" grpId="0"/>
      <p:bldP spid="259095" grpId="0" animBg="1"/>
      <p:bldP spid="259096" grpId="0" animBg="1"/>
      <p:bldP spid="259097" grpId="0" animBg="1"/>
      <p:bldP spid="259098" grpId="0"/>
      <p:bldP spid="4" grpId="0" animBg="1"/>
      <p:bldP spid="5" grpId="0" animBg="1"/>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0" name="Rectangle 4"/>
          <p:cNvSpPr>
            <a:spLocks noChangeArrowheads="1"/>
          </p:cNvSpPr>
          <p:nvPr/>
        </p:nvSpPr>
        <p:spPr bwMode="auto">
          <a:xfrm>
            <a:off x="683568" y="267494"/>
            <a:ext cx="7848872" cy="4505778"/>
          </a:xfrm>
          <a:prstGeom prst="rect">
            <a:avLst/>
          </a:prstGeom>
          <a:noFill/>
          <a:ln w="9525">
            <a:noFill/>
            <a:miter lim="800000"/>
            <a:headEnd/>
            <a:tailEnd/>
          </a:ln>
        </p:spPr>
        <p:txBody>
          <a:bodyPr wrap="square" lIns="91405" tIns="91405" rIns="91405" bIns="91405">
            <a:spAutoFit/>
          </a:bodyPr>
          <a:lstStyle/>
          <a:p>
            <a:pPr algn="ctr" defTabSz="895350">
              <a:lnSpc>
                <a:spcPct val="130000"/>
              </a:lnSpc>
              <a:spcBef>
                <a:spcPct val="20000"/>
              </a:spcBef>
            </a:pPr>
            <a:r>
              <a:rPr lang="es-ES" sz="5400" b="1" dirty="0"/>
              <a:t>Las preguntas que necesito hacerme para “destilar” mi verdad profunda son:</a:t>
            </a:r>
          </a:p>
        </p:txBody>
      </p:sp>
      <p:sp>
        <p:nvSpPr>
          <p:cNvPr id="5" name="4 Marcador de número de diapositiva"/>
          <p:cNvSpPr>
            <a:spLocks noGrp="1"/>
          </p:cNvSpPr>
          <p:nvPr>
            <p:ph type="sldNum" sz="quarter" idx="10"/>
          </p:nvPr>
        </p:nvSpPr>
        <p:spPr/>
        <p:txBody>
          <a:bodyPr/>
          <a:lstStyle/>
          <a:p>
            <a:pPr>
              <a:defRPr/>
            </a:pPr>
            <a:r>
              <a:rPr lang="en-US"/>
              <a:t>| </a:t>
            </a:r>
            <a:fld id="{55CE5E00-B12D-49F5-A2CB-0C35B09D3BC9}" type="slidenum">
              <a:rPr lang="en-US" smtClean="0">
                <a:solidFill>
                  <a:srgbClr val="B2B2B2"/>
                </a:solidFill>
              </a:rPr>
              <a:pPr>
                <a:defRPr/>
              </a:pPr>
              <a:t>139</a:t>
            </a:fld>
            <a:endParaRPr lang="en-US">
              <a:solidFill>
                <a:srgbClr val="B2B2B2"/>
              </a:solidFill>
            </a:endParaRPr>
          </a:p>
        </p:txBody>
      </p:sp>
      <p:sp>
        <p:nvSpPr>
          <p:cNvPr id="8" name="Rectangle 7"/>
          <p:cNvSpPr/>
          <p:nvPr/>
        </p:nvSpPr>
        <p:spPr bwMode="auto">
          <a:xfrm>
            <a:off x="251520" y="357504"/>
            <a:ext cx="8892480" cy="32403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Conversación abierta</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14</a:t>
            </a:fld>
            <a:endParaRPr lang="en-US">
              <a:solidFill>
                <a:srgbClr val="B2B2B2"/>
              </a:solidFill>
            </a:endParaRPr>
          </a:p>
        </p:txBody>
      </p:sp>
      <p:pic>
        <p:nvPicPr>
          <p:cNvPr id="4" name="Picture 3">
            <a:extLst>
              <a:ext uri="{FF2B5EF4-FFF2-40B4-BE49-F238E27FC236}">
                <a16:creationId xmlns:a16="http://schemas.microsoft.com/office/drawing/2014/main" id="{32459465-F750-4A15-9581-56C445F589EC}"/>
              </a:ext>
            </a:extLst>
          </p:cNvPr>
          <p:cNvPicPr>
            <a:picLocks noChangeAspect="1"/>
          </p:cNvPicPr>
          <p:nvPr/>
        </p:nvPicPr>
        <p:blipFill>
          <a:blip r:embed="rId3"/>
          <a:stretch>
            <a:fillRect/>
          </a:stretch>
        </p:blipFill>
        <p:spPr>
          <a:xfrm>
            <a:off x="1238250" y="903120"/>
            <a:ext cx="6667500" cy="3810000"/>
          </a:xfrm>
          <a:prstGeom prst="rect">
            <a:avLst/>
          </a:prstGeom>
        </p:spPr>
      </p:pic>
    </p:spTree>
    <p:extLst>
      <p:ext uri="{BB962C8B-B14F-4D97-AF65-F5344CB8AC3E}">
        <p14:creationId xmlns:p14="http://schemas.microsoft.com/office/powerpoint/2010/main" val="1817723592"/>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55299" name="Rectangle 3"/>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55300" name="Picture 7" descr="iStock_000002807562XLarge"/>
          <p:cNvPicPr>
            <a:picLocks noChangeAspect="1" noChangeArrowheads="1"/>
          </p:cNvPicPr>
          <p:nvPr/>
        </p:nvPicPr>
        <p:blipFill>
          <a:blip r:embed="rId3" cstate="print"/>
          <a:srcRect/>
          <a:stretch>
            <a:fillRect/>
          </a:stretch>
        </p:blipFill>
        <p:spPr bwMode="auto">
          <a:xfrm>
            <a:off x="5436096" y="-1190"/>
            <a:ext cx="3709492" cy="5144691"/>
          </a:xfrm>
          <a:prstGeom prst="rect">
            <a:avLst/>
          </a:prstGeom>
          <a:noFill/>
          <a:ln w="9525">
            <a:noFill/>
            <a:miter lim="800000"/>
            <a:headEnd/>
            <a:tailEnd/>
          </a:ln>
        </p:spPr>
      </p:pic>
      <p:sp>
        <p:nvSpPr>
          <p:cNvPr id="5" name="4 Marcador de número de diapositiva"/>
          <p:cNvSpPr>
            <a:spLocks noGrp="1"/>
          </p:cNvSpPr>
          <p:nvPr>
            <p:ph type="sldNum" sz="quarter" idx="10"/>
          </p:nvPr>
        </p:nvSpPr>
        <p:spPr>
          <a:xfrm>
            <a:off x="6948264" y="4876006"/>
            <a:ext cx="2133600" cy="200025"/>
          </a:xfrm>
        </p:spPr>
        <p:txBody>
          <a:bodyPr/>
          <a:lstStyle/>
          <a:p>
            <a:pPr>
              <a:defRPr/>
            </a:pPr>
            <a:r>
              <a:rPr lang="en-US" dirty="0"/>
              <a:t>| </a:t>
            </a:r>
            <a:fld id="{55CE5E00-B12D-49F5-A2CB-0C35B09D3BC9}" type="slidenum">
              <a:rPr lang="en-US" smtClean="0">
                <a:solidFill>
                  <a:srgbClr val="B2B2B2"/>
                </a:solidFill>
              </a:rPr>
              <a:pPr>
                <a:defRPr/>
              </a:pPr>
              <a:t>140</a:t>
            </a:fld>
            <a:endParaRPr lang="en-US" dirty="0">
              <a:solidFill>
                <a:srgbClr val="B2B2B2"/>
              </a:solidFill>
            </a:endParaRPr>
          </a:p>
        </p:txBody>
      </p:sp>
      <p:sp>
        <p:nvSpPr>
          <p:cNvPr id="7" name="Rectangle 6"/>
          <p:cNvSpPr/>
          <p:nvPr/>
        </p:nvSpPr>
        <p:spPr>
          <a:xfrm>
            <a:off x="683568" y="339502"/>
            <a:ext cx="3888432" cy="4185761"/>
          </a:xfrm>
          <a:prstGeom prst="rect">
            <a:avLst/>
          </a:prstGeom>
        </p:spPr>
        <p:txBody>
          <a:bodyPr wrap="square">
            <a:spAutoFit/>
          </a:bodyPr>
          <a:lstStyle/>
          <a:p>
            <a:pPr algn="ctr">
              <a:spcBef>
                <a:spcPts val="1800"/>
              </a:spcBef>
            </a:pPr>
            <a:r>
              <a:rPr lang="es-ES" sz="4000" b="1" dirty="0"/>
              <a:t>¿Qué pasa? </a:t>
            </a:r>
            <a:r>
              <a:rPr lang="es-ES" sz="3600" b="1" i="1" dirty="0"/>
              <a:t>(hechos)</a:t>
            </a:r>
          </a:p>
          <a:p>
            <a:pPr algn="ctr"/>
            <a:endParaRPr lang="es-ES" sz="3600" b="1" dirty="0"/>
          </a:p>
          <a:p>
            <a:pPr algn="ctr"/>
            <a:r>
              <a:rPr lang="es-ES" sz="4000" b="1" dirty="0"/>
              <a:t>¿Qué infiero que pasa? </a:t>
            </a:r>
            <a:r>
              <a:rPr lang="es-ES" sz="3600" b="1" i="1" dirty="0"/>
              <a:t>(inferencias)</a:t>
            </a:r>
          </a:p>
        </p:txBody>
      </p:sp>
    </p:spTree>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6"/>
          <p:cNvPicPr>
            <a:picLocks noChangeAspect="1" noChangeArrowheads="1"/>
          </p:cNvPicPr>
          <p:nvPr/>
        </p:nvPicPr>
        <p:blipFill>
          <a:blip r:embed="rId3" cstate="print"/>
          <a:srcRect l="3571" r="5000"/>
          <a:stretch>
            <a:fillRect/>
          </a:stretch>
        </p:blipFill>
        <p:spPr bwMode="auto">
          <a:xfrm>
            <a:off x="-1" y="-23813"/>
            <a:ext cx="9149821" cy="6051947"/>
          </a:xfrm>
          <a:prstGeom prst="rect">
            <a:avLst/>
          </a:prstGeom>
          <a:noFill/>
          <a:ln w="9525" algn="ctr">
            <a:noFill/>
            <a:miter lim="800000"/>
            <a:headEnd/>
            <a:tailEnd/>
          </a:ln>
        </p:spPr>
      </p:pic>
      <p:sp>
        <p:nvSpPr>
          <p:cNvPr id="403460" name="Rectangle 4"/>
          <p:cNvSpPr>
            <a:spLocks noChangeArrowheads="1"/>
          </p:cNvSpPr>
          <p:nvPr/>
        </p:nvSpPr>
        <p:spPr bwMode="auto">
          <a:xfrm>
            <a:off x="0" y="3435846"/>
            <a:ext cx="9144000" cy="1475270"/>
          </a:xfrm>
          <a:prstGeom prst="rect">
            <a:avLst/>
          </a:prstGeom>
          <a:noFill/>
          <a:ln w="9525">
            <a:noFill/>
            <a:miter lim="800000"/>
            <a:headEnd/>
            <a:tailEnd/>
          </a:ln>
        </p:spPr>
        <p:txBody>
          <a:bodyPr wrap="square" lIns="91405" tIns="91405" rIns="91405" bIns="91405">
            <a:spAutoFit/>
          </a:bodyPr>
          <a:lstStyle/>
          <a:p>
            <a:pPr marL="631825" lvl="1" indent="-288925" algn="ctr" defTabSz="895350">
              <a:lnSpc>
                <a:spcPct val="130000"/>
              </a:lnSpc>
              <a:spcBef>
                <a:spcPts val="600"/>
              </a:spcBef>
              <a:buClr>
                <a:schemeClr val="accent2"/>
              </a:buClr>
              <a:buFont typeface="Wingdings" pitchFamily="2" charset="2"/>
              <a:buNone/>
            </a:pPr>
            <a:r>
              <a:rPr lang="es-ES" sz="3200" b="1" dirty="0">
                <a:solidFill>
                  <a:schemeClr val="bg1"/>
                </a:solidFill>
                <a:effectLst>
                  <a:outerShdw blurRad="38100" dist="38100" dir="2700000" algn="tl">
                    <a:srgbClr val="000000">
                      <a:alpha val="43137"/>
                    </a:srgbClr>
                  </a:outerShdw>
                </a:effectLst>
              </a:rPr>
              <a:t>¿Qué cosa valiosa para mí está en riesgo?</a:t>
            </a:r>
          </a:p>
          <a:p>
            <a:pPr marL="631825" lvl="1" indent="-288925" algn="ctr" defTabSz="895350">
              <a:lnSpc>
                <a:spcPct val="130000"/>
              </a:lnSpc>
              <a:spcBef>
                <a:spcPts val="600"/>
              </a:spcBef>
              <a:buClr>
                <a:schemeClr val="accent2"/>
              </a:buClr>
              <a:buFont typeface="Wingdings" pitchFamily="2" charset="2"/>
              <a:buNone/>
            </a:pPr>
            <a:r>
              <a:rPr lang="es-ES" sz="3200" i="1" dirty="0">
                <a:solidFill>
                  <a:schemeClr val="bg1"/>
                </a:solidFill>
                <a:effectLst>
                  <a:outerShdw blurRad="38100" dist="38100" dir="2700000" algn="tl">
                    <a:srgbClr val="000000">
                      <a:alpha val="43137"/>
                    </a:srgbClr>
                  </a:outerShdw>
                </a:effectLst>
              </a:rPr>
              <a:t>(lo valioso)</a:t>
            </a:r>
            <a:endParaRPr lang="es-ES" sz="3200" b="1" i="1" dirty="0">
              <a:solidFill>
                <a:schemeClr val="bg1"/>
              </a:solidFill>
              <a:effectLst>
                <a:outerShdw blurRad="38100" dist="38100" dir="2700000" algn="tl">
                  <a:srgbClr val="000000">
                    <a:alpha val="43137"/>
                  </a:srgbClr>
                </a:outerShdw>
              </a:effectLst>
            </a:endParaRPr>
          </a:p>
        </p:txBody>
      </p:sp>
      <p:sp>
        <p:nvSpPr>
          <p:cNvPr id="4" name="3 Marcador de número de diapositiva"/>
          <p:cNvSpPr>
            <a:spLocks noGrp="1"/>
          </p:cNvSpPr>
          <p:nvPr>
            <p:ph type="sldNum" sz="quarter" idx="10"/>
          </p:nvPr>
        </p:nvSpPr>
        <p:spPr/>
        <p:txBody>
          <a:bodyPr/>
          <a:lstStyle/>
          <a:p>
            <a:pPr>
              <a:defRPr/>
            </a:pPr>
            <a:r>
              <a:rPr lang="en-US"/>
              <a:t>| </a:t>
            </a:r>
            <a:fld id="{2CA6A80B-45F1-4380-97D6-440D27B8B5D7}" type="slidenum">
              <a:rPr lang="en-US" smtClean="0">
                <a:solidFill>
                  <a:srgbClr val="B2B2B2"/>
                </a:solidFill>
              </a:rPr>
              <a:pPr>
                <a:defRPr/>
              </a:pPr>
              <a:t>141</a:t>
            </a:fld>
            <a:endParaRPr lang="en-US">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58370" name="Rectangle 3"/>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58371" name="Picture 7" descr="j0422325"/>
          <p:cNvPicPr>
            <a:picLocks noChangeAspect="1" noChangeArrowheads="1"/>
          </p:cNvPicPr>
          <p:nvPr/>
        </p:nvPicPr>
        <p:blipFill>
          <a:blip r:embed="rId3" cstate="print"/>
          <a:srcRect/>
          <a:stretch>
            <a:fillRect/>
          </a:stretch>
        </p:blipFill>
        <p:spPr bwMode="auto">
          <a:xfrm>
            <a:off x="5292080" y="0"/>
            <a:ext cx="3851920" cy="5143500"/>
          </a:xfrm>
          <a:prstGeom prst="rect">
            <a:avLst/>
          </a:prstGeom>
          <a:noFill/>
          <a:ln w="9525">
            <a:noFill/>
            <a:miter lim="800000"/>
            <a:headEnd/>
            <a:tailEnd/>
          </a:ln>
        </p:spPr>
      </p:pic>
      <p:sp>
        <p:nvSpPr>
          <p:cNvPr id="5" name="Rectangle 4"/>
          <p:cNvSpPr>
            <a:spLocks noChangeArrowheads="1"/>
          </p:cNvSpPr>
          <p:nvPr/>
        </p:nvSpPr>
        <p:spPr bwMode="auto">
          <a:xfrm>
            <a:off x="496639" y="759109"/>
            <a:ext cx="4363393" cy="3684849"/>
          </a:xfrm>
          <a:prstGeom prst="rect">
            <a:avLst/>
          </a:prstGeom>
          <a:noFill/>
          <a:ln w="9525">
            <a:noFill/>
            <a:miter lim="800000"/>
            <a:headEnd/>
            <a:tailEnd/>
          </a:ln>
        </p:spPr>
        <p:txBody>
          <a:bodyPr wrap="square" lIns="91405" tIns="91405" rIns="91405" bIns="91405">
            <a:spAutoFit/>
          </a:bodyPr>
          <a:lstStyle/>
          <a:p>
            <a:pPr marL="0" lvl="1" algn="ctr" defTabSz="895350">
              <a:lnSpc>
                <a:spcPts val="6900"/>
              </a:lnSpc>
              <a:buClr>
                <a:schemeClr val="accent2"/>
              </a:buClr>
              <a:buFont typeface="Wingdings" pitchFamily="2" charset="2"/>
              <a:buNone/>
            </a:pPr>
            <a:r>
              <a:rPr lang="es-ES" sz="5400" b="1" dirty="0"/>
              <a:t>¿Por qué es un problema para mí?</a:t>
            </a:r>
          </a:p>
          <a:p>
            <a:pPr marL="0" lvl="1" algn="ctr" defTabSz="895350">
              <a:lnSpc>
                <a:spcPts val="6900"/>
              </a:lnSpc>
              <a:spcBef>
                <a:spcPts val="600"/>
              </a:spcBef>
              <a:buClr>
                <a:schemeClr val="accent2"/>
              </a:buClr>
              <a:buFont typeface="Wingdings" pitchFamily="2" charset="2"/>
              <a:buNone/>
            </a:pPr>
            <a:r>
              <a:rPr lang="es-ES" sz="3600" i="1" dirty="0"/>
              <a:t>(interpretación)</a:t>
            </a:r>
            <a:endParaRPr lang="es-ES" sz="3600" b="1" i="1" dirty="0"/>
          </a:p>
        </p:txBody>
      </p:sp>
      <p:sp>
        <p:nvSpPr>
          <p:cNvPr id="6" name="5 Marcador de número de diapositiva"/>
          <p:cNvSpPr>
            <a:spLocks noGrp="1"/>
          </p:cNvSpPr>
          <p:nvPr>
            <p:ph type="sldNum" sz="quarter" idx="10"/>
          </p:nvPr>
        </p:nvSpPr>
        <p:spPr/>
        <p:txBody>
          <a:bodyPr/>
          <a:lstStyle/>
          <a:p>
            <a:pPr>
              <a:defRPr/>
            </a:pPr>
            <a:r>
              <a:rPr lang="en-US"/>
              <a:t>| </a:t>
            </a:r>
            <a:fld id="{171782E1-B2CD-4FF3-8659-57BB245D5C39}" type="slidenum">
              <a:rPr lang="en-US" smtClean="0">
                <a:solidFill>
                  <a:srgbClr val="B2B2B2"/>
                </a:solidFill>
              </a:rPr>
              <a:pPr>
                <a:defRPr/>
              </a:pPr>
              <a:t>142</a:t>
            </a:fld>
            <a:endParaRPr lang="en-US">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7" descr="j0422200"/>
          <p:cNvPicPr>
            <a:picLocks noChangeAspect="1" noChangeArrowheads="1"/>
          </p:cNvPicPr>
          <p:nvPr/>
        </p:nvPicPr>
        <p:blipFill>
          <a:blip r:embed="rId3" cstate="print"/>
          <a:srcRect/>
          <a:stretch>
            <a:fillRect/>
          </a:stretch>
        </p:blipFill>
        <p:spPr bwMode="auto">
          <a:xfrm>
            <a:off x="0" y="-35720"/>
            <a:ext cx="9161986" cy="5631806"/>
          </a:xfrm>
          <a:prstGeom prst="rect">
            <a:avLst/>
          </a:prstGeom>
          <a:noFill/>
          <a:ln w="9525">
            <a:noFill/>
            <a:miter lim="800000"/>
            <a:headEnd/>
            <a:tailEnd/>
          </a:ln>
        </p:spPr>
      </p:pic>
      <p:sp>
        <p:nvSpPr>
          <p:cNvPr id="403460" name="Rectangle 4"/>
          <p:cNvSpPr>
            <a:spLocks noChangeArrowheads="1"/>
          </p:cNvSpPr>
          <p:nvPr/>
        </p:nvSpPr>
        <p:spPr bwMode="auto">
          <a:xfrm>
            <a:off x="-432556" y="1347614"/>
            <a:ext cx="10009112" cy="1988872"/>
          </a:xfrm>
          <a:prstGeom prst="rect">
            <a:avLst/>
          </a:prstGeom>
          <a:noFill/>
          <a:ln w="9525">
            <a:noFill/>
            <a:miter lim="800000"/>
            <a:headEnd/>
            <a:tailEnd/>
          </a:ln>
        </p:spPr>
        <p:txBody>
          <a:bodyPr wrap="square" lIns="91405" tIns="91405" rIns="91405" bIns="91405">
            <a:spAutoFit/>
          </a:bodyPr>
          <a:lstStyle/>
          <a:p>
            <a:pPr marL="0" lvl="2" algn="ctr" defTabSz="895350">
              <a:lnSpc>
                <a:spcPct val="130000"/>
              </a:lnSpc>
              <a:spcBef>
                <a:spcPct val="20000"/>
              </a:spcBef>
              <a:buClr>
                <a:schemeClr val="accent2"/>
              </a:buClr>
              <a:buSzPct val="80000"/>
              <a:buFont typeface="Wingdings" pitchFamily="2" charset="2"/>
              <a:buNone/>
              <a:defRPr/>
            </a:pPr>
            <a:r>
              <a:rPr lang="es-ES" sz="4400" b="1" dirty="0">
                <a:solidFill>
                  <a:schemeClr val="bg1">
                    <a:lumMod val="95000"/>
                  </a:schemeClr>
                </a:solidFill>
                <a:effectLst>
                  <a:outerShdw blurRad="38100" dist="38100" dir="2700000" algn="tl">
                    <a:srgbClr val="000000">
                      <a:alpha val="43137"/>
                    </a:srgbClr>
                  </a:outerShdw>
                </a:effectLst>
                <a:latin typeface="+mj-lt"/>
              </a:rPr>
              <a:t>¿Qué es lo que me preocupa?</a:t>
            </a:r>
          </a:p>
          <a:p>
            <a:pPr marL="0" lvl="2" algn="ctr" defTabSz="895350">
              <a:lnSpc>
                <a:spcPct val="130000"/>
              </a:lnSpc>
              <a:spcBef>
                <a:spcPct val="20000"/>
              </a:spcBef>
              <a:buClr>
                <a:schemeClr val="accent2"/>
              </a:buClr>
              <a:buSzPct val="80000"/>
              <a:buFont typeface="Wingdings" pitchFamily="2" charset="2"/>
              <a:buNone/>
              <a:defRPr/>
            </a:pPr>
            <a:r>
              <a:rPr lang="es-ES" sz="4400" b="1" dirty="0">
                <a:solidFill>
                  <a:schemeClr val="bg1">
                    <a:lumMod val="95000"/>
                  </a:schemeClr>
                </a:solidFill>
                <a:effectLst>
                  <a:outerShdw blurRad="38100" dist="38100" dir="2700000" algn="tl">
                    <a:srgbClr val="000000">
                      <a:alpha val="43137"/>
                    </a:srgbClr>
                  </a:outerShdw>
                </a:effectLst>
                <a:latin typeface="+mj-lt"/>
              </a:rPr>
              <a:t>¿Cuál es mi objetivo? </a:t>
            </a:r>
          </a:p>
        </p:txBody>
      </p:sp>
      <p:sp>
        <p:nvSpPr>
          <p:cNvPr id="4" name="3 Marcador de número de diapositiva"/>
          <p:cNvSpPr>
            <a:spLocks noGrp="1"/>
          </p:cNvSpPr>
          <p:nvPr>
            <p:ph type="sldNum" sz="quarter" idx="10"/>
          </p:nvPr>
        </p:nvSpPr>
        <p:spPr/>
        <p:txBody>
          <a:bodyPr/>
          <a:lstStyle/>
          <a:p>
            <a:pPr>
              <a:defRPr/>
            </a:pPr>
            <a:r>
              <a:rPr lang="en-US"/>
              <a:t>| </a:t>
            </a:r>
            <a:fld id="{778406F0-EB44-4A5E-9861-5C49ED7CFCCD}" type="slidenum">
              <a:rPr lang="en-US" smtClean="0">
                <a:solidFill>
                  <a:srgbClr val="B2B2B2"/>
                </a:solidFill>
              </a:rPr>
              <a:pPr>
                <a:defRPr/>
              </a:pPr>
              <a:t>143</a:t>
            </a:fld>
            <a:endParaRPr lang="en-US">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403460" name="Rectangle 4"/>
          <p:cNvSpPr>
            <a:spLocks noChangeArrowheads="1"/>
          </p:cNvSpPr>
          <p:nvPr/>
        </p:nvSpPr>
        <p:spPr bwMode="auto">
          <a:xfrm>
            <a:off x="236538" y="750095"/>
            <a:ext cx="4335462" cy="3785133"/>
          </a:xfrm>
          <a:prstGeom prst="rect">
            <a:avLst/>
          </a:prstGeom>
          <a:noFill/>
          <a:ln w="9525">
            <a:noFill/>
            <a:miter lim="800000"/>
            <a:headEnd/>
            <a:tailEnd/>
          </a:ln>
        </p:spPr>
        <p:txBody>
          <a:bodyPr lIns="91405" tIns="91405" rIns="91405" bIns="91405">
            <a:spAutoFit/>
          </a:bodyPr>
          <a:lstStyle/>
          <a:p>
            <a:pPr marL="0" lvl="1" algn="ctr" defTabSz="895350">
              <a:lnSpc>
                <a:spcPts val="6900"/>
              </a:lnSpc>
              <a:buClr>
                <a:schemeClr val="accent2"/>
              </a:buClr>
              <a:buFont typeface="Wingdings" pitchFamily="2" charset="2"/>
              <a:buNone/>
            </a:pPr>
            <a:r>
              <a:rPr lang="es-ES" sz="5400" b="1" dirty="0"/>
              <a:t>¿Cómo me siento a raíz de esto?</a:t>
            </a:r>
          </a:p>
          <a:p>
            <a:pPr marL="0" lvl="1" algn="ctr" defTabSz="895350">
              <a:lnSpc>
                <a:spcPts val="6900"/>
              </a:lnSpc>
              <a:spcBef>
                <a:spcPts val="1200"/>
              </a:spcBef>
              <a:buClr>
                <a:schemeClr val="accent2"/>
              </a:buClr>
              <a:buFont typeface="Wingdings" pitchFamily="2" charset="2"/>
              <a:buNone/>
            </a:pPr>
            <a:r>
              <a:rPr lang="es-ES" sz="3600" i="1" dirty="0"/>
              <a:t>(emoción)</a:t>
            </a:r>
            <a:endParaRPr lang="es-ES" sz="3600" b="1" i="1" dirty="0"/>
          </a:p>
        </p:txBody>
      </p:sp>
      <p:sp>
        <p:nvSpPr>
          <p:cNvPr id="59395" name="Rectangle 3"/>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59396" name="Picture 1" descr="C:\Users\Lucia Ledesma\Pictures\Galería multimedia de Microsoft\j0443097.jpg"/>
          <p:cNvPicPr>
            <a:picLocks noChangeAspect="1" noChangeArrowheads="1"/>
          </p:cNvPicPr>
          <p:nvPr/>
        </p:nvPicPr>
        <p:blipFill>
          <a:blip r:embed="rId3" cstate="print"/>
          <a:srcRect/>
          <a:stretch>
            <a:fillRect/>
          </a:stretch>
        </p:blipFill>
        <p:spPr bwMode="auto">
          <a:xfrm>
            <a:off x="5292080" y="0"/>
            <a:ext cx="3851920" cy="5143500"/>
          </a:xfrm>
          <a:prstGeom prst="rect">
            <a:avLst/>
          </a:prstGeom>
          <a:noFill/>
          <a:ln w="9525">
            <a:noFill/>
            <a:miter lim="800000"/>
            <a:headEnd/>
            <a:tailEnd/>
          </a:ln>
        </p:spPr>
      </p:pic>
      <p:sp>
        <p:nvSpPr>
          <p:cNvPr id="5" name="4 Marcador de número de diapositiva"/>
          <p:cNvSpPr>
            <a:spLocks noGrp="1"/>
          </p:cNvSpPr>
          <p:nvPr>
            <p:ph type="sldNum" sz="quarter" idx="10"/>
          </p:nvPr>
        </p:nvSpPr>
        <p:spPr/>
        <p:txBody>
          <a:bodyPr/>
          <a:lstStyle/>
          <a:p>
            <a:pPr>
              <a:defRPr/>
            </a:pPr>
            <a:r>
              <a:rPr lang="en-US"/>
              <a:t>| </a:t>
            </a:r>
            <a:fld id="{85CC3426-9C6D-41BF-9FE9-10484B5CBC13}" type="slidenum">
              <a:rPr lang="en-US" smtClean="0">
                <a:solidFill>
                  <a:srgbClr val="B2B2B2"/>
                </a:solidFill>
              </a:rPr>
              <a:pPr>
                <a:defRPr/>
              </a:pPr>
              <a:t>144</a:t>
            </a:fld>
            <a:endParaRPr lang="en-US">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59395" name="Rectangle 3"/>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5" name="4 Marcador de número de diapositiva"/>
          <p:cNvSpPr>
            <a:spLocks noGrp="1"/>
          </p:cNvSpPr>
          <p:nvPr>
            <p:ph type="sldNum" sz="quarter" idx="10"/>
          </p:nvPr>
        </p:nvSpPr>
        <p:spPr/>
        <p:txBody>
          <a:bodyPr/>
          <a:lstStyle/>
          <a:p>
            <a:pPr>
              <a:defRPr/>
            </a:pPr>
            <a:r>
              <a:rPr lang="en-US"/>
              <a:t>| </a:t>
            </a:r>
            <a:fld id="{85CC3426-9C6D-41BF-9FE9-10484B5CBC13}" type="slidenum">
              <a:rPr lang="en-US" smtClean="0">
                <a:solidFill>
                  <a:srgbClr val="B2B2B2"/>
                </a:solidFill>
              </a:rPr>
              <a:pPr>
                <a:defRPr/>
              </a:pPr>
              <a:t>145</a:t>
            </a:fld>
            <a:endParaRPr lang="en-US">
              <a:solidFill>
                <a:srgbClr val="B2B2B2"/>
              </a:solidFill>
            </a:endParaRPr>
          </a:p>
        </p:txBody>
      </p:sp>
      <p:pic>
        <p:nvPicPr>
          <p:cNvPr id="2" name="Picture 1">
            <a:extLst>
              <a:ext uri="{FF2B5EF4-FFF2-40B4-BE49-F238E27FC236}">
                <a16:creationId xmlns:a16="http://schemas.microsoft.com/office/drawing/2014/main" id="{BFD414F3-BCCB-48B0-B634-690BBEA912C2}"/>
              </a:ext>
            </a:extLst>
          </p:cNvPr>
          <p:cNvPicPr>
            <a:picLocks noChangeAspect="1"/>
          </p:cNvPicPr>
          <p:nvPr/>
        </p:nvPicPr>
        <p:blipFill>
          <a:blip r:embed="rId3"/>
          <a:stretch>
            <a:fillRect/>
          </a:stretch>
        </p:blipFill>
        <p:spPr>
          <a:xfrm>
            <a:off x="3539360" y="1563639"/>
            <a:ext cx="5379066" cy="3579862"/>
          </a:xfrm>
          <a:prstGeom prst="rect">
            <a:avLst/>
          </a:prstGeom>
        </p:spPr>
      </p:pic>
      <p:sp>
        <p:nvSpPr>
          <p:cNvPr id="403460" name="Rectangle 4"/>
          <p:cNvSpPr>
            <a:spLocks noChangeArrowheads="1"/>
          </p:cNvSpPr>
          <p:nvPr/>
        </p:nvSpPr>
        <p:spPr bwMode="auto">
          <a:xfrm>
            <a:off x="505009" y="248424"/>
            <a:ext cx="4335462" cy="4646651"/>
          </a:xfrm>
          <a:prstGeom prst="rect">
            <a:avLst/>
          </a:prstGeom>
          <a:noFill/>
          <a:ln w="9525">
            <a:noFill/>
            <a:miter lim="800000"/>
            <a:headEnd/>
            <a:tailEnd/>
          </a:ln>
        </p:spPr>
        <p:txBody>
          <a:bodyPr lIns="91405" tIns="91405" rIns="91405" bIns="91405">
            <a:spAutoFit/>
          </a:bodyPr>
          <a:lstStyle/>
          <a:p>
            <a:pPr marL="0" lvl="1" algn="ctr" defTabSz="895350">
              <a:lnSpc>
                <a:spcPts val="6900"/>
              </a:lnSpc>
              <a:buClr>
                <a:schemeClr val="accent2"/>
              </a:buClr>
              <a:buFont typeface="Wingdings" pitchFamily="2" charset="2"/>
              <a:buNone/>
            </a:pPr>
            <a:r>
              <a:rPr lang="es-ES" sz="5400" b="1" dirty="0"/>
              <a:t>¿Qué pido / propongo / sugiero / ofrezco?</a:t>
            </a:r>
          </a:p>
          <a:p>
            <a:pPr marL="0" lvl="1" algn="ctr" defTabSz="895350">
              <a:lnSpc>
                <a:spcPts val="6900"/>
              </a:lnSpc>
              <a:spcBef>
                <a:spcPts val="1200"/>
              </a:spcBef>
              <a:buClr>
                <a:schemeClr val="accent2"/>
              </a:buClr>
              <a:buFont typeface="Wingdings" pitchFamily="2" charset="2"/>
              <a:buNone/>
            </a:pPr>
            <a:r>
              <a:rPr lang="es-ES" sz="3600" i="1" dirty="0"/>
              <a:t>(acción)</a:t>
            </a:r>
            <a:endParaRPr lang="es-ES" sz="3600" b="1" i="1" dirty="0"/>
          </a:p>
        </p:txBody>
      </p:sp>
    </p:spTree>
    <p:extLst>
      <p:ext uri="{BB962C8B-B14F-4D97-AF65-F5344CB8AC3E}">
        <p14:creationId xmlns:p14="http://schemas.microsoft.com/office/powerpoint/2010/main" val="1843998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3" name="Title 32"/>
          <p:cNvSpPr>
            <a:spLocks noGrp="1"/>
          </p:cNvSpPr>
          <p:nvPr>
            <p:ph type="title"/>
          </p:nvPr>
        </p:nvSpPr>
        <p:spPr>
          <a:xfrm>
            <a:off x="179512" y="51470"/>
            <a:ext cx="8685213" cy="434578"/>
          </a:xfrm>
        </p:spPr>
        <p:txBody>
          <a:bodyPr/>
          <a:lstStyle/>
          <a:p>
            <a:r>
              <a:rPr lang="es-ES" sz="2400" dirty="0"/>
              <a:t>Expresando una “verdad” más profunda</a:t>
            </a:r>
            <a:endParaRPr lang="en-US" sz="2400" dirty="0"/>
          </a:p>
        </p:txBody>
      </p:sp>
      <p:sp>
        <p:nvSpPr>
          <p:cNvPr id="29" name="Slide Number Placeholder 1"/>
          <p:cNvSpPr>
            <a:spLocks noGrp="1"/>
          </p:cNvSpPr>
          <p:nvPr>
            <p:ph type="sldNum" sz="quarter" idx="10"/>
          </p:nvPr>
        </p:nvSpPr>
        <p:spPr>
          <a:xfrm>
            <a:off x="6981372" y="4914449"/>
            <a:ext cx="2133600" cy="200025"/>
          </a:xfrm>
        </p:spPr>
        <p:txBody>
          <a:bodyPr/>
          <a:lstStyle/>
          <a:p>
            <a:pPr>
              <a:defRPr/>
            </a:pPr>
            <a:r>
              <a:rPr lang="en-US" dirty="0"/>
              <a:t>| </a:t>
            </a:r>
            <a:fld id="{8C884936-201F-4771-9EBD-93C4FE225312}" type="slidenum">
              <a:rPr lang="en-US">
                <a:solidFill>
                  <a:srgbClr val="B2B2B2"/>
                </a:solidFill>
              </a:rPr>
              <a:pPr>
                <a:defRPr/>
              </a:pPr>
              <a:t>146</a:t>
            </a:fld>
            <a:endParaRPr lang="en-US" dirty="0">
              <a:solidFill>
                <a:srgbClr val="B2B2B2"/>
              </a:solidFill>
            </a:endParaRPr>
          </a:p>
        </p:txBody>
      </p:sp>
      <p:grpSp>
        <p:nvGrpSpPr>
          <p:cNvPr id="37" name="Group 36"/>
          <p:cNvGrpSpPr/>
          <p:nvPr/>
        </p:nvGrpSpPr>
        <p:grpSpPr>
          <a:xfrm>
            <a:off x="4862521" y="4245772"/>
            <a:ext cx="1941728" cy="781627"/>
            <a:chOff x="4862521" y="4245772"/>
            <a:chExt cx="1941728" cy="781627"/>
          </a:xfrm>
        </p:grpSpPr>
        <p:sp>
          <p:nvSpPr>
            <p:cNvPr id="697346" name="Text Box 2"/>
            <p:cNvSpPr txBox="1">
              <a:spLocks noChangeArrowheads="1"/>
            </p:cNvSpPr>
            <p:nvPr/>
          </p:nvSpPr>
          <p:spPr bwMode="auto">
            <a:xfrm>
              <a:off x="5092412" y="4245772"/>
              <a:ext cx="1570618"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INFERENCIAS</a:t>
              </a:r>
            </a:p>
          </p:txBody>
        </p:sp>
        <p:sp>
          <p:nvSpPr>
            <p:cNvPr id="697361" name="Text Box 17"/>
            <p:cNvSpPr txBox="1">
              <a:spLocks noChangeArrowheads="1"/>
            </p:cNvSpPr>
            <p:nvPr/>
          </p:nvSpPr>
          <p:spPr bwMode="auto">
            <a:xfrm>
              <a:off x="4862521" y="4566051"/>
              <a:ext cx="1941728" cy="461348"/>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r>
                <a:rPr lang="es-ES_tradnl" sz="1200" b="1" dirty="0"/>
                <a:t>¿Qué infiero qué pasa? (supuestos)</a:t>
              </a:r>
              <a:endParaRPr lang="es-ES" sz="1200" b="1" dirty="0"/>
            </a:p>
          </p:txBody>
        </p:sp>
      </p:grpSp>
      <p:grpSp>
        <p:nvGrpSpPr>
          <p:cNvPr id="39" name="Group 38"/>
          <p:cNvGrpSpPr/>
          <p:nvPr/>
        </p:nvGrpSpPr>
        <p:grpSpPr>
          <a:xfrm>
            <a:off x="103195" y="3034906"/>
            <a:ext cx="2959100" cy="1391581"/>
            <a:chOff x="103195" y="3034906"/>
            <a:chExt cx="2959100" cy="1391581"/>
          </a:xfrm>
        </p:grpSpPr>
        <p:sp>
          <p:nvSpPr>
            <p:cNvPr id="697347" name="Text Box 3"/>
            <p:cNvSpPr txBox="1">
              <a:spLocks noChangeArrowheads="1"/>
            </p:cNvSpPr>
            <p:nvPr/>
          </p:nvSpPr>
          <p:spPr bwMode="auto">
            <a:xfrm>
              <a:off x="149232" y="3034906"/>
              <a:ext cx="2913063" cy="338237"/>
            </a:xfrm>
            <a:prstGeom prst="rect">
              <a:avLst/>
            </a:prstGeom>
            <a:solidFill>
              <a:schemeClr val="accent3"/>
            </a:solidFill>
            <a:ln w="12700" cap="sq">
              <a:noFill/>
              <a:miter lim="800000"/>
              <a:headEnd type="none" w="sm" len="sm"/>
              <a:tailEnd type="none" w="sm" len="sm"/>
            </a:ln>
          </p:spPr>
          <p:txBody>
            <a:bodyPr lIns="91120" tIns="45563" rIns="91120" bIns="45563">
              <a:spAutoFit/>
            </a:bodyPr>
            <a:lstStyle/>
            <a:p>
              <a:pPr algn="ctr" defTabSz="912813"/>
              <a:r>
                <a:rPr lang="es-ES_tradnl" sz="1600" b="1" dirty="0">
                  <a:solidFill>
                    <a:schemeClr val="bg1"/>
                  </a:solidFill>
                  <a:latin typeface="Times New Roman" pitchFamily="18" charset="0"/>
                </a:rPr>
                <a:t> </a:t>
              </a:r>
              <a:r>
                <a:rPr lang="es-ES_tradnl" sz="1600" b="1" dirty="0">
                  <a:solidFill>
                    <a:schemeClr val="bg1"/>
                  </a:solidFill>
                </a:rPr>
                <a:t>INTERPRETACIÓN</a:t>
              </a:r>
            </a:p>
          </p:txBody>
        </p:sp>
        <p:sp>
          <p:nvSpPr>
            <p:cNvPr id="697362" name="Text Box 18"/>
            <p:cNvSpPr txBox="1">
              <a:spLocks noChangeArrowheads="1"/>
            </p:cNvSpPr>
            <p:nvPr/>
          </p:nvSpPr>
          <p:spPr bwMode="auto">
            <a:xfrm>
              <a:off x="103195" y="3411141"/>
              <a:ext cx="2955925" cy="1015346"/>
            </a:xfrm>
            <a:prstGeom prst="rect">
              <a:avLst/>
            </a:prstGeom>
            <a:noFill/>
            <a:ln w="44450" cap="sq">
              <a:noFill/>
              <a:miter lim="800000"/>
              <a:headEnd type="none" w="sm" len="sm"/>
              <a:tailEnd type="none" w="sm" len="sm"/>
            </a:ln>
          </p:spPr>
          <p:txBody>
            <a:bodyPr lIns="91120" tIns="45563" rIns="91120" bIns="45563">
              <a:spAutoFit/>
            </a:bodyPr>
            <a:lstStyle/>
            <a:p>
              <a:pPr defTabSz="912813">
                <a:spcBef>
                  <a:spcPts val="0"/>
                </a:spcBef>
              </a:pPr>
              <a:r>
                <a:rPr lang="es-ES_tradnl" sz="1200" b="1" dirty="0"/>
                <a:t>¿Por qué eso (hechos) es un problema para mí? (=¿Cómo conecto los hechos con </a:t>
              </a:r>
            </a:p>
            <a:p>
              <a:pPr algn="l" defTabSz="912813">
                <a:spcBef>
                  <a:spcPts val="0"/>
                </a:spcBef>
              </a:pPr>
              <a:r>
                <a:rPr lang="es-ES_tradnl" sz="1200" b="1" dirty="0"/>
                <a:t>lo que es importante / valioso </a:t>
              </a:r>
            </a:p>
            <a:p>
              <a:pPr algn="l" defTabSz="912813">
                <a:spcBef>
                  <a:spcPts val="0"/>
                </a:spcBef>
              </a:pPr>
              <a:r>
                <a:rPr lang="es-ES_tradnl" sz="1200" b="1" dirty="0"/>
                <a:t>para mí?) </a:t>
              </a:r>
              <a:endParaRPr lang="es-ES" sz="1200" b="1" dirty="0"/>
            </a:p>
          </p:txBody>
        </p:sp>
      </p:grpSp>
      <p:grpSp>
        <p:nvGrpSpPr>
          <p:cNvPr id="38" name="Group 37"/>
          <p:cNvGrpSpPr/>
          <p:nvPr/>
        </p:nvGrpSpPr>
        <p:grpSpPr>
          <a:xfrm>
            <a:off x="2555883" y="2787778"/>
            <a:ext cx="4320374" cy="1404415"/>
            <a:chOff x="2555883" y="2787778"/>
            <a:chExt cx="4320374" cy="1404415"/>
          </a:xfrm>
        </p:grpSpPr>
        <p:sp>
          <p:nvSpPr>
            <p:cNvPr id="697357" name="Line 13"/>
            <p:cNvSpPr>
              <a:spLocks noChangeShapeType="1"/>
            </p:cNvSpPr>
            <p:nvPr/>
          </p:nvSpPr>
          <p:spPr bwMode="auto">
            <a:xfrm flipV="1">
              <a:off x="2555883" y="3291829"/>
              <a:ext cx="1008006" cy="900364"/>
            </a:xfrm>
            <a:prstGeom prst="line">
              <a:avLst/>
            </a:prstGeom>
            <a:noFill/>
            <a:ln w="66675" cap="sq">
              <a:solidFill>
                <a:schemeClr val="accent2"/>
              </a:solidFill>
              <a:round/>
              <a:headEnd type="none" w="sm" len="sm"/>
              <a:tailEnd type="triangle" w="sm" len="sm"/>
            </a:ln>
          </p:spPr>
          <p:txBody>
            <a:bodyPr wrap="none"/>
            <a:lstStyle/>
            <a:p>
              <a:endParaRPr lang="es-AR"/>
            </a:p>
          </p:txBody>
        </p:sp>
        <p:sp>
          <p:nvSpPr>
            <p:cNvPr id="697359" name="Text Box 15"/>
            <p:cNvSpPr txBox="1">
              <a:spLocks noChangeArrowheads="1"/>
            </p:cNvSpPr>
            <p:nvPr/>
          </p:nvSpPr>
          <p:spPr bwMode="auto">
            <a:xfrm>
              <a:off x="4788025" y="2787778"/>
              <a:ext cx="2088232" cy="646014"/>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spcBef>
                  <a:spcPts val="0"/>
                </a:spcBef>
              </a:pPr>
              <a:r>
                <a:rPr lang="es-ES_tradnl" sz="1200" b="1" dirty="0"/>
                <a:t>¿Qué cosa valiosa </a:t>
              </a:r>
            </a:p>
            <a:p>
              <a:pPr algn="ctr" defTabSz="912813">
                <a:spcBef>
                  <a:spcPts val="0"/>
                </a:spcBef>
              </a:pPr>
              <a:r>
                <a:rPr lang="es-ES_tradnl" sz="1200" b="1" dirty="0"/>
                <a:t>para mí está a riesgo </a:t>
              </a:r>
            </a:p>
            <a:p>
              <a:pPr algn="ctr" defTabSz="912813">
                <a:spcBef>
                  <a:spcPts val="0"/>
                </a:spcBef>
              </a:pPr>
              <a:r>
                <a:rPr lang="es-ES_tradnl" sz="1200" b="1" dirty="0"/>
                <a:t> cuando eso pasa?</a:t>
              </a:r>
              <a:endParaRPr lang="es-ES" sz="1200" b="1" dirty="0"/>
            </a:p>
          </p:txBody>
        </p:sp>
        <p:sp>
          <p:nvSpPr>
            <p:cNvPr id="697360" name="Text Box 16"/>
            <p:cNvSpPr txBox="1">
              <a:spLocks noChangeArrowheads="1"/>
            </p:cNvSpPr>
            <p:nvPr/>
          </p:nvSpPr>
          <p:spPr bwMode="auto">
            <a:xfrm>
              <a:off x="3567172" y="2850359"/>
              <a:ext cx="1092089"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VALIOSO</a:t>
              </a:r>
              <a:endParaRPr lang="es-ES" sz="1600" b="1" dirty="0">
                <a:solidFill>
                  <a:schemeClr val="bg1"/>
                </a:solidFill>
              </a:endParaRPr>
            </a:p>
          </p:txBody>
        </p:sp>
        <p:sp>
          <p:nvSpPr>
            <p:cNvPr id="697364" name="Line 20"/>
            <p:cNvSpPr>
              <a:spLocks noChangeShapeType="1"/>
            </p:cNvSpPr>
            <p:nvPr/>
          </p:nvSpPr>
          <p:spPr bwMode="auto">
            <a:xfrm rot="16941852" flipV="1">
              <a:off x="4818976" y="3151061"/>
              <a:ext cx="682107" cy="1206074"/>
            </a:xfrm>
            <a:prstGeom prst="line">
              <a:avLst/>
            </a:prstGeom>
            <a:noFill/>
            <a:ln w="66675" cap="sq">
              <a:solidFill>
                <a:schemeClr val="accent2"/>
              </a:solidFill>
              <a:round/>
              <a:headEnd type="none" w="sm" len="sm"/>
              <a:tailEnd type="triangle" w="sm" len="sm"/>
            </a:ln>
          </p:spPr>
          <p:txBody>
            <a:bodyPr wrap="none"/>
            <a:lstStyle/>
            <a:p>
              <a:endParaRPr lang="es-AR"/>
            </a:p>
          </p:txBody>
        </p:sp>
      </p:grpSp>
      <p:grpSp>
        <p:nvGrpSpPr>
          <p:cNvPr id="34" name="Group 33"/>
          <p:cNvGrpSpPr/>
          <p:nvPr/>
        </p:nvGrpSpPr>
        <p:grpSpPr>
          <a:xfrm>
            <a:off x="1270521" y="4246963"/>
            <a:ext cx="2365375" cy="661756"/>
            <a:chOff x="1270521" y="4246963"/>
            <a:chExt cx="2365375" cy="661756"/>
          </a:xfrm>
        </p:grpSpPr>
        <p:sp>
          <p:nvSpPr>
            <p:cNvPr id="697363" name="Text Box 19"/>
            <p:cNvSpPr txBox="1">
              <a:spLocks noChangeArrowheads="1"/>
            </p:cNvSpPr>
            <p:nvPr/>
          </p:nvSpPr>
          <p:spPr bwMode="auto">
            <a:xfrm>
              <a:off x="1951639" y="4246963"/>
              <a:ext cx="1059259"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HECHOS</a:t>
              </a:r>
              <a:endParaRPr lang="es-ES" sz="1600" b="1" dirty="0">
                <a:solidFill>
                  <a:schemeClr val="bg1"/>
                </a:solidFill>
              </a:endParaRPr>
            </a:p>
          </p:txBody>
        </p:sp>
        <p:sp>
          <p:nvSpPr>
            <p:cNvPr id="697365" name="Text Box 21"/>
            <p:cNvSpPr txBox="1">
              <a:spLocks noChangeArrowheads="1"/>
            </p:cNvSpPr>
            <p:nvPr/>
          </p:nvSpPr>
          <p:spPr bwMode="auto">
            <a:xfrm>
              <a:off x="1270521" y="4601260"/>
              <a:ext cx="2365375" cy="307459"/>
            </a:xfrm>
            <a:prstGeom prst="rect">
              <a:avLst/>
            </a:prstGeom>
            <a:noFill/>
            <a:ln w="44450" cap="sq">
              <a:noFill/>
              <a:miter lim="800000"/>
              <a:headEnd type="none" w="sm" len="sm"/>
              <a:tailEnd type="none" w="sm" len="sm"/>
            </a:ln>
          </p:spPr>
          <p:txBody>
            <a:bodyPr lIns="91120" tIns="45563" rIns="91120" bIns="45563">
              <a:spAutoFit/>
            </a:bodyPr>
            <a:lstStyle/>
            <a:p>
              <a:pPr algn="ctr" defTabSz="912813"/>
              <a:r>
                <a:rPr lang="es-ES_tradnl" sz="1400" b="1" dirty="0"/>
                <a:t>¿Qué pasa? (ejemplos)</a:t>
              </a:r>
              <a:endParaRPr lang="es-ES" sz="1400" b="1" dirty="0"/>
            </a:p>
          </p:txBody>
        </p:sp>
      </p:grpSp>
      <p:sp>
        <p:nvSpPr>
          <p:cNvPr id="697349" name="Text Box 5"/>
          <p:cNvSpPr txBox="1">
            <a:spLocks noChangeArrowheads="1"/>
          </p:cNvSpPr>
          <p:nvPr/>
        </p:nvSpPr>
        <p:spPr bwMode="auto">
          <a:xfrm>
            <a:off x="5203117" y="1822171"/>
            <a:ext cx="2105187"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JUICIOS DE VALOR</a:t>
            </a:r>
            <a:endParaRPr lang="es-ES" sz="1600" b="1" dirty="0">
              <a:solidFill>
                <a:schemeClr val="bg1"/>
              </a:solidFill>
            </a:endParaRPr>
          </a:p>
        </p:txBody>
      </p:sp>
      <p:grpSp>
        <p:nvGrpSpPr>
          <p:cNvPr id="2" name="Group 1">
            <a:extLst>
              <a:ext uri="{FF2B5EF4-FFF2-40B4-BE49-F238E27FC236}">
                <a16:creationId xmlns:a16="http://schemas.microsoft.com/office/drawing/2014/main" id="{3A70FC1D-AB0F-4354-AD26-0B9ECC11DA15}"/>
              </a:ext>
            </a:extLst>
          </p:cNvPr>
          <p:cNvGrpSpPr/>
          <p:nvPr/>
        </p:nvGrpSpPr>
        <p:grpSpPr>
          <a:xfrm>
            <a:off x="2290763" y="1401369"/>
            <a:ext cx="3730628" cy="1116803"/>
            <a:chOff x="2290763" y="1401369"/>
            <a:chExt cx="3730628" cy="1116803"/>
          </a:xfrm>
        </p:grpSpPr>
        <p:grpSp>
          <p:nvGrpSpPr>
            <p:cNvPr id="45" name="Group 44"/>
            <p:cNvGrpSpPr/>
            <p:nvPr/>
          </p:nvGrpSpPr>
          <p:grpSpPr>
            <a:xfrm>
              <a:off x="3528617" y="1452566"/>
              <a:ext cx="1264444" cy="1065606"/>
              <a:chOff x="3528617" y="1452566"/>
              <a:chExt cx="1264444" cy="1065606"/>
            </a:xfrm>
          </p:grpSpPr>
          <p:sp>
            <p:nvSpPr>
              <p:cNvPr id="697350" name="Text Box 6"/>
              <p:cNvSpPr txBox="1">
                <a:spLocks noChangeArrowheads="1"/>
              </p:cNvSpPr>
              <p:nvPr/>
            </p:nvSpPr>
            <p:spPr bwMode="auto">
              <a:xfrm>
                <a:off x="3528617" y="1452566"/>
                <a:ext cx="1264444" cy="338237"/>
              </a:xfrm>
              <a:prstGeom prst="rect">
                <a:avLst/>
              </a:prstGeom>
              <a:solidFill>
                <a:schemeClr val="accent3"/>
              </a:solidFill>
              <a:ln w="3175" cap="sq">
                <a:noFill/>
                <a:miter lim="800000"/>
                <a:headEnd type="none" w="sm" len="sm"/>
                <a:tailEnd type="none" w="sm" len="sm"/>
              </a:ln>
            </p:spPr>
            <p:txBody>
              <a:bodyPr wrap="none" lIns="91120" tIns="45563" rIns="91120" bIns="45563">
                <a:spAutoFit/>
              </a:bodyPr>
              <a:lstStyle/>
              <a:p>
                <a:pPr algn="ctr" defTabSz="912813"/>
                <a:r>
                  <a:rPr lang="es-ES_tradnl" sz="1600" b="1">
                    <a:solidFill>
                      <a:schemeClr val="bg1"/>
                    </a:solidFill>
                  </a:rPr>
                  <a:t>ACCIONES</a:t>
                </a:r>
                <a:endParaRPr lang="es-ES" sz="1600" b="1">
                  <a:solidFill>
                    <a:schemeClr val="bg1"/>
                  </a:solidFill>
                </a:endParaRPr>
              </a:p>
            </p:txBody>
          </p:sp>
          <p:sp>
            <p:nvSpPr>
              <p:cNvPr id="697353" name="AutoShape 9"/>
              <p:cNvSpPr>
                <a:spLocks noChangeArrowheads="1"/>
              </p:cNvSpPr>
              <p:nvPr/>
            </p:nvSpPr>
            <p:spPr bwMode="auto">
              <a:xfrm rot="10800000">
                <a:off x="4035432" y="1775222"/>
                <a:ext cx="176213" cy="742950"/>
              </a:xfrm>
              <a:prstGeom prst="downArrow">
                <a:avLst>
                  <a:gd name="adj1" fmla="val 50000"/>
                  <a:gd name="adj2" fmla="val 140540"/>
                </a:avLst>
              </a:prstGeom>
              <a:solidFill>
                <a:schemeClr val="accent2"/>
              </a:solidFill>
              <a:ln w="9525">
                <a:solidFill>
                  <a:schemeClr val="accent2"/>
                </a:solidFill>
                <a:miter lim="800000"/>
                <a:headEnd/>
                <a:tailEnd/>
              </a:ln>
            </p:spPr>
            <p:txBody>
              <a:bodyPr wrap="none" anchor="ctr"/>
              <a:lstStyle/>
              <a:p>
                <a:endParaRPr lang="es-MX"/>
              </a:p>
            </p:txBody>
          </p:sp>
        </p:grpSp>
        <p:sp>
          <p:nvSpPr>
            <p:cNvPr id="697358" name="Line 14"/>
            <p:cNvSpPr>
              <a:spLocks noChangeShapeType="1"/>
            </p:cNvSpPr>
            <p:nvPr/>
          </p:nvSpPr>
          <p:spPr bwMode="auto">
            <a:xfrm rot="1371470" flipV="1">
              <a:off x="2290763" y="1401369"/>
              <a:ext cx="1008062" cy="611981"/>
            </a:xfrm>
            <a:prstGeom prst="line">
              <a:avLst/>
            </a:prstGeom>
            <a:noFill/>
            <a:ln w="66675" cap="sq">
              <a:solidFill>
                <a:schemeClr val="accent2"/>
              </a:solidFill>
              <a:round/>
              <a:headEnd type="none" w="sm" len="sm"/>
              <a:tailEnd type="triangle" w="sm" len="sm"/>
            </a:ln>
          </p:spPr>
          <p:txBody>
            <a:bodyPr wrap="none"/>
            <a:lstStyle/>
            <a:p>
              <a:endParaRPr lang="es-AR"/>
            </a:p>
          </p:txBody>
        </p:sp>
        <p:sp>
          <p:nvSpPr>
            <p:cNvPr id="697366" name="Line 22"/>
            <p:cNvSpPr>
              <a:spLocks noChangeShapeType="1"/>
            </p:cNvSpPr>
            <p:nvPr/>
          </p:nvSpPr>
          <p:spPr bwMode="auto">
            <a:xfrm rot="15798028" flipV="1">
              <a:off x="5283402" y="1142011"/>
              <a:ext cx="329804" cy="1146175"/>
            </a:xfrm>
            <a:prstGeom prst="line">
              <a:avLst/>
            </a:prstGeom>
            <a:noFill/>
            <a:ln w="66675" cap="sq">
              <a:solidFill>
                <a:schemeClr val="accent2"/>
              </a:solidFill>
              <a:round/>
              <a:headEnd type="none" w="sm" len="sm"/>
              <a:tailEnd type="triangle" w="sm" len="sm"/>
            </a:ln>
          </p:spPr>
          <p:txBody>
            <a:bodyPr wrap="none"/>
            <a:lstStyle/>
            <a:p>
              <a:endParaRPr lang="es-AR"/>
            </a:p>
          </p:txBody>
        </p:sp>
      </p:grpSp>
      <p:grpSp>
        <p:nvGrpSpPr>
          <p:cNvPr id="3" name="Group 2">
            <a:extLst>
              <a:ext uri="{FF2B5EF4-FFF2-40B4-BE49-F238E27FC236}">
                <a16:creationId xmlns:a16="http://schemas.microsoft.com/office/drawing/2014/main" id="{747DEA02-756A-41B5-9427-39E0483CD5B3}"/>
              </a:ext>
            </a:extLst>
          </p:cNvPr>
          <p:cNvGrpSpPr/>
          <p:nvPr/>
        </p:nvGrpSpPr>
        <p:grpSpPr>
          <a:xfrm>
            <a:off x="7443099" y="1569726"/>
            <a:ext cx="1449381" cy="652436"/>
            <a:chOff x="7443099" y="1569726"/>
            <a:chExt cx="1449381" cy="652436"/>
          </a:xfrm>
        </p:grpSpPr>
        <p:sp>
          <p:nvSpPr>
            <p:cNvPr id="697367" name="AutoShape 23"/>
            <p:cNvSpPr>
              <a:spLocks/>
            </p:cNvSpPr>
            <p:nvPr/>
          </p:nvSpPr>
          <p:spPr bwMode="auto">
            <a:xfrm>
              <a:off x="7443099" y="1569726"/>
              <a:ext cx="71437" cy="607219"/>
            </a:xfrm>
            <a:prstGeom prst="rightBrace">
              <a:avLst>
                <a:gd name="adj1" fmla="val 94445"/>
                <a:gd name="adj2" fmla="val 50000"/>
              </a:avLst>
            </a:prstGeom>
            <a:noFill/>
            <a:ln w="28575">
              <a:solidFill>
                <a:schemeClr val="accent4"/>
              </a:solidFill>
              <a:round/>
              <a:headEnd/>
              <a:tailEnd/>
            </a:ln>
          </p:spPr>
          <p:txBody>
            <a:bodyPr wrap="none" lIns="91247" tIns="45623" rIns="91247" bIns="45623" anchor="ctr"/>
            <a:lstStyle/>
            <a:p>
              <a:pPr defTabSz="912813"/>
              <a:endParaRPr lang="en-US" sz="1800"/>
            </a:p>
          </p:txBody>
        </p:sp>
        <p:sp>
          <p:nvSpPr>
            <p:cNvPr id="697368" name="Text Box 24"/>
            <p:cNvSpPr txBox="1">
              <a:spLocks noChangeArrowheads="1"/>
            </p:cNvSpPr>
            <p:nvPr/>
          </p:nvSpPr>
          <p:spPr bwMode="auto">
            <a:xfrm>
              <a:off x="7514530" y="1637591"/>
              <a:ext cx="1377950" cy="584571"/>
            </a:xfrm>
            <a:prstGeom prst="rect">
              <a:avLst/>
            </a:prstGeom>
            <a:noFill/>
            <a:ln w="19050" algn="ctr">
              <a:noFill/>
              <a:prstDash val="dash"/>
              <a:miter lim="800000"/>
              <a:headEnd type="none" w="sm" len="sm"/>
              <a:tailEnd type="none" w="sm" len="sm"/>
            </a:ln>
          </p:spPr>
          <p:txBody>
            <a:bodyPr lIns="91237" tIns="45619" rIns="91237" bIns="45619">
              <a:spAutoFit/>
            </a:bodyPr>
            <a:lstStyle/>
            <a:p>
              <a:pPr algn="ctr" defTabSz="912813"/>
              <a:r>
                <a:rPr lang="es-ES" b="1" dirty="0"/>
                <a:t>VERDAD REACTIVA</a:t>
              </a:r>
            </a:p>
          </p:txBody>
        </p:sp>
      </p:grpSp>
      <p:grpSp>
        <p:nvGrpSpPr>
          <p:cNvPr id="43" name="Group 42"/>
          <p:cNvGrpSpPr/>
          <p:nvPr/>
        </p:nvGrpSpPr>
        <p:grpSpPr>
          <a:xfrm>
            <a:off x="7433362" y="2733676"/>
            <a:ext cx="1545640" cy="1965722"/>
            <a:chOff x="7433362" y="2733676"/>
            <a:chExt cx="1545640" cy="1965722"/>
          </a:xfrm>
        </p:grpSpPr>
        <p:sp>
          <p:nvSpPr>
            <p:cNvPr id="697369" name="AutoShape 25"/>
            <p:cNvSpPr>
              <a:spLocks/>
            </p:cNvSpPr>
            <p:nvPr/>
          </p:nvSpPr>
          <p:spPr bwMode="auto">
            <a:xfrm>
              <a:off x="7433362" y="2733676"/>
              <a:ext cx="73025" cy="1965722"/>
            </a:xfrm>
            <a:prstGeom prst="rightBrace">
              <a:avLst>
                <a:gd name="adj1" fmla="val 299094"/>
                <a:gd name="adj2" fmla="val 50000"/>
              </a:avLst>
            </a:prstGeom>
            <a:noFill/>
            <a:ln w="28575">
              <a:solidFill>
                <a:schemeClr val="tx1">
                  <a:lumMod val="50000"/>
                  <a:lumOff val="50000"/>
                </a:schemeClr>
              </a:solidFill>
              <a:round/>
              <a:headEnd/>
              <a:tailEnd/>
            </a:ln>
          </p:spPr>
          <p:txBody>
            <a:bodyPr wrap="none" lIns="91247" tIns="45623" rIns="91247" bIns="45623" anchor="ctr"/>
            <a:lstStyle/>
            <a:p>
              <a:pPr defTabSz="912813"/>
              <a:endParaRPr lang="en-US" sz="1800"/>
            </a:p>
          </p:txBody>
        </p:sp>
        <p:sp>
          <p:nvSpPr>
            <p:cNvPr id="697370" name="Text Box 26"/>
            <p:cNvSpPr txBox="1">
              <a:spLocks noChangeArrowheads="1"/>
            </p:cNvSpPr>
            <p:nvPr/>
          </p:nvSpPr>
          <p:spPr bwMode="auto">
            <a:xfrm>
              <a:off x="7586764" y="3455423"/>
              <a:ext cx="1392238" cy="584571"/>
            </a:xfrm>
            <a:prstGeom prst="rect">
              <a:avLst/>
            </a:prstGeom>
            <a:noFill/>
            <a:ln w="19050" algn="ctr">
              <a:noFill/>
              <a:prstDash val="dash"/>
              <a:miter lim="800000"/>
              <a:headEnd type="none" w="sm" len="sm"/>
              <a:tailEnd type="none" w="sm" len="sm"/>
            </a:ln>
          </p:spPr>
          <p:txBody>
            <a:bodyPr lIns="91237" tIns="45619" rIns="91237" bIns="45619">
              <a:spAutoFit/>
            </a:bodyPr>
            <a:lstStyle/>
            <a:p>
              <a:pPr algn="ctr" defTabSz="912813"/>
              <a:r>
                <a:rPr lang="es-ES" b="1" dirty="0"/>
                <a:t>VERDAD PROFUNDA</a:t>
              </a:r>
            </a:p>
          </p:txBody>
        </p:sp>
      </p:grpSp>
      <p:grpSp>
        <p:nvGrpSpPr>
          <p:cNvPr id="40" name="Group 39"/>
          <p:cNvGrpSpPr/>
          <p:nvPr/>
        </p:nvGrpSpPr>
        <p:grpSpPr>
          <a:xfrm>
            <a:off x="1331920" y="2153841"/>
            <a:ext cx="5364155" cy="688185"/>
            <a:chOff x="1331920" y="2153841"/>
            <a:chExt cx="5364155" cy="688185"/>
          </a:xfrm>
        </p:grpSpPr>
        <p:sp>
          <p:nvSpPr>
            <p:cNvPr id="697354" name="Freeform 10"/>
            <p:cNvSpPr>
              <a:spLocks/>
            </p:cNvSpPr>
            <p:nvPr/>
          </p:nvSpPr>
          <p:spPr bwMode="auto">
            <a:xfrm flipV="1">
              <a:off x="1349375" y="2572944"/>
              <a:ext cx="5346700" cy="32147"/>
            </a:xfrm>
            <a:custGeom>
              <a:avLst/>
              <a:gdLst>
                <a:gd name="T0" fmla="*/ 0 w 3300"/>
                <a:gd name="T1" fmla="*/ 0 h 1"/>
                <a:gd name="T2" fmla="*/ 2147483647 w 3300"/>
                <a:gd name="T3" fmla="*/ 1837150838 h 1"/>
                <a:gd name="T4" fmla="*/ 0 60000 65536"/>
                <a:gd name="T5" fmla="*/ 0 60000 65536"/>
                <a:gd name="T6" fmla="*/ 0 w 3300"/>
                <a:gd name="T7" fmla="*/ 0 h 1"/>
                <a:gd name="T8" fmla="*/ 3300 w 3300"/>
                <a:gd name="T9" fmla="*/ 1 h 1"/>
              </a:gdLst>
              <a:ahLst/>
              <a:cxnLst>
                <a:cxn ang="T4">
                  <a:pos x="T0" y="T1"/>
                </a:cxn>
                <a:cxn ang="T5">
                  <a:pos x="T2" y="T3"/>
                </a:cxn>
              </a:cxnLst>
              <a:rect l="T6" t="T7" r="T8" b="T9"/>
              <a:pathLst>
                <a:path w="3300" h="1">
                  <a:moveTo>
                    <a:pt x="0" y="0"/>
                  </a:moveTo>
                  <a:lnTo>
                    <a:pt x="3300" y="1"/>
                  </a:lnTo>
                </a:path>
              </a:pathLst>
            </a:custGeom>
            <a:solidFill>
              <a:schemeClr val="accent2"/>
            </a:solidFill>
            <a:ln w="25400" cap="sq">
              <a:solidFill>
                <a:schemeClr val="accent2"/>
              </a:solidFill>
              <a:miter lim="800000"/>
              <a:headEnd type="none" w="sm" len="sm"/>
              <a:tailEnd type="none" w="sm" len="sm"/>
            </a:ln>
          </p:spPr>
          <p:txBody>
            <a:bodyPr wrap="none"/>
            <a:lstStyle/>
            <a:p>
              <a:endParaRPr lang="en-US"/>
            </a:p>
          </p:txBody>
        </p:sp>
        <p:sp>
          <p:nvSpPr>
            <p:cNvPr id="697355" name="Line 11"/>
            <p:cNvSpPr>
              <a:spLocks noChangeShapeType="1"/>
            </p:cNvSpPr>
            <p:nvPr/>
          </p:nvSpPr>
          <p:spPr bwMode="auto">
            <a:xfrm>
              <a:off x="6696075" y="2153841"/>
              <a:ext cx="0" cy="419100"/>
            </a:xfrm>
            <a:prstGeom prst="line">
              <a:avLst/>
            </a:prstGeom>
            <a:noFill/>
            <a:ln w="25400" cap="sq">
              <a:solidFill>
                <a:schemeClr val="accent2"/>
              </a:solidFill>
              <a:miter lim="800000"/>
              <a:headEnd type="stealth" w="lg" len="lg"/>
              <a:tailEnd type="none" w="sm" len="sm"/>
            </a:ln>
          </p:spPr>
          <p:txBody>
            <a:bodyPr wrap="none"/>
            <a:lstStyle/>
            <a:p>
              <a:endParaRPr lang="es-AR"/>
            </a:p>
          </p:txBody>
        </p:sp>
        <p:sp>
          <p:nvSpPr>
            <p:cNvPr id="697356" name="Line 12"/>
            <p:cNvSpPr>
              <a:spLocks noChangeShapeType="1"/>
            </p:cNvSpPr>
            <p:nvPr/>
          </p:nvSpPr>
          <p:spPr bwMode="auto">
            <a:xfrm>
              <a:off x="4140200" y="2586041"/>
              <a:ext cx="0" cy="255985"/>
            </a:xfrm>
            <a:prstGeom prst="line">
              <a:avLst/>
            </a:prstGeom>
            <a:noFill/>
            <a:ln w="25400" cap="sq">
              <a:solidFill>
                <a:schemeClr val="accent2"/>
              </a:solidFill>
              <a:miter lim="800000"/>
              <a:headEnd type="none" w="sm" len="sm"/>
              <a:tailEnd type="none" w="sm" len="sm"/>
            </a:ln>
          </p:spPr>
          <p:txBody>
            <a:bodyPr wrap="none"/>
            <a:lstStyle/>
            <a:p>
              <a:endParaRPr lang="es-AR"/>
            </a:p>
          </p:txBody>
        </p:sp>
        <p:sp>
          <p:nvSpPr>
            <p:cNvPr id="697371" name="Line 27"/>
            <p:cNvSpPr>
              <a:spLocks noChangeShapeType="1"/>
            </p:cNvSpPr>
            <p:nvPr/>
          </p:nvSpPr>
          <p:spPr bwMode="auto">
            <a:xfrm>
              <a:off x="1331920" y="2194326"/>
              <a:ext cx="15875" cy="391715"/>
            </a:xfrm>
            <a:prstGeom prst="line">
              <a:avLst/>
            </a:prstGeom>
            <a:noFill/>
            <a:ln w="25400" cap="sq">
              <a:solidFill>
                <a:schemeClr val="accent2"/>
              </a:solidFill>
              <a:miter lim="800000"/>
              <a:headEnd type="stealth" w="lg" len="lg"/>
              <a:tailEnd type="none" w="sm" len="sm"/>
            </a:ln>
          </p:spPr>
          <p:txBody>
            <a:bodyPr wrap="none"/>
            <a:lstStyle/>
            <a:p>
              <a:endParaRPr lang="es-AR"/>
            </a:p>
          </p:txBody>
        </p:sp>
      </p:grpSp>
      <p:grpSp>
        <p:nvGrpSpPr>
          <p:cNvPr id="42" name="Group 41"/>
          <p:cNvGrpSpPr/>
          <p:nvPr/>
        </p:nvGrpSpPr>
        <p:grpSpPr>
          <a:xfrm>
            <a:off x="3563752" y="627538"/>
            <a:ext cx="3559936" cy="783068"/>
            <a:chOff x="3563752" y="627538"/>
            <a:chExt cx="3559936" cy="783068"/>
          </a:xfrm>
        </p:grpSpPr>
        <p:sp>
          <p:nvSpPr>
            <p:cNvPr id="697351" name="Text Box 7"/>
            <p:cNvSpPr txBox="1">
              <a:spLocks noChangeArrowheads="1"/>
            </p:cNvSpPr>
            <p:nvPr/>
          </p:nvSpPr>
          <p:spPr bwMode="auto">
            <a:xfrm>
              <a:off x="3563752" y="653654"/>
              <a:ext cx="1221162"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a:solidFill>
                    <a:schemeClr val="bg1"/>
                  </a:solidFill>
                </a:rPr>
                <a:t>OBJETIVO</a:t>
              </a:r>
              <a:endParaRPr lang="es-ES" sz="1600" b="1">
                <a:solidFill>
                  <a:schemeClr val="bg1"/>
                </a:solidFill>
              </a:endParaRPr>
            </a:p>
          </p:txBody>
        </p:sp>
        <p:sp>
          <p:nvSpPr>
            <p:cNvPr id="697352" name="AutoShape 8"/>
            <p:cNvSpPr>
              <a:spLocks noChangeArrowheads="1"/>
            </p:cNvSpPr>
            <p:nvPr/>
          </p:nvSpPr>
          <p:spPr bwMode="auto">
            <a:xfrm rot="10800000">
              <a:off x="4067182" y="1009366"/>
              <a:ext cx="161925" cy="401240"/>
            </a:xfrm>
            <a:prstGeom prst="downArrow">
              <a:avLst>
                <a:gd name="adj1" fmla="val 50000"/>
                <a:gd name="adj2" fmla="val 82598"/>
              </a:avLst>
            </a:prstGeom>
            <a:solidFill>
              <a:schemeClr val="accent2"/>
            </a:solidFill>
            <a:ln w="9525">
              <a:solidFill>
                <a:schemeClr val="accent2"/>
              </a:solidFill>
              <a:miter lim="800000"/>
              <a:headEnd/>
              <a:tailEnd/>
            </a:ln>
          </p:spPr>
          <p:txBody>
            <a:bodyPr wrap="none" anchor="ctr"/>
            <a:lstStyle/>
            <a:p>
              <a:endParaRPr lang="es-MX"/>
            </a:p>
          </p:txBody>
        </p:sp>
        <p:sp>
          <p:nvSpPr>
            <p:cNvPr id="31" name="Text Box 15"/>
            <p:cNvSpPr txBox="1">
              <a:spLocks noChangeArrowheads="1"/>
            </p:cNvSpPr>
            <p:nvPr/>
          </p:nvSpPr>
          <p:spPr bwMode="auto">
            <a:xfrm>
              <a:off x="4932045" y="627538"/>
              <a:ext cx="2191643" cy="646014"/>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spcBef>
                  <a:spcPts val="0"/>
                </a:spcBef>
              </a:pPr>
              <a:r>
                <a:rPr lang="es-ES_tradnl" sz="1200" b="1" dirty="0"/>
                <a:t>¿Cuál es mi objetivo? ¿Qué es lo que me preocupa?</a:t>
              </a:r>
              <a:endParaRPr lang="es-ES" sz="1200" b="1" dirty="0"/>
            </a:p>
          </p:txBody>
        </p:sp>
      </p:grpSp>
      <p:grpSp>
        <p:nvGrpSpPr>
          <p:cNvPr id="41" name="Group 40"/>
          <p:cNvGrpSpPr/>
          <p:nvPr/>
        </p:nvGrpSpPr>
        <p:grpSpPr>
          <a:xfrm>
            <a:off x="266039" y="1275606"/>
            <a:ext cx="2065645" cy="941440"/>
            <a:chOff x="266039" y="1275606"/>
            <a:chExt cx="2065645" cy="941440"/>
          </a:xfrm>
        </p:grpSpPr>
        <p:sp>
          <p:nvSpPr>
            <p:cNvPr id="697348" name="Text Box 4"/>
            <p:cNvSpPr txBox="1">
              <a:spLocks noChangeArrowheads="1"/>
            </p:cNvSpPr>
            <p:nvPr/>
          </p:nvSpPr>
          <p:spPr bwMode="auto">
            <a:xfrm>
              <a:off x="894116" y="1878809"/>
              <a:ext cx="1437568"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a:solidFill>
                    <a:schemeClr val="bg1"/>
                  </a:solidFill>
                </a:rPr>
                <a:t>EMOCIONES</a:t>
              </a:r>
              <a:endParaRPr lang="es-ES" sz="1600" b="1">
                <a:solidFill>
                  <a:schemeClr val="bg1"/>
                </a:solidFill>
              </a:endParaRPr>
            </a:p>
          </p:txBody>
        </p:sp>
        <p:sp>
          <p:nvSpPr>
            <p:cNvPr id="32" name="Text Box 21"/>
            <p:cNvSpPr txBox="1">
              <a:spLocks noChangeArrowheads="1"/>
            </p:cNvSpPr>
            <p:nvPr/>
          </p:nvSpPr>
          <p:spPr bwMode="auto">
            <a:xfrm>
              <a:off x="266039" y="1275606"/>
              <a:ext cx="2041847" cy="461348"/>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r>
                <a:rPr lang="es-ES_tradnl" sz="1200" b="1" dirty="0"/>
                <a:t>¿Cómo me siento a raíz de esto?</a:t>
              </a:r>
              <a:endParaRPr lang="es-ES" sz="1200" b="1"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down)">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97349"/>
                                        </p:tgtEl>
                                        <p:attrNameLst>
                                          <p:attrName>style.visibility</p:attrName>
                                        </p:attrNameLst>
                                      </p:cBhvr>
                                      <p:to>
                                        <p:strVal val="visible"/>
                                      </p:to>
                                    </p:set>
                                    <p:animEffect transition="in" filter="wipe(down)">
                                      <p:cBhvr>
                                        <p:cTn id="37" dur="500"/>
                                        <p:tgtEl>
                                          <p:spTgt spid="6973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down)">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down)">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143500"/>
          </a:xfrm>
          <a:solidFill>
            <a:schemeClr val="accent3">
              <a:lumMod val="75000"/>
            </a:schemeClr>
          </a:solidFill>
        </p:spPr>
        <p:txBody>
          <a:bodyPr/>
          <a:lstStyle/>
          <a:p>
            <a:pPr algn="ctr">
              <a:buNone/>
            </a:pPr>
            <a:endParaRPr lang="es-AR" dirty="0">
              <a:solidFill>
                <a:schemeClr val="bg1"/>
              </a:solidFill>
            </a:endParaRPr>
          </a:p>
          <a:p>
            <a:pPr marL="803275" lvl="1" indent="-457200">
              <a:buFont typeface="+mj-lt"/>
              <a:buAutoNum type="arabicPeriod"/>
            </a:pPr>
            <a:endParaRPr lang="es-AR" sz="1050" dirty="0">
              <a:solidFill>
                <a:schemeClr val="bg1">
                  <a:lumMod val="95000"/>
                </a:schemeClr>
              </a:solidFill>
            </a:endParaRPr>
          </a:p>
          <a:p>
            <a:pPr marL="803275" lvl="1" indent="-457200">
              <a:buClr>
                <a:schemeClr val="bg1"/>
              </a:buClr>
              <a:buFont typeface="+mj-lt"/>
              <a:buAutoNum type="arabicPeriod"/>
            </a:pPr>
            <a:r>
              <a:rPr lang="es-AR" sz="2400" dirty="0">
                <a:solidFill>
                  <a:schemeClr val="bg1">
                    <a:lumMod val="95000"/>
                  </a:schemeClr>
                </a:solidFill>
              </a:rPr>
              <a:t>¿Qué pasa/pasó? ¿Qué inferís que pasa//pasó?</a:t>
            </a:r>
          </a:p>
          <a:p>
            <a:pPr marL="803275" lvl="1" indent="-457200">
              <a:buClr>
                <a:schemeClr val="bg1"/>
              </a:buClr>
              <a:buFont typeface="+mj-lt"/>
              <a:buAutoNum type="arabicPeriod"/>
            </a:pPr>
            <a:r>
              <a:rPr lang="es-AR" sz="2400" dirty="0">
                <a:solidFill>
                  <a:schemeClr val="bg1">
                    <a:lumMod val="95000"/>
                  </a:schemeClr>
                </a:solidFill>
              </a:rPr>
              <a:t>¿Qué cosa valiosa para vos está en riesgo?</a:t>
            </a:r>
          </a:p>
          <a:p>
            <a:pPr marL="803275" lvl="1" indent="-457200">
              <a:buClr>
                <a:schemeClr val="bg1"/>
              </a:buClr>
              <a:buFont typeface="+mj-lt"/>
              <a:buAutoNum type="arabicPeriod"/>
            </a:pPr>
            <a:r>
              <a:rPr lang="es-AR" sz="2400" dirty="0">
                <a:solidFill>
                  <a:schemeClr val="bg1">
                    <a:lumMod val="95000"/>
                  </a:schemeClr>
                </a:solidFill>
              </a:rPr>
              <a:t>¿Por qué esto es un problema para vos?</a:t>
            </a:r>
          </a:p>
          <a:p>
            <a:pPr marL="803275" lvl="1" indent="-457200">
              <a:buClr>
                <a:schemeClr val="bg1"/>
              </a:buClr>
              <a:buFont typeface="+mj-lt"/>
              <a:buAutoNum type="arabicPeriod"/>
            </a:pPr>
            <a:r>
              <a:rPr lang="es-AR" sz="2400" dirty="0">
                <a:solidFill>
                  <a:schemeClr val="bg1">
                    <a:lumMod val="95000"/>
                  </a:schemeClr>
                </a:solidFill>
              </a:rPr>
              <a:t>¿Cuál es tu objetivo? ¿Qué es lo que te preocupa?</a:t>
            </a:r>
          </a:p>
          <a:p>
            <a:pPr marL="803275" lvl="1" indent="-457200">
              <a:buClr>
                <a:schemeClr val="bg1"/>
              </a:buClr>
              <a:buFont typeface="+mj-lt"/>
              <a:buAutoNum type="arabicPeriod"/>
            </a:pPr>
            <a:r>
              <a:rPr lang="es-AR" sz="2400" dirty="0">
                <a:solidFill>
                  <a:schemeClr val="bg1">
                    <a:lumMod val="95000"/>
                  </a:schemeClr>
                </a:solidFill>
              </a:rPr>
              <a:t>¿Cómo te sentís a raíz de esto?</a:t>
            </a:r>
          </a:p>
          <a:p>
            <a:pPr marL="803275" lvl="1" indent="-457200">
              <a:buClr>
                <a:schemeClr val="bg1"/>
              </a:buClr>
              <a:buFont typeface="+mj-lt"/>
              <a:buAutoNum type="arabicPeriod"/>
            </a:pPr>
            <a:r>
              <a:rPr lang="es-AR" sz="2400" dirty="0">
                <a:solidFill>
                  <a:schemeClr val="bg1">
                    <a:lumMod val="95000"/>
                  </a:schemeClr>
                </a:solidFill>
              </a:rPr>
              <a:t>(¿</a:t>
            </a:r>
            <a:r>
              <a:rPr lang="es-AR" sz="2400" dirty="0" err="1">
                <a:solidFill>
                  <a:schemeClr val="bg1">
                    <a:lumMod val="95000"/>
                  </a:schemeClr>
                </a:solidFill>
              </a:rPr>
              <a:t>Tenés</a:t>
            </a:r>
            <a:r>
              <a:rPr lang="es-AR" sz="2400" dirty="0">
                <a:solidFill>
                  <a:schemeClr val="bg1">
                    <a:lumMod val="95000"/>
                  </a:schemeClr>
                </a:solidFill>
              </a:rPr>
              <a:t> algo que pedir / proponer?)</a:t>
            </a:r>
          </a:p>
          <a:p>
            <a:pPr algn="ctr">
              <a:spcBef>
                <a:spcPts val="2400"/>
              </a:spcBef>
              <a:buNone/>
            </a:pPr>
            <a:endParaRPr lang="es-AR" sz="2800" i="1" dirty="0">
              <a:solidFill>
                <a:schemeClr val="bg1"/>
              </a:solidFill>
            </a:endParaRPr>
          </a:p>
          <a:p>
            <a:pPr algn="ctr">
              <a:spcBef>
                <a:spcPts val="2400"/>
              </a:spcBef>
              <a:buNone/>
            </a:pPr>
            <a:endParaRPr lang="es-AR" sz="2800" i="1" dirty="0">
              <a:solidFill>
                <a:schemeClr val="bg1"/>
              </a:solidFill>
            </a:endParaRPr>
          </a:p>
        </p:txBody>
      </p:sp>
      <p:sp>
        <p:nvSpPr>
          <p:cNvPr id="4" name="Slide Number Placeholder 3"/>
          <p:cNvSpPr>
            <a:spLocks noGrp="1"/>
          </p:cNvSpPr>
          <p:nvPr>
            <p:ph type="sldNum" sz="quarter" idx="10"/>
          </p:nvPr>
        </p:nvSpPr>
        <p:spPr>
          <a:xfrm>
            <a:off x="6948264" y="4819997"/>
            <a:ext cx="2133600" cy="200025"/>
          </a:xfrm>
        </p:spPr>
        <p:txBody>
          <a:bodyPr/>
          <a:lstStyle/>
          <a:p>
            <a:pPr>
              <a:defRPr/>
            </a:pPr>
            <a:r>
              <a:rPr lang="en-US" dirty="0"/>
              <a:t>| </a:t>
            </a:r>
            <a:fld id="{9B4E8CCE-87C1-4BA8-8D86-15FF64157675}" type="slidenum">
              <a:rPr lang="en-US" smtClean="0">
                <a:solidFill>
                  <a:srgbClr val="B2B2B2"/>
                </a:solidFill>
              </a:rPr>
              <a:pPr>
                <a:defRPr/>
              </a:pPr>
              <a:t>147</a:t>
            </a:fld>
            <a:endParaRPr lang="en-US" dirty="0">
              <a:solidFill>
                <a:srgbClr val="B2B2B2"/>
              </a:solidFill>
            </a:endParaRPr>
          </a:p>
        </p:txBody>
      </p:sp>
      <p:sp>
        <p:nvSpPr>
          <p:cNvPr id="6" name="Shape 262">
            <a:extLst>
              <a:ext uri="{FF2B5EF4-FFF2-40B4-BE49-F238E27FC236}">
                <a16:creationId xmlns:a16="http://schemas.microsoft.com/office/drawing/2014/main" id="{5034C685-7828-4801-A855-245D5519C4B6}"/>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 name="Title 32"/>
          <p:cNvSpPr>
            <a:spLocks noGrp="1"/>
          </p:cNvSpPr>
          <p:nvPr>
            <p:ph type="title"/>
          </p:nvPr>
        </p:nvSpPr>
        <p:spPr>
          <a:xfrm>
            <a:off x="179512" y="51470"/>
            <a:ext cx="8685213" cy="434578"/>
          </a:xfrm>
        </p:spPr>
        <p:txBody>
          <a:bodyPr/>
          <a:lstStyle/>
          <a:p>
            <a:r>
              <a:rPr lang="es-ES" sz="2400" dirty="0">
                <a:solidFill>
                  <a:schemeClr val="tx1"/>
                </a:solidFill>
              </a:rPr>
              <a:t>Preguntas de indagación de la verdad profunda</a:t>
            </a:r>
            <a:br>
              <a:rPr lang="es-ES" sz="2400" dirty="0">
                <a:solidFill>
                  <a:schemeClr val="tx1"/>
                </a:solidFill>
              </a:rPr>
            </a:br>
            <a:endParaRPr lang="en-US" sz="2400" dirty="0">
              <a:solidFill>
                <a:schemeClr val="tx1"/>
              </a:solidFill>
            </a:endParaRPr>
          </a:p>
        </p:txBody>
      </p:sp>
      <p:pic>
        <p:nvPicPr>
          <p:cNvPr id="2" name="Picture 1">
            <a:extLst>
              <a:ext uri="{FF2B5EF4-FFF2-40B4-BE49-F238E27FC236}">
                <a16:creationId xmlns:a16="http://schemas.microsoft.com/office/drawing/2014/main" id="{8E2EBF42-4467-4CF2-8E39-FF84578F561F}"/>
              </a:ext>
            </a:extLst>
          </p:cNvPr>
          <p:cNvPicPr>
            <a:picLocks noChangeAspect="1"/>
          </p:cNvPicPr>
          <p:nvPr/>
        </p:nvPicPr>
        <p:blipFill>
          <a:blip r:embed="rId2"/>
          <a:stretch>
            <a:fillRect/>
          </a:stretch>
        </p:blipFill>
        <p:spPr>
          <a:xfrm>
            <a:off x="6948264" y="3473961"/>
            <a:ext cx="1902723" cy="107186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2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1730" y="627534"/>
            <a:ext cx="8540750" cy="4315943"/>
          </a:xfrm>
        </p:spPr>
        <p:txBody>
          <a:bodyPr/>
          <a:lstStyle/>
          <a:p>
            <a:pPr marL="342900" indent="-342900">
              <a:spcBef>
                <a:spcPts val="600"/>
              </a:spcBef>
              <a:buFont typeface="+mj-lt"/>
              <a:buAutoNum type="arabicPeriod"/>
            </a:pPr>
            <a:r>
              <a:rPr lang="es-AR" sz="1400" dirty="0">
                <a:solidFill>
                  <a:schemeClr val="tx1"/>
                </a:solidFill>
              </a:rPr>
              <a:t>Trabajan en parejas</a:t>
            </a:r>
          </a:p>
          <a:p>
            <a:pPr marL="342900" indent="-342900">
              <a:spcBef>
                <a:spcPts val="600"/>
              </a:spcBef>
              <a:buFont typeface="+mj-lt"/>
              <a:buAutoNum type="arabicPeriod"/>
            </a:pPr>
            <a:r>
              <a:rPr lang="es-AR" sz="1400" dirty="0">
                <a:solidFill>
                  <a:schemeClr val="tx1"/>
                </a:solidFill>
              </a:rPr>
              <a:t>“B” elige en su Columna Izquierda el juicio tóxico que mejor caracteriza su perspectiva sobre la situación.</a:t>
            </a:r>
          </a:p>
          <a:p>
            <a:pPr marL="342900" indent="-342900">
              <a:spcBef>
                <a:spcPts val="600"/>
              </a:spcBef>
              <a:buFont typeface="+mj-lt"/>
              <a:buAutoNum type="arabicPeriod"/>
            </a:pPr>
            <a:r>
              <a:rPr lang="es-AR" sz="1400" dirty="0">
                <a:solidFill>
                  <a:schemeClr val="tx1"/>
                </a:solidFill>
              </a:rPr>
              <a:t>“A” ayuda a “B”  a “destilar” su juicio tóxico, formulándole estas preguntas:</a:t>
            </a:r>
          </a:p>
          <a:p>
            <a:pPr lvl="1">
              <a:spcBef>
                <a:spcPts val="600"/>
              </a:spcBef>
            </a:pPr>
            <a:r>
              <a:rPr lang="es-AR" sz="1200" i="1" dirty="0">
                <a:solidFill>
                  <a:schemeClr val="tx1"/>
                </a:solidFill>
              </a:rPr>
              <a:t>¿Qué pasa/pasó? ¿Qué inferís que pasa//pasó?</a:t>
            </a:r>
          </a:p>
          <a:p>
            <a:pPr lvl="1">
              <a:spcBef>
                <a:spcPts val="600"/>
              </a:spcBef>
            </a:pPr>
            <a:r>
              <a:rPr lang="es-AR" sz="1200" i="1" dirty="0">
                <a:solidFill>
                  <a:schemeClr val="tx1"/>
                </a:solidFill>
              </a:rPr>
              <a:t>¿Qué cosa valiosa para vos está en riesgo?</a:t>
            </a:r>
          </a:p>
          <a:p>
            <a:pPr lvl="1">
              <a:spcBef>
                <a:spcPts val="600"/>
              </a:spcBef>
            </a:pPr>
            <a:r>
              <a:rPr lang="es-AR" sz="1200" i="1" dirty="0">
                <a:solidFill>
                  <a:schemeClr val="tx1"/>
                </a:solidFill>
              </a:rPr>
              <a:t>¿Por qué esto es un problema para vos?</a:t>
            </a:r>
          </a:p>
          <a:p>
            <a:pPr lvl="1">
              <a:spcBef>
                <a:spcPts val="600"/>
              </a:spcBef>
            </a:pPr>
            <a:r>
              <a:rPr lang="es-AR" sz="1200" i="1" dirty="0">
                <a:solidFill>
                  <a:schemeClr val="tx1"/>
                </a:solidFill>
              </a:rPr>
              <a:t>¿Cuál es tu objetivo? ¿Qué es lo que te preocupa?</a:t>
            </a:r>
          </a:p>
          <a:p>
            <a:pPr lvl="1">
              <a:spcBef>
                <a:spcPts val="600"/>
              </a:spcBef>
            </a:pPr>
            <a:r>
              <a:rPr lang="es-AR" sz="1200" i="1" dirty="0">
                <a:solidFill>
                  <a:schemeClr val="tx1"/>
                </a:solidFill>
              </a:rPr>
              <a:t>¿Cómo te sentís a raíz de esto?</a:t>
            </a:r>
          </a:p>
          <a:p>
            <a:pPr lvl="1">
              <a:spcBef>
                <a:spcPts val="600"/>
              </a:spcBef>
            </a:pPr>
            <a:r>
              <a:rPr lang="es-AR" sz="1200" i="1" dirty="0">
                <a:solidFill>
                  <a:schemeClr val="tx1"/>
                </a:solidFill>
              </a:rPr>
              <a:t>(¿</a:t>
            </a:r>
            <a:r>
              <a:rPr lang="es-AR" sz="1200" i="1" dirty="0" err="1">
                <a:solidFill>
                  <a:schemeClr val="tx1"/>
                </a:solidFill>
              </a:rPr>
              <a:t>Tenés</a:t>
            </a:r>
            <a:r>
              <a:rPr lang="es-AR" sz="1200" i="1" dirty="0">
                <a:solidFill>
                  <a:schemeClr val="tx1"/>
                </a:solidFill>
              </a:rPr>
              <a:t> algo para pedir / proponer?)</a:t>
            </a:r>
          </a:p>
          <a:p>
            <a:pPr marL="342900" lvl="0" indent="-342900">
              <a:spcBef>
                <a:spcPts val="600"/>
              </a:spcBef>
              <a:buFont typeface="+mj-lt"/>
              <a:buAutoNum type="arabicPeriod"/>
              <a:defRPr/>
            </a:pPr>
            <a:r>
              <a:rPr lang="es-AR" sz="1400" dirty="0">
                <a:solidFill>
                  <a:schemeClr val="tx1"/>
                </a:solidFill>
              </a:rPr>
              <a:t>“B” integra sus respuestas, </a:t>
            </a:r>
            <a:r>
              <a:rPr lang="es-AR" sz="1400" dirty="0" err="1">
                <a:solidFill>
                  <a:schemeClr val="tx1"/>
                </a:solidFill>
              </a:rPr>
              <a:t>reexpresando</a:t>
            </a:r>
            <a:r>
              <a:rPr lang="es-AR" sz="1400" dirty="0">
                <a:solidFill>
                  <a:schemeClr val="tx1"/>
                </a:solidFill>
              </a:rPr>
              <a:t> el juicio ante “A” de un modo efectivo (“A” juega el papel de la contraparte de “B”).</a:t>
            </a:r>
          </a:p>
          <a:p>
            <a:pPr marL="342900" lvl="0" indent="-342900">
              <a:spcBef>
                <a:spcPts val="600"/>
              </a:spcBef>
              <a:buFont typeface="+mj-lt"/>
              <a:buAutoNum type="arabicPeriod"/>
              <a:defRPr/>
            </a:pPr>
            <a:r>
              <a:rPr lang="es-AR" sz="1400" dirty="0">
                <a:solidFill>
                  <a:schemeClr val="tx1"/>
                </a:solidFill>
              </a:rPr>
              <a:t>“A” le da </a:t>
            </a:r>
            <a:r>
              <a:rPr lang="es-AR" sz="1400" dirty="0" err="1">
                <a:solidFill>
                  <a:schemeClr val="tx1"/>
                </a:solidFill>
              </a:rPr>
              <a:t>feedback</a:t>
            </a:r>
            <a:r>
              <a:rPr lang="es-AR" sz="1400" dirty="0">
                <a:solidFill>
                  <a:schemeClr val="tx1"/>
                </a:solidFill>
              </a:rPr>
              <a:t> a “B” acerca de cómo se sintió al escuchar el juicio de “B”.</a:t>
            </a:r>
          </a:p>
          <a:p>
            <a:pPr marL="342900" lvl="0" indent="-342900">
              <a:spcBef>
                <a:spcPts val="600"/>
              </a:spcBef>
              <a:buFont typeface="+mj-lt"/>
              <a:buAutoNum type="arabicPeriod"/>
              <a:defRPr/>
            </a:pPr>
            <a:r>
              <a:rPr lang="es-AR" sz="1400" dirty="0">
                <a:solidFill>
                  <a:schemeClr val="tx1"/>
                </a:solidFill>
              </a:rPr>
              <a:t>Invierten roles y repiten los pasos 2. a  5.</a:t>
            </a:r>
          </a:p>
          <a:p>
            <a:pPr marL="342900" lvl="0" indent="-342900">
              <a:spcBef>
                <a:spcPts val="600"/>
              </a:spcBef>
              <a:buFont typeface="+mj-lt"/>
              <a:buAutoNum type="arabicPeriod"/>
              <a:defRPr/>
            </a:pPr>
            <a:r>
              <a:rPr lang="es-AR" sz="1400" dirty="0">
                <a:solidFill>
                  <a:schemeClr val="tx1"/>
                </a:solidFill>
              </a:rPr>
              <a:t>“A” y “B” comentan su vivencia personal al destilar su propia columna izquierda tóxica, y al “recibir” la columna izquierda “destilado” del otro.</a:t>
            </a:r>
          </a:p>
          <a:p>
            <a:pPr>
              <a:spcBef>
                <a:spcPts val="600"/>
              </a:spcBef>
            </a:pPr>
            <a:endParaRPr lang="en-US" sz="1400" dirty="0">
              <a:solidFill>
                <a:schemeClr val="tx1"/>
              </a:solidFill>
            </a:endParaRPr>
          </a:p>
        </p:txBody>
      </p:sp>
      <p:sp>
        <p:nvSpPr>
          <p:cNvPr id="3" name="Slide Number Placeholder 2"/>
          <p:cNvSpPr>
            <a:spLocks noGrp="1"/>
          </p:cNvSpPr>
          <p:nvPr>
            <p:ph type="sldNum" sz="quarter" idx="10"/>
          </p:nvPr>
        </p:nvSpPr>
        <p:spPr/>
        <p:txBody>
          <a:bodyPr/>
          <a:lstStyle/>
          <a:p>
            <a:pPr>
              <a:defRPr/>
            </a:pPr>
            <a:r>
              <a:rPr lang="en-US"/>
              <a:t>| </a:t>
            </a:r>
            <a:fld id="{4D52DFD2-B7A4-41A9-9FCB-56323FD606DD}" type="slidenum">
              <a:rPr lang="en-US" smtClean="0">
                <a:solidFill>
                  <a:srgbClr val="B2B2B2"/>
                </a:solidFill>
              </a:rPr>
              <a:pPr>
                <a:defRPr/>
              </a:pPr>
              <a:t>148</a:t>
            </a:fld>
            <a:endParaRPr lang="en-US">
              <a:solidFill>
                <a:srgbClr val="B2B2B2"/>
              </a:solidFill>
            </a:endParaRPr>
          </a:p>
        </p:txBody>
      </p:sp>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 name="Title 3"/>
          <p:cNvSpPr>
            <a:spLocks noGrp="1"/>
          </p:cNvSpPr>
          <p:nvPr>
            <p:ph type="title"/>
          </p:nvPr>
        </p:nvSpPr>
        <p:spPr>
          <a:xfrm>
            <a:off x="107504" y="104917"/>
            <a:ext cx="8864600" cy="450047"/>
          </a:xfrm>
          <a:noFill/>
        </p:spPr>
        <p:txBody>
          <a:bodyPr/>
          <a:lstStyle/>
          <a:p>
            <a:pPr lvl="0"/>
            <a:r>
              <a:rPr lang="es-MX" sz="2000" dirty="0"/>
              <a:t>Actividad: “destilación” y expresión productiva de la columna izquierda</a:t>
            </a:r>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fade">
                                      <p:cBhvr>
                                        <p:cTn id="6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1" name="Rectangle 5"/>
          <p:cNvSpPr>
            <a:spLocks noChangeArrowheads="1"/>
          </p:cNvSpPr>
          <p:nvPr/>
        </p:nvSpPr>
        <p:spPr bwMode="auto">
          <a:xfrm>
            <a:off x="1285875" y="1676400"/>
            <a:ext cx="6553200" cy="1645444"/>
          </a:xfrm>
          <a:prstGeom prst="rect">
            <a:avLst/>
          </a:prstGeom>
          <a:noFill/>
          <a:ln w="28575" algn="ctr">
            <a:noFill/>
            <a:miter lim="800000"/>
            <a:headEnd/>
            <a:tailEnd/>
          </a:ln>
        </p:spPr>
        <p:txBody>
          <a:bodyPr lIns="45702" tIns="45702" rIns="45702" bIns="45702" anchor="ctr"/>
          <a:lstStyle/>
          <a:p>
            <a:pPr algn="ctr" defTabSz="895350">
              <a:spcBef>
                <a:spcPct val="20000"/>
              </a:spcBef>
            </a:pPr>
            <a:r>
              <a:rPr lang="es-ES" sz="4800" b="1" dirty="0">
                <a:solidFill>
                  <a:schemeClr val="tx1">
                    <a:lumMod val="90000"/>
                    <a:lumOff val="10000"/>
                  </a:schemeClr>
                </a:solidFill>
              </a:rPr>
              <a:t>La verdad profunda es siempre honesta y respetuosa.</a:t>
            </a:r>
          </a:p>
        </p:txBody>
      </p:sp>
      <p:sp>
        <p:nvSpPr>
          <p:cNvPr id="60419" name="Rectangle 2"/>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4" name="3 Marcador de número de diapositiva"/>
          <p:cNvSpPr>
            <a:spLocks noGrp="1"/>
          </p:cNvSpPr>
          <p:nvPr>
            <p:ph type="sldNum" sz="quarter" idx="10"/>
          </p:nvPr>
        </p:nvSpPr>
        <p:spPr>
          <a:xfrm>
            <a:off x="7010400" y="4876006"/>
            <a:ext cx="2133600" cy="200025"/>
          </a:xfrm>
        </p:spPr>
        <p:txBody>
          <a:bodyPr/>
          <a:lstStyle/>
          <a:p>
            <a:pPr>
              <a:defRPr/>
            </a:pPr>
            <a:r>
              <a:rPr lang="en-US"/>
              <a:t>| </a:t>
            </a:r>
            <a:fld id="{F4B0F233-DE2C-42E4-8BD2-4174AA43FF6F}" type="slidenum">
              <a:rPr lang="en-US" smtClean="0">
                <a:solidFill>
                  <a:srgbClr val="B2B2B2"/>
                </a:solidFill>
              </a:rPr>
              <a:pPr>
                <a:defRPr/>
              </a:pPr>
              <a:t>149</a:t>
            </a:fld>
            <a:endParaRPr lang="en-US">
              <a:solidFill>
                <a:srgbClr val="B2B2B2"/>
              </a:solidFill>
            </a:endParaRPr>
          </a:p>
        </p:txBody>
      </p:sp>
      <p:sp>
        <p:nvSpPr>
          <p:cNvPr id="6" name="Rectangle 5"/>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03461"/>
                                        </p:tgtEl>
                                        <p:attrNameLst>
                                          <p:attrName>style.visibility</p:attrName>
                                        </p:attrNameLst>
                                      </p:cBhvr>
                                      <p:to>
                                        <p:strVal val="visible"/>
                                      </p:to>
                                    </p:set>
                                    <p:animEffect transition="in" filter="box(in)">
                                      <p:cBhvr>
                                        <p:cTn id="7" dur="500"/>
                                        <p:tgtEl>
                                          <p:spTgt spid="403461"/>
                                        </p:tgtEl>
                                      </p:cBhvr>
                                    </p:animEffect>
                                  </p:childTnLst>
                                </p:cTn>
                              </p:par>
                              <p:par>
                                <p:cTn id="8" presetID="1" presetClass="entr" presetSubtype="0" fill="hold" grpId="1" nodeType="withEffect">
                                  <p:stCondLst>
                                    <p:cond delay="0"/>
                                  </p:stCondLst>
                                  <p:childTnLst>
                                    <p:set>
                                      <p:cBhvr>
                                        <p:cTn id="9" dur="1" fill="hold">
                                          <p:stCondLst>
                                            <p:cond delay="0"/>
                                          </p:stCondLst>
                                        </p:cTn>
                                        <p:tgtEl>
                                          <p:spTgt spid="40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1" grpId="0"/>
      <p:bldP spid="40346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7010400" y="4901437"/>
            <a:ext cx="2133600" cy="200025"/>
          </a:xfrm>
        </p:spPr>
        <p:txBody>
          <a:bodyPr/>
          <a:lstStyle/>
          <a:p>
            <a:pPr>
              <a:defRPr/>
            </a:pPr>
            <a:r>
              <a:rPr lang="en-US"/>
              <a:t>| </a:t>
            </a:r>
            <a:fld id="{4551CA47-783C-4173-B2DC-B80F5F2C3CF2}" type="slidenum">
              <a:rPr lang="en-US" smtClean="0">
                <a:solidFill>
                  <a:srgbClr val="B2B2B2"/>
                </a:solidFill>
              </a:rPr>
              <a:pPr>
                <a:defRPr/>
              </a:pPr>
              <a:t>15</a:t>
            </a:fld>
            <a:endParaRPr lang="en-US">
              <a:solidFill>
                <a:srgbClr val="B2B2B2"/>
              </a:solidFill>
            </a:endParaRPr>
          </a:p>
        </p:txBody>
      </p:sp>
      <p:sp>
        <p:nvSpPr>
          <p:cNvPr id="8" name="Rectangle 7"/>
          <p:cNvSpPr/>
          <p:nvPr/>
        </p:nvSpPr>
        <p:spPr bwMode="auto">
          <a:xfrm>
            <a:off x="1143000" y="303498"/>
            <a:ext cx="6858000" cy="486054"/>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dirty="0">
              <a:solidFill>
                <a:schemeClr val="tx1"/>
              </a:solidFill>
              <a:latin typeface="Arial" charset="0"/>
              <a:cs typeface="Arial" charset="0"/>
            </a:endParaRPr>
          </a:p>
        </p:txBody>
      </p:sp>
      <p:sp>
        <p:nvSpPr>
          <p:cNvPr id="9" name="TextBox 8"/>
          <p:cNvSpPr txBox="1"/>
          <p:nvPr/>
        </p:nvSpPr>
        <p:spPr>
          <a:xfrm>
            <a:off x="445542" y="2222570"/>
            <a:ext cx="8352928" cy="2544286"/>
          </a:xfrm>
          <a:prstGeom prst="rect">
            <a:avLst/>
          </a:prstGeom>
          <a:solidFill>
            <a:schemeClr val="accent6">
              <a:lumMod val="40000"/>
              <a:lumOff val="60000"/>
            </a:schemeClr>
          </a:solidFill>
        </p:spPr>
        <p:txBody>
          <a:bodyPr wrap="square" rtlCol="0">
            <a:spAutoFit/>
          </a:bodyPr>
          <a:lstStyle/>
          <a:p>
            <a:pPr marL="271463" indent="-271463">
              <a:spcBef>
                <a:spcPts val="450"/>
              </a:spcBef>
              <a:spcAft>
                <a:spcPts val="450"/>
              </a:spcAft>
              <a:buFont typeface="Arial" pitchFamily="34" charset="0"/>
              <a:buChar char="•"/>
            </a:pPr>
            <a:r>
              <a:rPr lang="es-AR" sz="1800" b="0" dirty="0"/>
              <a:t>Los valores son susceptibles de </a:t>
            </a:r>
            <a:r>
              <a:rPr lang="es-AR" sz="1800" b="0" u="sng" dirty="0"/>
              <a:t>interpretación</a:t>
            </a:r>
            <a:r>
              <a:rPr lang="es-AR" sz="1800" b="0" dirty="0"/>
              <a:t>.</a:t>
            </a:r>
          </a:p>
          <a:p>
            <a:pPr marL="271463" indent="-271463">
              <a:spcBef>
                <a:spcPts val="450"/>
              </a:spcBef>
              <a:spcAft>
                <a:spcPts val="450"/>
              </a:spcAft>
              <a:buFont typeface="Arial" pitchFamily="34" charset="0"/>
              <a:buChar char="•"/>
            </a:pPr>
            <a:r>
              <a:rPr lang="es-AR" sz="1800" b="0" dirty="0"/>
              <a:t>Haber consensuado una lista de valores es un primer paso, pero no garantiza que todas las personas los entiendan del mismo modo. </a:t>
            </a:r>
          </a:p>
          <a:p>
            <a:pPr marL="271463" indent="-271463">
              <a:spcBef>
                <a:spcPts val="450"/>
              </a:spcBef>
              <a:spcAft>
                <a:spcPts val="450"/>
              </a:spcAft>
              <a:buFont typeface="Arial" pitchFamily="34" charset="0"/>
              <a:buChar char="•"/>
            </a:pPr>
            <a:r>
              <a:rPr lang="es-AR" sz="1800" b="0" dirty="0"/>
              <a:t>La comprensión común de los valores se va construyendo con el tiempo, a partir de:</a:t>
            </a:r>
          </a:p>
          <a:p>
            <a:pPr marL="728663" lvl="1" indent="-271463">
              <a:spcBef>
                <a:spcPts val="450"/>
              </a:spcBef>
              <a:spcAft>
                <a:spcPts val="450"/>
              </a:spcAft>
              <a:buFont typeface="Arial" pitchFamily="34" charset="0"/>
              <a:buChar char="•"/>
            </a:pPr>
            <a:r>
              <a:rPr lang="es-AR" b="0" i="1" dirty="0"/>
              <a:t>El modo en que manejen las situaciones concretas, y </a:t>
            </a:r>
          </a:p>
          <a:p>
            <a:pPr marL="728663" lvl="1" indent="-271463">
              <a:spcBef>
                <a:spcPts val="450"/>
              </a:spcBef>
              <a:spcAft>
                <a:spcPts val="450"/>
              </a:spcAft>
              <a:buFont typeface="Arial" pitchFamily="34" charset="0"/>
              <a:buChar char="•"/>
            </a:pPr>
            <a:r>
              <a:rPr lang="es-AR" b="0" i="1" dirty="0"/>
              <a:t>El modo en que conversen de las contradicciones que se les presentan. </a:t>
            </a:r>
          </a:p>
        </p:txBody>
      </p:sp>
      <p:sp>
        <p:nvSpPr>
          <p:cNvPr id="41986" name="AutoShape 2" descr="Resultado de imagen para precaución"/>
          <p:cNvSpPr>
            <a:spLocks noChangeAspect="1" noChangeArrowheads="1"/>
          </p:cNvSpPr>
          <p:nvPr/>
        </p:nvSpPr>
        <p:spPr bwMode="auto">
          <a:xfrm>
            <a:off x="1259681" y="-108347"/>
            <a:ext cx="228600" cy="228601"/>
          </a:xfrm>
          <a:prstGeom prst="rect">
            <a:avLst/>
          </a:prstGeom>
          <a:noFill/>
        </p:spPr>
        <p:txBody>
          <a:bodyPr vert="horz" wrap="square" lIns="68580" tIns="34290" rIns="68580" bIns="34290" numCol="1" anchor="t" anchorCtr="0" compatLnSpc="1">
            <a:prstTxWarp prst="textNoShape">
              <a:avLst/>
            </a:prstTxWarp>
          </a:bodyPr>
          <a:lstStyle/>
          <a:p>
            <a:endParaRPr lang="es-AR" sz="1200"/>
          </a:p>
        </p:txBody>
      </p:sp>
      <p:pic>
        <p:nvPicPr>
          <p:cNvPr id="41988" name="Picture 4" descr="Archivo:Precaucion.gif"/>
          <p:cNvPicPr>
            <a:picLocks noChangeAspect="1" noChangeArrowheads="1"/>
          </p:cNvPicPr>
          <p:nvPr/>
        </p:nvPicPr>
        <p:blipFill>
          <a:blip r:embed="rId3" cstate="print"/>
          <a:srcRect/>
          <a:stretch>
            <a:fillRect/>
          </a:stretch>
        </p:blipFill>
        <p:spPr bwMode="auto">
          <a:xfrm>
            <a:off x="2195736" y="771550"/>
            <a:ext cx="1249219" cy="1089944"/>
          </a:xfrm>
          <a:prstGeom prst="rect">
            <a:avLst/>
          </a:prstGeom>
          <a:noFill/>
        </p:spPr>
      </p:pic>
      <p:sp>
        <p:nvSpPr>
          <p:cNvPr id="11" name="TextBox 10"/>
          <p:cNvSpPr txBox="1"/>
          <p:nvPr/>
        </p:nvSpPr>
        <p:spPr>
          <a:xfrm>
            <a:off x="3779912" y="924107"/>
            <a:ext cx="3155479" cy="784830"/>
          </a:xfrm>
          <a:prstGeom prst="rect">
            <a:avLst/>
          </a:prstGeom>
          <a:noFill/>
        </p:spPr>
        <p:txBody>
          <a:bodyPr wrap="none" rtlCol="0">
            <a:spAutoFit/>
          </a:bodyPr>
          <a:lstStyle/>
          <a:p>
            <a:r>
              <a:rPr lang="es-AR" sz="4500" dirty="0"/>
              <a:t>ATENCIÓN</a:t>
            </a:r>
          </a:p>
        </p:txBody>
      </p:sp>
      <p:sp>
        <p:nvSpPr>
          <p:cNvPr id="10" name="Shape 262">
            <a:extLst>
              <a:ext uri="{FF2B5EF4-FFF2-40B4-BE49-F238E27FC236}">
                <a16:creationId xmlns:a16="http://schemas.microsoft.com/office/drawing/2014/main" id="{30D64BFD-E447-4DDE-AD25-4BAE9545A0B5}"/>
              </a:ext>
            </a:extLst>
          </p:cNvPr>
          <p:cNvSpPr/>
          <p:nvPr/>
        </p:nvSpPr>
        <p:spPr>
          <a:xfrm>
            <a:off x="-12128" y="1489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 name="Título 1">
            <a:extLst>
              <a:ext uri="{FF2B5EF4-FFF2-40B4-BE49-F238E27FC236}">
                <a16:creationId xmlns:a16="http://schemas.microsoft.com/office/drawing/2014/main" id="{4F5BAA4A-F9BD-4B5E-8442-D850E57FDACD}"/>
              </a:ext>
            </a:extLst>
          </p:cNvPr>
          <p:cNvSpPr txBox="1">
            <a:spLocks/>
          </p:cNvSpPr>
          <p:nvPr/>
        </p:nvSpPr>
        <p:spPr>
          <a:xfrm>
            <a:off x="279400" y="51470"/>
            <a:ext cx="8685213" cy="434578"/>
          </a:xfrm>
          <a:prstGeom prst="rect">
            <a:avLst/>
          </a:prstGeom>
        </p:spPr>
        <p:txBody>
          <a:bodyPr/>
          <a:lstStyle>
            <a:lvl1pPr algn="l" rtl="0" eaLnBrk="0" fontAlgn="base" hangingPunct="0">
              <a:spcBef>
                <a:spcPct val="0"/>
              </a:spcBef>
              <a:spcAft>
                <a:spcPct val="0"/>
              </a:spcAft>
              <a:defRPr sz="2800" b="1">
                <a:solidFill>
                  <a:srgbClr val="002D62"/>
                </a:solidFill>
                <a:latin typeface="+mj-lt"/>
                <a:ea typeface="+mj-ea"/>
                <a:cs typeface="+mj-cs"/>
              </a:defRPr>
            </a:lvl1pPr>
            <a:lvl2pPr algn="l" rtl="0" eaLnBrk="0" fontAlgn="base" hangingPunct="0">
              <a:spcBef>
                <a:spcPct val="0"/>
              </a:spcBef>
              <a:spcAft>
                <a:spcPct val="0"/>
              </a:spcAft>
              <a:defRPr sz="2800" b="1">
                <a:solidFill>
                  <a:srgbClr val="002D62"/>
                </a:solidFill>
                <a:latin typeface="Arial" charset="0"/>
                <a:cs typeface="Arial" charset="0"/>
              </a:defRPr>
            </a:lvl2pPr>
            <a:lvl3pPr algn="l" rtl="0" eaLnBrk="0" fontAlgn="base" hangingPunct="0">
              <a:spcBef>
                <a:spcPct val="0"/>
              </a:spcBef>
              <a:spcAft>
                <a:spcPct val="0"/>
              </a:spcAft>
              <a:defRPr sz="2800" b="1">
                <a:solidFill>
                  <a:srgbClr val="002D62"/>
                </a:solidFill>
                <a:latin typeface="Arial" charset="0"/>
                <a:cs typeface="Arial" charset="0"/>
              </a:defRPr>
            </a:lvl3pPr>
            <a:lvl4pPr algn="l" rtl="0" eaLnBrk="0" fontAlgn="base" hangingPunct="0">
              <a:spcBef>
                <a:spcPct val="0"/>
              </a:spcBef>
              <a:spcAft>
                <a:spcPct val="0"/>
              </a:spcAft>
              <a:defRPr sz="2800" b="1">
                <a:solidFill>
                  <a:srgbClr val="002D62"/>
                </a:solidFill>
                <a:latin typeface="Arial" charset="0"/>
                <a:cs typeface="Arial" charset="0"/>
              </a:defRPr>
            </a:lvl4pPr>
            <a:lvl5pPr algn="l" rtl="0" eaLnBrk="0" fontAlgn="base" hangingPunct="0">
              <a:spcBef>
                <a:spcPct val="0"/>
              </a:spcBef>
              <a:spcAft>
                <a:spcPct val="0"/>
              </a:spcAft>
              <a:defRPr sz="2800" b="1">
                <a:solidFill>
                  <a:srgbClr val="002D62"/>
                </a:solidFill>
                <a:latin typeface="Arial" charset="0"/>
                <a:cs typeface="Arial" charset="0"/>
              </a:defRPr>
            </a:lvl5pPr>
            <a:lvl6pPr marL="457200" algn="l" rtl="0" eaLnBrk="0" fontAlgn="base" hangingPunct="0">
              <a:spcBef>
                <a:spcPct val="0"/>
              </a:spcBef>
              <a:spcAft>
                <a:spcPct val="0"/>
              </a:spcAft>
              <a:defRPr sz="2800" b="1">
                <a:solidFill>
                  <a:srgbClr val="002D62"/>
                </a:solidFill>
                <a:latin typeface="Arial" charset="0"/>
                <a:cs typeface="Arial" charset="0"/>
              </a:defRPr>
            </a:lvl6pPr>
            <a:lvl7pPr marL="914400" algn="l" rtl="0" eaLnBrk="0" fontAlgn="base" hangingPunct="0">
              <a:spcBef>
                <a:spcPct val="0"/>
              </a:spcBef>
              <a:spcAft>
                <a:spcPct val="0"/>
              </a:spcAft>
              <a:defRPr sz="2800" b="1">
                <a:solidFill>
                  <a:srgbClr val="002D62"/>
                </a:solidFill>
                <a:latin typeface="Arial" charset="0"/>
                <a:cs typeface="Arial" charset="0"/>
              </a:defRPr>
            </a:lvl7pPr>
            <a:lvl8pPr marL="1371600" algn="l" rtl="0" eaLnBrk="0" fontAlgn="base" hangingPunct="0">
              <a:spcBef>
                <a:spcPct val="0"/>
              </a:spcBef>
              <a:spcAft>
                <a:spcPct val="0"/>
              </a:spcAft>
              <a:defRPr sz="2800" b="1">
                <a:solidFill>
                  <a:srgbClr val="002D62"/>
                </a:solidFill>
                <a:latin typeface="Arial" charset="0"/>
                <a:cs typeface="Arial" charset="0"/>
              </a:defRPr>
            </a:lvl8pPr>
            <a:lvl9pPr marL="1828800" algn="l" rtl="0" eaLnBrk="0" fontAlgn="base" hangingPunct="0">
              <a:spcBef>
                <a:spcPct val="0"/>
              </a:spcBef>
              <a:spcAft>
                <a:spcPct val="0"/>
              </a:spcAft>
              <a:defRPr sz="2800" b="1">
                <a:solidFill>
                  <a:srgbClr val="002D62"/>
                </a:solidFill>
                <a:latin typeface="Arial" charset="0"/>
                <a:cs typeface="Arial" charset="0"/>
              </a:defRPr>
            </a:lvl9pPr>
          </a:lstStyle>
          <a:p>
            <a:r>
              <a:rPr lang="es-AR" kern="0"/>
              <a:t>Valores del MT</a:t>
            </a:r>
            <a:endParaRPr lang="es-AR" kern="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62146" name="Rectangle 2"/>
          <p:cNvSpPr>
            <a:spLocks noGrp="1" noChangeArrowheads="1"/>
          </p:cNvSpPr>
          <p:nvPr>
            <p:ph type="title"/>
          </p:nvPr>
        </p:nvSpPr>
        <p:spPr>
          <a:xfrm>
            <a:off x="246126" y="34032"/>
            <a:ext cx="8934450" cy="521494"/>
          </a:xfrm>
        </p:spPr>
        <p:txBody>
          <a:bodyPr/>
          <a:lstStyle/>
          <a:p>
            <a:pPr eaLnBrk="1" hangingPunct="1"/>
            <a:r>
              <a:rPr lang="es-ES" sz="2400" dirty="0"/>
              <a:t>Exposición productiva</a:t>
            </a:r>
          </a:p>
        </p:txBody>
      </p:sp>
      <p:sp>
        <p:nvSpPr>
          <p:cNvPr id="262150" name="Rectangle 6"/>
          <p:cNvSpPr>
            <a:spLocks noGrp="1" noChangeArrowheads="1"/>
          </p:cNvSpPr>
          <p:nvPr>
            <p:ph type="body" idx="1"/>
          </p:nvPr>
        </p:nvSpPr>
        <p:spPr>
          <a:xfrm>
            <a:off x="1033338" y="652452"/>
            <a:ext cx="7931150" cy="4131860"/>
          </a:xfrm>
        </p:spPr>
        <p:txBody>
          <a:bodyPr lIns="91420" tIns="91420" rIns="91420" bIns="91420">
            <a:spAutoFit/>
          </a:bodyPr>
          <a:lstStyle/>
          <a:p>
            <a:pPr marL="0" indent="0" defTabSz="895350" eaLnBrk="1" hangingPunct="1">
              <a:lnSpc>
                <a:spcPct val="90000"/>
              </a:lnSpc>
              <a:spcBef>
                <a:spcPts val="600"/>
              </a:spcBef>
              <a:spcAft>
                <a:spcPts val="300"/>
              </a:spcAft>
              <a:buFont typeface="Wingdings" pitchFamily="2" charset="2"/>
              <a:buNone/>
            </a:pPr>
            <a:r>
              <a:rPr lang="es-ES" sz="1600" b="0" dirty="0"/>
              <a:t>Tome </a:t>
            </a:r>
            <a:r>
              <a:rPr lang="es-ES" sz="1600" b="0" u="sng" dirty="0"/>
              <a:t>humildemente</a:t>
            </a:r>
            <a:r>
              <a:rPr lang="es-ES" sz="1600" b="0" dirty="0"/>
              <a:t> consciencia de la subjetividad y parcialidad de su perspectiva.</a:t>
            </a:r>
          </a:p>
          <a:p>
            <a:pPr marL="0" indent="0" defTabSz="895350" eaLnBrk="1" hangingPunct="1">
              <a:lnSpc>
                <a:spcPct val="90000"/>
              </a:lnSpc>
              <a:spcBef>
                <a:spcPts val="600"/>
              </a:spcBef>
              <a:spcAft>
                <a:spcPts val="300"/>
              </a:spcAft>
              <a:buFont typeface="Wingdings" pitchFamily="2" charset="2"/>
              <a:buNone/>
            </a:pPr>
            <a:r>
              <a:rPr lang="es-ES" sz="1600" b="0" dirty="0"/>
              <a:t>Asuma </a:t>
            </a:r>
            <a:r>
              <a:rPr lang="es-ES" sz="1600" b="0" u="sng" dirty="0"/>
              <a:t>protagónicamente</a:t>
            </a:r>
            <a:r>
              <a:rPr lang="es-ES" sz="1600" b="0" dirty="0"/>
              <a:t> la responsabilidad de cómo Ud. puede contribuir a la efectividad / inefectividad de esta conversación.</a:t>
            </a:r>
          </a:p>
          <a:p>
            <a:pPr marL="0" indent="0" defTabSz="895350" eaLnBrk="1" hangingPunct="1">
              <a:lnSpc>
                <a:spcPct val="90000"/>
              </a:lnSpc>
              <a:spcBef>
                <a:spcPts val="600"/>
              </a:spcBef>
              <a:spcAft>
                <a:spcPts val="300"/>
              </a:spcAft>
              <a:buFont typeface="Wingdings" pitchFamily="2" charset="2"/>
              <a:buNone/>
            </a:pPr>
            <a:r>
              <a:rPr lang="es-ES" sz="1600" b="0" dirty="0"/>
              <a:t>Revise sus propias </a:t>
            </a:r>
            <a:r>
              <a:rPr lang="es-ES" sz="1600" b="0" u="sng" dirty="0"/>
              <a:t>intenciones y objetivo de resultado.</a:t>
            </a:r>
          </a:p>
          <a:p>
            <a:pPr marL="0" indent="0" defTabSz="895350" eaLnBrk="1" hangingPunct="1">
              <a:lnSpc>
                <a:spcPct val="90000"/>
              </a:lnSpc>
              <a:spcBef>
                <a:spcPts val="600"/>
              </a:spcBef>
              <a:spcAft>
                <a:spcPts val="300"/>
              </a:spcAft>
              <a:buFont typeface="Wingdings" pitchFamily="2" charset="2"/>
              <a:buNone/>
            </a:pPr>
            <a:r>
              <a:rPr lang="es-ES" sz="1600" b="0" dirty="0"/>
              <a:t>Determine un objetivo de </a:t>
            </a:r>
            <a:r>
              <a:rPr lang="es-ES" sz="1600" b="0" u="sng" dirty="0"/>
              <a:t>proceso.</a:t>
            </a:r>
            <a:endParaRPr lang="es-ES" sz="1600" b="0" dirty="0"/>
          </a:p>
          <a:p>
            <a:pPr marL="0" indent="0" defTabSz="895350" eaLnBrk="1" hangingPunct="1">
              <a:lnSpc>
                <a:spcPct val="90000"/>
              </a:lnSpc>
              <a:spcBef>
                <a:spcPts val="600"/>
              </a:spcBef>
              <a:spcAft>
                <a:spcPts val="300"/>
              </a:spcAft>
              <a:buFont typeface="Wingdings" pitchFamily="2" charset="2"/>
              <a:buNone/>
            </a:pPr>
            <a:r>
              <a:rPr lang="es-ES" sz="1600" b="0" dirty="0"/>
              <a:t>Analice críticamente su perspectiva acerca de la situación:</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a:t>Aprópiese de su “opinión tóxica” (juicio de valor) [</a:t>
            </a:r>
            <a:r>
              <a:rPr lang="es-ES" sz="1400" b="0" dirty="0" err="1"/>
              <a:t>Ej</a:t>
            </a:r>
            <a:r>
              <a:rPr lang="es-ES" sz="1400" b="0" dirty="0"/>
              <a:t>: “Yo creo…”/ “Me parece…”]</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a:t>Busque los hechos e inferencias que la sustentan: </a:t>
            </a:r>
            <a:r>
              <a:rPr lang="es-ES" sz="1400" b="0" i="1" dirty="0"/>
              <a:t>¿Qué pasa? ¿Qué infiero que pasa?</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a:t>Encuentre “lo valioso” para Ud.: </a:t>
            </a:r>
            <a:r>
              <a:rPr lang="es-ES" sz="1400" b="0" i="1" dirty="0"/>
              <a:t>¿Qué cosa valiosa para mí está en riesgo?</a:t>
            </a:r>
          </a:p>
          <a:p>
            <a:pPr marL="577850" lvl="1" indent="-288925" defTabSz="895350" eaLnBrk="1" hangingPunct="1">
              <a:lnSpc>
                <a:spcPct val="90000"/>
              </a:lnSpc>
              <a:spcBef>
                <a:spcPts val="600"/>
              </a:spcBef>
              <a:buClr>
                <a:schemeClr val="accent2"/>
              </a:buClr>
              <a:buFont typeface="Wingdings" pitchFamily="2" charset="2"/>
              <a:buChar char="§"/>
            </a:pPr>
            <a:r>
              <a:rPr lang="es-ES" sz="1400" b="0" dirty="0"/>
              <a:t>Aclare su interpretación: </a:t>
            </a:r>
            <a:r>
              <a:rPr lang="es-ES" sz="1400" b="0" i="1" dirty="0"/>
              <a:t>¿Por qué esto es un problema para mí?</a:t>
            </a:r>
          </a:p>
          <a:p>
            <a:pPr marL="577850" lvl="1" indent="-288925" defTabSz="895350" eaLnBrk="1" hangingPunct="1">
              <a:lnSpc>
                <a:spcPct val="90000"/>
              </a:lnSpc>
              <a:spcBef>
                <a:spcPts val="600"/>
              </a:spcBef>
              <a:buClr>
                <a:schemeClr val="accent2"/>
              </a:buClr>
              <a:buFont typeface="Wingdings" pitchFamily="2" charset="2"/>
              <a:buChar char="§"/>
            </a:pPr>
            <a:r>
              <a:rPr lang="es-ES" sz="1400" b="0" dirty="0"/>
              <a:t>Tome consciencia de su estado emocional: </a:t>
            </a:r>
            <a:r>
              <a:rPr lang="es-ES" sz="1400" b="0" i="1" dirty="0"/>
              <a:t>¿Cómo me siento a raíz de esto?</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a:t>Proyecte las </a:t>
            </a:r>
            <a:r>
              <a:rPr lang="es-ES" sz="1400" b="0" u="sng" dirty="0"/>
              <a:t>consecuencias para la acción</a:t>
            </a:r>
            <a:r>
              <a:rPr lang="es-ES" sz="1400" b="0" dirty="0"/>
              <a:t> [Propuesta / Pedido] que se derivan de esta interpretación (tiempo futuro)</a:t>
            </a:r>
          </a:p>
          <a:p>
            <a:pPr marL="0" indent="0" defTabSz="895350" eaLnBrk="1" hangingPunct="1">
              <a:lnSpc>
                <a:spcPct val="90000"/>
              </a:lnSpc>
              <a:spcBef>
                <a:spcPts val="600"/>
              </a:spcBef>
              <a:spcAft>
                <a:spcPts val="300"/>
              </a:spcAft>
              <a:buNone/>
            </a:pPr>
            <a:r>
              <a:rPr lang="es-ES" sz="1600" b="0" dirty="0"/>
              <a:t>Exponga productivamente su perspectiva a la otra persona</a:t>
            </a:r>
          </a:p>
        </p:txBody>
      </p:sp>
      <p:sp>
        <p:nvSpPr>
          <p:cNvPr id="24" name="Rectangle 6"/>
          <p:cNvSpPr>
            <a:spLocks noGrp="1" noChangeArrowheads="1"/>
          </p:cNvSpPr>
          <p:nvPr>
            <p:ph type="sldNum" sz="quarter" idx="10"/>
          </p:nvPr>
        </p:nvSpPr>
        <p:spPr>
          <a:xfrm>
            <a:off x="6974904" y="4836189"/>
            <a:ext cx="2133600" cy="273844"/>
          </a:xfrm>
          <a:ln/>
        </p:spPr>
        <p:txBody>
          <a:bodyPr/>
          <a:lstStyle/>
          <a:p>
            <a:pPr algn="r">
              <a:defRPr/>
            </a:pPr>
            <a:r>
              <a:rPr lang="en-US" dirty="0"/>
              <a:t>| </a:t>
            </a:r>
            <a:fld id="{AFD1D9CD-AD9F-47DC-B606-8CE730ABBF50}" type="slidenum">
              <a:rPr lang="en-US">
                <a:solidFill>
                  <a:srgbClr val="B2B2B2"/>
                </a:solidFill>
              </a:rPr>
              <a:pPr algn="r">
                <a:defRPr/>
              </a:pPr>
              <a:t>150</a:t>
            </a:fld>
            <a:endParaRPr lang="en-US" dirty="0">
              <a:solidFill>
                <a:srgbClr val="B2B2B2"/>
              </a:solidFill>
            </a:endParaRPr>
          </a:p>
        </p:txBody>
      </p:sp>
      <p:sp>
        <p:nvSpPr>
          <p:cNvPr id="28" name="TextBox 27"/>
          <p:cNvSpPr txBox="1"/>
          <p:nvPr/>
        </p:nvSpPr>
        <p:spPr>
          <a:xfrm>
            <a:off x="323528" y="555526"/>
            <a:ext cx="550151" cy="584775"/>
          </a:xfrm>
          <a:prstGeom prst="rect">
            <a:avLst/>
          </a:prstGeom>
          <a:noFill/>
        </p:spPr>
        <p:txBody>
          <a:bodyPr wrap="none" rtlCol="0">
            <a:spAutoFit/>
          </a:bodyPr>
          <a:lstStyle/>
          <a:p>
            <a:r>
              <a:rPr lang="es-AR" sz="3200" dirty="0">
                <a:sym typeface="Wingdings"/>
              </a:rPr>
              <a:t></a:t>
            </a:r>
            <a:endParaRPr lang="es-AR" sz="3200" dirty="0"/>
          </a:p>
        </p:txBody>
      </p:sp>
      <p:sp>
        <p:nvSpPr>
          <p:cNvPr id="29" name="TextBox 28"/>
          <p:cNvSpPr txBox="1"/>
          <p:nvPr/>
        </p:nvSpPr>
        <p:spPr>
          <a:xfrm>
            <a:off x="323528" y="915566"/>
            <a:ext cx="550151" cy="584775"/>
          </a:xfrm>
          <a:prstGeom prst="rect">
            <a:avLst/>
          </a:prstGeom>
          <a:noFill/>
        </p:spPr>
        <p:txBody>
          <a:bodyPr wrap="none" rtlCol="0">
            <a:spAutoFit/>
          </a:bodyPr>
          <a:lstStyle/>
          <a:p>
            <a:r>
              <a:rPr lang="es-AR" sz="3200" dirty="0">
                <a:sym typeface="Wingdings"/>
              </a:rPr>
              <a:t></a:t>
            </a:r>
            <a:endParaRPr lang="es-AR" sz="3200" dirty="0"/>
          </a:p>
        </p:txBody>
      </p:sp>
      <p:sp>
        <p:nvSpPr>
          <p:cNvPr id="30" name="TextBox 29"/>
          <p:cNvSpPr txBox="1"/>
          <p:nvPr/>
        </p:nvSpPr>
        <p:spPr>
          <a:xfrm>
            <a:off x="323528" y="1419622"/>
            <a:ext cx="550151" cy="584775"/>
          </a:xfrm>
          <a:prstGeom prst="rect">
            <a:avLst/>
          </a:prstGeom>
          <a:noFill/>
        </p:spPr>
        <p:txBody>
          <a:bodyPr wrap="none" rtlCol="0">
            <a:spAutoFit/>
          </a:bodyPr>
          <a:lstStyle/>
          <a:p>
            <a:r>
              <a:rPr lang="es-AR" sz="3200" dirty="0">
                <a:sym typeface="Wingdings"/>
              </a:rPr>
              <a:t></a:t>
            </a:r>
            <a:endParaRPr lang="es-AR" sz="3200" dirty="0"/>
          </a:p>
        </p:txBody>
      </p:sp>
      <p:sp>
        <p:nvSpPr>
          <p:cNvPr id="31" name="TextBox 30"/>
          <p:cNvSpPr txBox="1"/>
          <p:nvPr/>
        </p:nvSpPr>
        <p:spPr>
          <a:xfrm>
            <a:off x="323528" y="1779662"/>
            <a:ext cx="550151" cy="584775"/>
          </a:xfrm>
          <a:prstGeom prst="rect">
            <a:avLst/>
          </a:prstGeom>
          <a:noFill/>
        </p:spPr>
        <p:txBody>
          <a:bodyPr wrap="none" rtlCol="0">
            <a:spAutoFit/>
          </a:bodyPr>
          <a:lstStyle/>
          <a:p>
            <a:r>
              <a:rPr lang="es-AR" sz="3200" dirty="0">
                <a:sym typeface="Wingdings"/>
              </a:rPr>
              <a:t></a:t>
            </a:r>
            <a:endParaRPr lang="es-AR" sz="3200" dirty="0"/>
          </a:p>
        </p:txBody>
      </p:sp>
      <p:sp>
        <p:nvSpPr>
          <p:cNvPr id="32" name="TextBox 31"/>
          <p:cNvSpPr txBox="1"/>
          <p:nvPr/>
        </p:nvSpPr>
        <p:spPr>
          <a:xfrm>
            <a:off x="323528" y="2101963"/>
            <a:ext cx="550151" cy="584775"/>
          </a:xfrm>
          <a:prstGeom prst="rect">
            <a:avLst/>
          </a:prstGeom>
          <a:noFill/>
        </p:spPr>
        <p:txBody>
          <a:bodyPr wrap="none" rtlCol="0">
            <a:spAutoFit/>
          </a:bodyPr>
          <a:lstStyle/>
          <a:p>
            <a:r>
              <a:rPr lang="es-AR" sz="3200" dirty="0">
                <a:sym typeface="Wingdings"/>
              </a:rPr>
              <a:t></a:t>
            </a:r>
            <a:endParaRPr lang="es-AR" sz="3200" dirty="0"/>
          </a:p>
        </p:txBody>
      </p:sp>
      <p:sp>
        <p:nvSpPr>
          <p:cNvPr id="33" name="TextBox 32"/>
          <p:cNvSpPr txBox="1"/>
          <p:nvPr/>
        </p:nvSpPr>
        <p:spPr>
          <a:xfrm>
            <a:off x="323528" y="4184954"/>
            <a:ext cx="550151" cy="584775"/>
          </a:xfrm>
          <a:prstGeom prst="rect">
            <a:avLst/>
          </a:prstGeom>
          <a:noFill/>
        </p:spPr>
        <p:txBody>
          <a:bodyPr wrap="none" rtlCol="0">
            <a:spAutoFit/>
          </a:bodyPr>
          <a:lstStyle/>
          <a:p>
            <a:r>
              <a:rPr lang="es-AR" sz="3200" dirty="0">
                <a:sym typeface="Wingdings"/>
              </a:rPr>
              <a:t></a:t>
            </a:r>
            <a:endParaRPr lang="es-AR" sz="32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2150">
                                            <p:txEl>
                                              <p:pRg st="0" end="0"/>
                                            </p:txEl>
                                          </p:spTgt>
                                        </p:tgtEl>
                                        <p:attrNameLst>
                                          <p:attrName>style.visibility</p:attrName>
                                        </p:attrNameLst>
                                      </p:cBhvr>
                                      <p:to>
                                        <p:strVal val="visible"/>
                                      </p:to>
                                    </p:set>
                                    <p:animEffect transition="in" filter="fade">
                                      <p:cBhvr>
                                        <p:cTn id="7" dur="500"/>
                                        <p:tgtEl>
                                          <p:spTgt spid="262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2150">
                                            <p:txEl>
                                              <p:pRg st="1" end="1"/>
                                            </p:txEl>
                                          </p:spTgt>
                                        </p:tgtEl>
                                        <p:attrNameLst>
                                          <p:attrName>style.visibility</p:attrName>
                                        </p:attrNameLst>
                                      </p:cBhvr>
                                      <p:to>
                                        <p:strVal val="visible"/>
                                      </p:to>
                                    </p:set>
                                    <p:animEffect transition="in" filter="fade">
                                      <p:cBhvr>
                                        <p:cTn id="12" dur="500"/>
                                        <p:tgtEl>
                                          <p:spTgt spid="2621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2150">
                                            <p:txEl>
                                              <p:pRg st="2" end="2"/>
                                            </p:txEl>
                                          </p:spTgt>
                                        </p:tgtEl>
                                        <p:attrNameLst>
                                          <p:attrName>style.visibility</p:attrName>
                                        </p:attrNameLst>
                                      </p:cBhvr>
                                      <p:to>
                                        <p:strVal val="visible"/>
                                      </p:to>
                                    </p:set>
                                    <p:animEffect transition="in" filter="fade">
                                      <p:cBhvr>
                                        <p:cTn id="17" dur="500"/>
                                        <p:tgtEl>
                                          <p:spTgt spid="2621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2150">
                                            <p:txEl>
                                              <p:pRg st="3" end="3"/>
                                            </p:txEl>
                                          </p:spTgt>
                                        </p:tgtEl>
                                        <p:attrNameLst>
                                          <p:attrName>style.visibility</p:attrName>
                                        </p:attrNameLst>
                                      </p:cBhvr>
                                      <p:to>
                                        <p:strVal val="visible"/>
                                      </p:to>
                                    </p:set>
                                    <p:animEffect transition="in" filter="fade">
                                      <p:cBhvr>
                                        <p:cTn id="22" dur="500"/>
                                        <p:tgtEl>
                                          <p:spTgt spid="2621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2150">
                                            <p:txEl>
                                              <p:pRg st="4" end="4"/>
                                            </p:txEl>
                                          </p:spTgt>
                                        </p:tgtEl>
                                        <p:attrNameLst>
                                          <p:attrName>style.visibility</p:attrName>
                                        </p:attrNameLst>
                                      </p:cBhvr>
                                      <p:to>
                                        <p:strVal val="visible"/>
                                      </p:to>
                                    </p:set>
                                    <p:animEffect transition="in" filter="fade">
                                      <p:cBhvr>
                                        <p:cTn id="27" dur="500"/>
                                        <p:tgtEl>
                                          <p:spTgt spid="2621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2150">
                                            <p:txEl>
                                              <p:pRg st="5" end="5"/>
                                            </p:txEl>
                                          </p:spTgt>
                                        </p:tgtEl>
                                        <p:attrNameLst>
                                          <p:attrName>style.visibility</p:attrName>
                                        </p:attrNameLst>
                                      </p:cBhvr>
                                      <p:to>
                                        <p:strVal val="visible"/>
                                      </p:to>
                                    </p:set>
                                    <p:animEffect transition="in" filter="fade">
                                      <p:cBhvr>
                                        <p:cTn id="32" dur="500"/>
                                        <p:tgtEl>
                                          <p:spTgt spid="2621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2150">
                                            <p:txEl>
                                              <p:pRg st="6" end="6"/>
                                            </p:txEl>
                                          </p:spTgt>
                                        </p:tgtEl>
                                        <p:attrNameLst>
                                          <p:attrName>style.visibility</p:attrName>
                                        </p:attrNameLst>
                                      </p:cBhvr>
                                      <p:to>
                                        <p:strVal val="visible"/>
                                      </p:to>
                                    </p:set>
                                    <p:animEffect transition="in" filter="fade">
                                      <p:cBhvr>
                                        <p:cTn id="37" dur="500"/>
                                        <p:tgtEl>
                                          <p:spTgt spid="2621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2150">
                                            <p:txEl>
                                              <p:pRg st="7" end="7"/>
                                            </p:txEl>
                                          </p:spTgt>
                                        </p:tgtEl>
                                        <p:attrNameLst>
                                          <p:attrName>style.visibility</p:attrName>
                                        </p:attrNameLst>
                                      </p:cBhvr>
                                      <p:to>
                                        <p:strVal val="visible"/>
                                      </p:to>
                                    </p:set>
                                    <p:animEffect transition="in" filter="fade">
                                      <p:cBhvr>
                                        <p:cTn id="42" dur="500"/>
                                        <p:tgtEl>
                                          <p:spTgt spid="26215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2150">
                                            <p:txEl>
                                              <p:pRg st="8" end="8"/>
                                            </p:txEl>
                                          </p:spTgt>
                                        </p:tgtEl>
                                        <p:attrNameLst>
                                          <p:attrName>style.visibility</p:attrName>
                                        </p:attrNameLst>
                                      </p:cBhvr>
                                      <p:to>
                                        <p:strVal val="visible"/>
                                      </p:to>
                                    </p:set>
                                    <p:animEffect transition="in" filter="fade">
                                      <p:cBhvr>
                                        <p:cTn id="47" dur="500"/>
                                        <p:tgtEl>
                                          <p:spTgt spid="26215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2150">
                                            <p:txEl>
                                              <p:pRg st="9" end="9"/>
                                            </p:txEl>
                                          </p:spTgt>
                                        </p:tgtEl>
                                        <p:attrNameLst>
                                          <p:attrName>style.visibility</p:attrName>
                                        </p:attrNameLst>
                                      </p:cBhvr>
                                      <p:to>
                                        <p:strVal val="visible"/>
                                      </p:to>
                                    </p:set>
                                    <p:animEffect transition="in" filter="fade">
                                      <p:cBhvr>
                                        <p:cTn id="52" dur="500"/>
                                        <p:tgtEl>
                                          <p:spTgt spid="26215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2150">
                                            <p:txEl>
                                              <p:pRg st="10" end="10"/>
                                            </p:txEl>
                                          </p:spTgt>
                                        </p:tgtEl>
                                        <p:attrNameLst>
                                          <p:attrName>style.visibility</p:attrName>
                                        </p:attrNameLst>
                                      </p:cBhvr>
                                      <p:to>
                                        <p:strVal val="visible"/>
                                      </p:to>
                                    </p:set>
                                    <p:animEffect transition="in" filter="fade">
                                      <p:cBhvr>
                                        <p:cTn id="57" dur="500"/>
                                        <p:tgtEl>
                                          <p:spTgt spid="26215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2150">
                                            <p:txEl>
                                              <p:pRg st="11" end="11"/>
                                            </p:txEl>
                                          </p:spTgt>
                                        </p:tgtEl>
                                        <p:attrNameLst>
                                          <p:attrName>style.visibility</p:attrName>
                                        </p:attrNameLst>
                                      </p:cBhvr>
                                      <p:to>
                                        <p:strVal val="visible"/>
                                      </p:to>
                                    </p:set>
                                    <p:animEffect transition="in" filter="fade">
                                      <p:cBhvr>
                                        <p:cTn id="62" dur="500"/>
                                        <p:tgtEl>
                                          <p:spTgt spid="26215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0" grpId="0" build="p" bldLvl="5"/>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538881" y="2139702"/>
            <a:ext cx="7129463" cy="722333"/>
          </a:xfrm>
          <a:noFill/>
          <a:ln/>
        </p:spPr>
        <p:txBody>
          <a:bodyPr/>
          <a:lstStyle/>
          <a:p>
            <a:pPr algn="ctr">
              <a:spcBef>
                <a:spcPct val="80000"/>
              </a:spcBef>
              <a:buClrTx/>
            </a:pPr>
            <a:r>
              <a:rPr lang="es-AR" sz="2800" dirty="0"/>
              <a:t>COMPROMISOS IMPECABLES</a:t>
            </a:r>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1882766" y="901918"/>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6" name="Picture 2"/>
          <p:cNvPicPr>
            <a:picLocks noChangeAspect="1" noChangeArrowheads="1"/>
          </p:cNvPicPr>
          <p:nvPr/>
        </p:nvPicPr>
        <p:blipFill>
          <a:blip r:embed="rId4" cstate="print"/>
          <a:srcRect/>
          <a:stretch>
            <a:fillRect/>
          </a:stretch>
        </p:blipFill>
        <p:spPr bwMode="auto">
          <a:xfrm>
            <a:off x="899593" y="3119489"/>
            <a:ext cx="1305893" cy="1108445"/>
          </a:xfrm>
          <a:prstGeom prst="rect">
            <a:avLst/>
          </a:prstGeom>
          <a:noFill/>
          <a:ln w="9525">
            <a:noFill/>
            <a:miter lim="800000"/>
            <a:headEnd/>
            <a:tailEnd/>
          </a:ln>
        </p:spPr>
      </p:pic>
      <p:sp>
        <p:nvSpPr>
          <p:cNvPr id="7" name="Rectangle 6"/>
          <p:cNvSpPr/>
          <p:nvPr/>
        </p:nvSpPr>
        <p:spPr bwMode="auto">
          <a:xfrm>
            <a:off x="395536" y="3345836"/>
            <a:ext cx="2088232" cy="450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1521" y="87474"/>
            <a:ext cx="8685213" cy="434578"/>
          </a:xfrm>
        </p:spPr>
        <p:txBody>
          <a:bodyPr>
            <a:normAutofit fontScale="90000"/>
          </a:bodyPr>
          <a:lstStyle/>
          <a:p>
            <a:pPr algn="l"/>
            <a:r>
              <a:rPr lang="es-AR" dirty="0">
                <a:solidFill>
                  <a:schemeClr val="tx1"/>
                </a:solidFill>
              </a:rPr>
              <a:t>Ciclo del compromiso</a:t>
            </a:r>
          </a:p>
        </p:txBody>
      </p:sp>
      <p:sp>
        <p:nvSpPr>
          <p:cNvPr id="4" name="Slide Number Placeholder 3"/>
          <p:cNvSpPr>
            <a:spLocks noGrp="1"/>
          </p:cNvSpPr>
          <p:nvPr>
            <p:ph type="sldNum" sz="quarter" idx="10"/>
          </p:nvPr>
        </p:nvSpPr>
        <p:spPr/>
        <p:txBody>
          <a:bodyPr/>
          <a:lstStyle/>
          <a:p>
            <a:pPr>
              <a:defRPr/>
            </a:pPr>
            <a:r>
              <a:rPr lang="en-US"/>
              <a:t>| </a:t>
            </a:r>
            <a:fld id="{C689FEC4-6EAF-42B2-8A4F-D80E3AB2206F}" type="slidenum">
              <a:rPr lang="en-US" smtClean="0">
                <a:solidFill>
                  <a:srgbClr val="B2B2B2"/>
                </a:solidFill>
              </a:rPr>
              <a:pPr>
                <a:defRPr/>
              </a:pPr>
              <a:t>152</a:t>
            </a:fld>
            <a:endParaRPr lang="en-US">
              <a:solidFill>
                <a:srgbClr val="B2B2B2"/>
              </a:solidFill>
            </a:endParaRPr>
          </a:p>
        </p:txBody>
      </p:sp>
      <p:sp>
        <p:nvSpPr>
          <p:cNvPr id="7" name="Rounded Rectangle 6"/>
          <p:cNvSpPr/>
          <p:nvPr/>
        </p:nvSpPr>
        <p:spPr bwMode="auto">
          <a:xfrm>
            <a:off x="1331640" y="789552"/>
            <a:ext cx="1368152" cy="594066"/>
          </a:xfrm>
          <a:prstGeom prst="round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a:t>PEDIDO</a:t>
            </a:r>
            <a:endParaRPr kumimoji="0" lang="es-AR" sz="1800" b="1" i="0" u="none" strike="noStrike" cap="none" normalizeH="0" baseline="0">
              <a:ln>
                <a:noFill/>
              </a:ln>
              <a:solidFill>
                <a:schemeClr val="tx1"/>
              </a:solidFill>
              <a:effectLst/>
              <a:latin typeface="Arial" charset="0"/>
              <a:cs typeface="Arial" charset="0"/>
            </a:endParaRPr>
          </a:p>
        </p:txBody>
      </p:sp>
      <p:sp>
        <p:nvSpPr>
          <p:cNvPr id="8" name="Rounded Rectangle 7"/>
          <p:cNvSpPr/>
          <p:nvPr/>
        </p:nvSpPr>
        <p:spPr bwMode="auto">
          <a:xfrm>
            <a:off x="3635896" y="789552"/>
            <a:ext cx="1800200" cy="594066"/>
          </a:xfrm>
          <a:prstGeom prst="round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a:t>RESPUESTA ACEPTABLE</a:t>
            </a:r>
            <a:endParaRPr kumimoji="0" lang="es-AR" sz="1800" b="1" i="0" u="none" strike="noStrike" cap="none" normalizeH="0" baseline="0">
              <a:ln>
                <a:noFill/>
              </a:ln>
              <a:solidFill>
                <a:schemeClr val="tx1"/>
              </a:solidFill>
              <a:effectLst/>
              <a:latin typeface="Arial" charset="0"/>
              <a:cs typeface="Arial" charset="0"/>
            </a:endParaRPr>
          </a:p>
        </p:txBody>
      </p:sp>
      <p:grpSp>
        <p:nvGrpSpPr>
          <p:cNvPr id="3" name="Group 104"/>
          <p:cNvGrpSpPr/>
          <p:nvPr/>
        </p:nvGrpSpPr>
        <p:grpSpPr>
          <a:xfrm>
            <a:off x="3059832" y="944602"/>
            <a:ext cx="2793886" cy="340748"/>
            <a:chOff x="3059832" y="1259467"/>
            <a:chExt cx="2793886" cy="454329"/>
          </a:xfrm>
        </p:grpSpPr>
        <p:sp>
          <p:nvSpPr>
            <p:cNvPr id="9" name="TextBox 8"/>
            <p:cNvSpPr txBox="1"/>
            <p:nvPr/>
          </p:nvSpPr>
          <p:spPr>
            <a:xfrm>
              <a:off x="3059832" y="1262391"/>
              <a:ext cx="304892" cy="451405"/>
            </a:xfrm>
            <a:prstGeom prst="rect">
              <a:avLst/>
            </a:prstGeom>
            <a:noFill/>
          </p:spPr>
          <p:txBody>
            <a:bodyPr wrap="none" rtlCol="0">
              <a:spAutoFit/>
            </a:bodyPr>
            <a:lstStyle/>
            <a:p>
              <a:r>
                <a:rPr lang="es-AR"/>
                <a:t>+</a:t>
              </a:r>
            </a:p>
          </p:txBody>
        </p:sp>
        <p:sp>
          <p:nvSpPr>
            <p:cNvPr id="10" name="TextBox 9"/>
            <p:cNvSpPr txBox="1"/>
            <p:nvPr/>
          </p:nvSpPr>
          <p:spPr>
            <a:xfrm>
              <a:off x="5548826" y="1259467"/>
              <a:ext cx="304892" cy="451404"/>
            </a:xfrm>
            <a:prstGeom prst="rect">
              <a:avLst/>
            </a:prstGeom>
            <a:noFill/>
          </p:spPr>
          <p:txBody>
            <a:bodyPr wrap="none" rtlCol="0">
              <a:spAutoFit/>
            </a:bodyPr>
            <a:lstStyle/>
            <a:p>
              <a:r>
                <a:rPr lang="es-AR"/>
                <a:t>=</a:t>
              </a:r>
            </a:p>
          </p:txBody>
        </p:sp>
      </p:grpSp>
      <p:sp>
        <p:nvSpPr>
          <p:cNvPr id="11" name="Rounded Rectangle 10"/>
          <p:cNvSpPr/>
          <p:nvPr/>
        </p:nvSpPr>
        <p:spPr bwMode="auto">
          <a:xfrm>
            <a:off x="6300192" y="789552"/>
            <a:ext cx="1918090" cy="594066"/>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800" b="1"/>
              <a:t>COMPROMISO</a:t>
            </a:r>
            <a:endParaRPr kumimoji="0" lang="es-AR" sz="1600" b="1" i="0" u="none" strike="noStrike" cap="none" normalizeH="0" baseline="0">
              <a:ln>
                <a:noFill/>
              </a:ln>
              <a:solidFill>
                <a:schemeClr val="tx1"/>
              </a:solidFill>
              <a:effectLst/>
              <a:latin typeface="Arial" charset="0"/>
              <a:cs typeface="Arial" charset="0"/>
            </a:endParaRPr>
          </a:p>
        </p:txBody>
      </p:sp>
      <p:grpSp>
        <p:nvGrpSpPr>
          <p:cNvPr id="5" name="Group 105"/>
          <p:cNvGrpSpPr/>
          <p:nvPr/>
        </p:nvGrpSpPr>
        <p:grpSpPr>
          <a:xfrm>
            <a:off x="6444208" y="1383618"/>
            <a:ext cx="1656184" cy="1080120"/>
            <a:chOff x="6444208" y="1844824"/>
            <a:chExt cx="1656184" cy="1440160"/>
          </a:xfrm>
        </p:grpSpPr>
        <p:sp>
          <p:nvSpPr>
            <p:cNvPr id="12" name="Rounded Rectangle 11"/>
            <p:cNvSpPr/>
            <p:nvPr/>
          </p:nvSpPr>
          <p:spPr bwMode="auto">
            <a:xfrm>
              <a:off x="6444208" y="2780928"/>
              <a:ext cx="1656184" cy="504056"/>
            </a:xfrm>
            <a:prstGeom prst="roundRect">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a:t>ACCIÓN</a:t>
              </a:r>
              <a:endParaRPr kumimoji="0" lang="es-AR" sz="1800" b="1" i="0" u="none" strike="noStrike" cap="none" normalizeH="0" baseline="0">
                <a:ln>
                  <a:noFill/>
                </a:ln>
                <a:solidFill>
                  <a:schemeClr val="tx1"/>
                </a:solidFill>
                <a:effectLst/>
                <a:latin typeface="Arial" charset="0"/>
                <a:cs typeface="Arial" charset="0"/>
              </a:endParaRPr>
            </a:p>
          </p:txBody>
        </p:sp>
        <p:cxnSp>
          <p:nvCxnSpPr>
            <p:cNvPr id="18" name="Straight Arrow Connector 17"/>
            <p:cNvCxnSpPr>
              <a:stCxn id="11" idx="2"/>
              <a:endCxn id="12" idx="0"/>
            </p:cNvCxnSpPr>
            <p:nvPr/>
          </p:nvCxnSpPr>
          <p:spPr bwMode="auto">
            <a:xfrm rot="16200000" flipH="1">
              <a:off x="6797716" y="2306344"/>
              <a:ext cx="936104" cy="13063"/>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grpSp>
        <p:nvGrpSpPr>
          <p:cNvPr id="6" name="Group 106"/>
          <p:cNvGrpSpPr/>
          <p:nvPr/>
        </p:nvGrpSpPr>
        <p:grpSpPr>
          <a:xfrm>
            <a:off x="6372200" y="2464333"/>
            <a:ext cx="1800200" cy="1295549"/>
            <a:chOff x="6372200" y="3285778"/>
            <a:chExt cx="1800200" cy="1727398"/>
          </a:xfrm>
        </p:grpSpPr>
        <p:sp>
          <p:nvSpPr>
            <p:cNvPr id="13" name="Flowchart: Decision 12"/>
            <p:cNvSpPr/>
            <p:nvPr/>
          </p:nvSpPr>
          <p:spPr bwMode="auto">
            <a:xfrm>
              <a:off x="6372200" y="3573016"/>
              <a:ext cx="1800200" cy="1440160"/>
            </a:xfrm>
            <a:prstGeom prst="flowChartDecision">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b="0" i="0" u="none" strike="noStrike" cap="none" normalizeH="0" baseline="0">
                  <a:ln>
                    <a:noFill/>
                  </a:ln>
                  <a:solidFill>
                    <a:schemeClr val="tx1"/>
                  </a:solidFill>
                  <a:effectLst/>
                  <a:latin typeface="Arial" charset="0"/>
                  <a:cs typeface="Arial" charset="0"/>
                </a:rPr>
                <a:t>¿</a:t>
              </a:r>
              <a:r>
                <a:rPr lang="es-AR" b="1"/>
                <a:t>OK</a:t>
              </a:r>
              <a:r>
                <a:rPr kumimoji="0" lang="es-AR" b="0" i="0" u="none" strike="noStrike" cap="none" normalizeH="0">
                  <a:ln>
                    <a:noFill/>
                  </a:ln>
                  <a:solidFill>
                    <a:schemeClr val="tx1"/>
                  </a:solidFill>
                  <a:effectLst/>
                  <a:latin typeface="Arial" charset="0"/>
                  <a:cs typeface="Arial" charset="0"/>
                </a:rPr>
                <a:t>?</a:t>
              </a:r>
              <a:endParaRPr kumimoji="0" lang="es-AR" b="0" i="0" u="none" strike="noStrike" cap="none" normalizeH="0" baseline="0">
                <a:ln>
                  <a:noFill/>
                </a:ln>
                <a:solidFill>
                  <a:schemeClr val="tx1"/>
                </a:solidFill>
                <a:effectLst/>
                <a:latin typeface="Arial" charset="0"/>
                <a:cs typeface="Arial" charset="0"/>
              </a:endParaRPr>
            </a:p>
          </p:txBody>
        </p:sp>
        <p:cxnSp>
          <p:nvCxnSpPr>
            <p:cNvPr id="20" name="Straight Arrow Connector 19"/>
            <p:cNvCxnSpPr>
              <a:stCxn id="12" idx="2"/>
              <a:endCxn id="13" idx="0"/>
            </p:cNvCxnSpPr>
            <p:nvPr/>
          </p:nvCxnSpPr>
          <p:spPr bwMode="auto">
            <a:xfrm rot="5400000">
              <a:off x="7128284" y="3429000"/>
              <a:ext cx="288032"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grpSp>
        <p:nvGrpSpPr>
          <p:cNvPr id="16" name="Group 112"/>
          <p:cNvGrpSpPr/>
          <p:nvPr/>
        </p:nvGrpSpPr>
        <p:grpSpPr>
          <a:xfrm>
            <a:off x="1115616" y="1584825"/>
            <a:ext cx="3456384" cy="1599247"/>
            <a:chOff x="1115616" y="2113100"/>
            <a:chExt cx="3456384" cy="2132329"/>
          </a:xfrm>
          <a:solidFill>
            <a:schemeClr val="accent1">
              <a:lumMod val="20000"/>
              <a:lumOff val="80000"/>
            </a:schemeClr>
          </a:solidFill>
        </p:grpSpPr>
        <p:grpSp>
          <p:nvGrpSpPr>
            <p:cNvPr id="17" name="Group 110"/>
            <p:cNvGrpSpPr/>
            <p:nvPr/>
          </p:nvGrpSpPr>
          <p:grpSpPr>
            <a:xfrm>
              <a:off x="1115616" y="2113100"/>
              <a:ext cx="3456384" cy="2132329"/>
              <a:chOff x="1115616" y="2113100"/>
              <a:chExt cx="3456384" cy="2132329"/>
            </a:xfrm>
            <a:grpFill/>
          </p:grpSpPr>
          <p:sp>
            <p:nvSpPr>
              <p:cNvPr id="62" name="Freeform 61"/>
              <p:cNvSpPr/>
              <p:nvPr/>
            </p:nvSpPr>
            <p:spPr bwMode="auto">
              <a:xfrm>
                <a:off x="1115616" y="2564904"/>
                <a:ext cx="1209573" cy="1680525"/>
              </a:xfrm>
              <a:custGeom>
                <a:avLst/>
                <a:gdLst>
                  <a:gd name="connsiteX0" fmla="*/ 1227909 w 1227909"/>
                  <a:gd name="connsiteY0" fmla="*/ 1894115 h 1894115"/>
                  <a:gd name="connsiteX1" fmla="*/ 13063 w 1227909"/>
                  <a:gd name="connsiteY1" fmla="*/ 1894115 h 1894115"/>
                  <a:gd name="connsiteX2" fmla="*/ 0 w 1227909"/>
                  <a:gd name="connsiteY2" fmla="*/ 0 h 1894115"/>
                  <a:gd name="connsiteX3" fmla="*/ 0 w 1227909"/>
                  <a:gd name="connsiteY3" fmla="*/ 0 h 1894115"/>
                </a:gdLst>
                <a:ahLst/>
                <a:cxnLst>
                  <a:cxn ang="0">
                    <a:pos x="connsiteX0" y="connsiteY0"/>
                  </a:cxn>
                  <a:cxn ang="0">
                    <a:pos x="connsiteX1" y="connsiteY1"/>
                  </a:cxn>
                  <a:cxn ang="0">
                    <a:pos x="connsiteX2" y="connsiteY2"/>
                  </a:cxn>
                  <a:cxn ang="0">
                    <a:pos x="connsiteX3" y="connsiteY3"/>
                  </a:cxn>
                </a:cxnLst>
                <a:rect l="l" t="t" r="r" b="b"/>
                <a:pathLst>
                  <a:path w="1227909" h="1894115">
                    <a:moveTo>
                      <a:pt x="1227909" y="1894115"/>
                    </a:moveTo>
                    <a:lnTo>
                      <a:pt x="13063" y="1894115"/>
                    </a:lnTo>
                    <a:cubicBezTo>
                      <a:pt x="8709" y="1262743"/>
                      <a:pt x="4354" y="631372"/>
                      <a:pt x="0" y="0"/>
                    </a:cubicBezTo>
                    <a:lnTo>
                      <a:pt x="0"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67" name="Rounded Rectangle 66"/>
              <p:cNvSpPr/>
              <p:nvPr/>
            </p:nvSpPr>
            <p:spPr bwMode="auto">
              <a:xfrm>
                <a:off x="2372248" y="2113100"/>
                <a:ext cx="2199752" cy="811844"/>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800" b="1"/>
                  <a:t>RECOMPROMISO</a:t>
                </a:r>
                <a:endParaRPr kumimoji="0" lang="es-AR" sz="1600" b="1" i="0" u="none" strike="noStrike" cap="none" normalizeH="0" baseline="0">
                  <a:ln>
                    <a:noFill/>
                  </a:ln>
                  <a:solidFill>
                    <a:schemeClr val="tx1"/>
                  </a:solidFill>
                  <a:effectLst/>
                  <a:latin typeface="Arial" charset="0"/>
                  <a:cs typeface="Arial" charset="0"/>
                </a:endParaRPr>
              </a:p>
            </p:txBody>
          </p:sp>
        </p:grpSp>
        <p:cxnSp>
          <p:nvCxnSpPr>
            <p:cNvPr id="82" name="Straight Arrow Connector 81"/>
            <p:cNvCxnSpPr/>
            <p:nvPr/>
          </p:nvCxnSpPr>
          <p:spPr bwMode="auto">
            <a:xfrm>
              <a:off x="1115616" y="2563316"/>
              <a:ext cx="1224136" cy="1588"/>
            </a:xfrm>
            <a:prstGeom prst="straightConnector1">
              <a:avLst/>
            </a:prstGeom>
            <a:grpFill/>
            <a:ln w="38100" cap="flat" cmpd="sng" algn="ctr">
              <a:solidFill>
                <a:schemeClr val="tx1"/>
              </a:solidFill>
              <a:prstDash val="solid"/>
              <a:round/>
              <a:headEnd type="none" w="med" len="med"/>
              <a:tailEnd type="arrow"/>
            </a:ln>
            <a:effectLst/>
          </p:spPr>
        </p:cxnSp>
      </p:grpSp>
      <p:cxnSp>
        <p:nvCxnSpPr>
          <p:cNvPr id="94" name="Straight Arrow Connector 93"/>
          <p:cNvCxnSpPr/>
          <p:nvPr/>
        </p:nvCxnSpPr>
        <p:spPr bwMode="auto">
          <a:xfrm flipV="1">
            <a:off x="4572000" y="1922487"/>
            <a:ext cx="2664296" cy="1191"/>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nvGrpSpPr>
          <p:cNvPr id="19" name="Group 111"/>
          <p:cNvGrpSpPr/>
          <p:nvPr/>
        </p:nvGrpSpPr>
        <p:grpSpPr>
          <a:xfrm>
            <a:off x="2117035" y="2895786"/>
            <a:ext cx="2428839" cy="648072"/>
            <a:chOff x="2117035" y="3861048"/>
            <a:chExt cx="2428839" cy="864096"/>
          </a:xfrm>
          <a:solidFill>
            <a:schemeClr val="accent6">
              <a:lumMod val="40000"/>
              <a:lumOff val="60000"/>
            </a:schemeClr>
          </a:solidFill>
        </p:grpSpPr>
        <p:cxnSp>
          <p:nvCxnSpPr>
            <p:cNvPr id="49" name="Straight Arrow Connector 48"/>
            <p:cNvCxnSpPr/>
            <p:nvPr/>
          </p:nvCxnSpPr>
          <p:spPr bwMode="auto">
            <a:xfrm rot="10800000">
              <a:off x="3969810" y="4247214"/>
              <a:ext cx="576064" cy="1588"/>
            </a:xfrm>
            <a:prstGeom prst="straightConnector1">
              <a:avLst/>
            </a:prstGeom>
            <a:grpFill/>
            <a:ln w="28575" cap="flat" cmpd="sng" algn="ctr">
              <a:solidFill>
                <a:schemeClr val="tx1"/>
              </a:solidFill>
              <a:prstDash val="solid"/>
              <a:round/>
              <a:headEnd type="none" w="med" len="med"/>
              <a:tailEnd type="arrow"/>
            </a:ln>
            <a:effectLst/>
          </p:spPr>
        </p:cxnSp>
        <p:sp>
          <p:nvSpPr>
            <p:cNvPr id="15" name="Rounded Rectangle 14"/>
            <p:cNvSpPr/>
            <p:nvPr/>
          </p:nvSpPr>
          <p:spPr bwMode="auto">
            <a:xfrm>
              <a:off x="2117035" y="3861048"/>
              <a:ext cx="1800200" cy="86409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a:t>RECLAMOS / DISCULPAS</a:t>
              </a:r>
              <a:endParaRPr kumimoji="0" lang="es-AR" sz="1800" b="1" i="0" u="none" strike="noStrike" cap="none" normalizeH="0" baseline="0">
                <a:ln>
                  <a:noFill/>
                </a:ln>
                <a:solidFill>
                  <a:schemeClr val="tx1"/>
                </a:solidFill>
                <a:effectLst/>
                <a:latin typeface="Arial" charset="0"/>
                <a:cs typeface="Arial" charset="0"/>
              </a:endParaRPr>
            </a:p>
          </p:txBody>
        </p:sp>
      </p:grpSp>
      <p:grpSp>
        <p:nvGrpSpPr>
          <p:cNvPr id="21" name="Group 107"/>
          <p:cNvGrpSpPr/>
          <p:nvPr/>
        </p:nvGrpSpPr>
        <p:grpSpPr>
          <a:xfrm>
            <a:off x="6837068" y="3759882"/>
            <a:ext cx="879241" cy="972108"/>
            <a:chOff x="6837067" y="5013176"/>
            <a:chExt cx="879241" cy="1296144"/>
          </a:xfrm>
        </p:grpSpPr>
        <p:sp>
          <p:nvSpPr>
            <p:cNvPr id="14" name="Oval 13"/>
            <p:cNvSpPr/>
            <p:nvPr/>
          </p:nvSpPr>
          <p:spPr bwMode="auto">
            <a:xfrm>
              <a:off x="6837067" y="5517232"/>
              <a:ext cx="864096" cy="792088"/>
            </a:xfrm>
            <a:prstGeom prst="ellipse">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sz="1800" b="1" i="0" u="none" strike="noStrike" cap="none" normalizeH="0" baseline="0">
                  <a:ln>
                    <a:noFill/>
                  </a:ln>
                  <a:solidFill>
                    <a:schemeClr val="tx1"/>
                  </a:solidFill>
                  <a:effectLst/>
                  <a:latin typeface="Arial" charset="0"/>
                  <a:cs typeface="Arial" charset="0"/>
                </a:rPr>
                <a:t>FIN</a:t>
              </a:r>
            </a:p>
          </p:txBody>
        </p:sp>
        <p:cxnSp>
          <p:nvCxnSpPr>
            <p:cNvPr id="22" name="Straight Arrow Connector 21"/>
            <p:cNvCxnSpPr>
              <a:stCxn id="13" idx="2"/>
              <a:endCxn id="14" idx="0"/>
            </p:cNvCxnSpPr>
            <p:nvPr/>
          </p:nvCxnSpPr>
          <p:spPr bwMode="auto">
            <a:xfrm rot="5400000">
              <a:off x="7018680" y="5263612"/>
              <a:ext cx="504056" cy="318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03" name="TextBox 102"/>
            <p:cNvSpPr txBox="1"/>
            <p:nvPr/>
          </p:nvSpPr>
          <p:spPr>
            <a:xfrm>
              <a:off x="7337678" y="5013176"/>
              <a:ext cx="378630" cy="451405"/>
            </a:xfrm>
            <a:prstGeom prst="rect">
              <a:avLst/>
            </a:prstGeom>
            <a:noFill/>
          </p:spPr>
          <p:txBody>
            <a:bodyPr wrap="none" rtlCol="0">
              <a:spAutoFit/>
            </a:bodyPr>
            <a:lstStyle/>
            <a:p>
              <a:r>
                <a:rPr lang="es-AR" b="1"/>
                <a:t>SÍ</a:t>
              </a:r>
            </a:p>
          </p:txBody>
        </p:sp>
      </p:grpSp>
      <p:grpSp>
        <p:nvGrpSpPr>
          <p:cNvPr id="23" name="Group 36"/>
          <p:cNvGrpSpPr/>
          <p:nvPr/>
        </p:nvGrpSpPr>
        <p:grpSpPr>
          <a:xfrm>
            <a:off x="4355976" y="2624487"/>
            <a:ext cx="2016224" cy="2218749"/>
            <a:chOff x="4355976" y="3499315"/>
            <a:chExt cx="2016224" cy="2958331"/>
          </a:xfrm>
        </p:grpSpPr>
        <p:cxnSp>
          <p:nvCxnSpPr>
            <p:cNvPr id="24" name="Straight Arrow Connector 23"/>
            <p:cNvCxnSpPr>
              <a:stCxn id="13" idx="1"/>
            </p:cNvCxnSpPr>
            <p:nvPr/>
          </p:nvCxnSpPr>
          <p:spPr bwMode="auto">
            <a:xfrm rot="10800000">
              <a:off x="5364088" y="4293096"/>
              <a:ext cx="1008112"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5" name="Freeform 44"/>
            <p:cNvSpPr/>
            <p:nvPr/>
          </p:nvSpPr>
          <p:spPr bwMode="auto">
            <a:xfrm>
              <a:off x="5220072" y="3573016"/>
              <a:ext cx="195943" cy="1267097"/>
            </a:xfrm>
            <a:custGeom>
              <a:avLst/>
              <a:gdLst>
                <a:gd name="connsiteX0" fmla="*/ 169818 w 195943"/>
                <a:gd name="connsiteY0" fmla="*/ 0 h 1267097"/>
                <a:gd name="connsiteX1" fmla="*/ 169818 w 195943"/>
                <a:gd name="connsiteY1" fmla="*/ 0 h 1267097"/>
                <a:gd name="connsiteX2" fmla="*/ 0 w 195943"/>
                <a:gd name="connsiteY2" fmla="*/ 248194 h 1267097"/>
                <a:gd name="connsiteX3" fmla="*/ 195943 w 195943"/>
                <a:gd name="connsiteY3" fmla="*/ 365760 h 1267097"/>
                <a:gd name="connsiteX4" fmla="*/ 13063 w 195943"/>
                <a:gd name="connsiteY4" fmla="*/ 509452 h 1267097"/>
                <a:gd name="connsiteX5" fmla="*/ 195943 w 195943"/>
                <a:gd name="connsiteY5" fmla="*/ 613954 h 1267097"/>
                <a:gd name="connsiteX6" fmla="*/ 26126 w 195943"/>
                <a:gd name="connsiteY6" fmla="*/ 731520 h 1267097"/>
                <a:gd name="connsiteX7" fmla="*/ 195943 w 195943"/>
                <a:gd name="connsiteY7" fmla="*/ 836023 h 1267097"/>
                <a:gd name="connsiteX8" fmla="*/ 13063 w 195943"/>
                <a:gd name="connsiteY8" fmla="*/ 927463 h 1267097"/>
                <a:gd name="connsiteX9" fmla="*/ 195943 w 195943"/>
                <a:gd name="connsiteY9" fmla="*/ 1058092 h 1267097"/>
                <a:gd name="connsiteX10" fmla="*/ 26126 w 195943"/>
                <a:gd name="connsiteY10" fmla="*/ 1136469 h 1267097"/>
                <a:gd name="connsiteX11" fmla="*/ 169818 w 195943"/>
                <a:gd name="connsiteY11" fmla="*/ 1267097 h 1267097"/>
                <a:gd name="connsiteX12" fmla="*/ 169818 w 195943"/>
                <a:gd name="connsiteY12" fmla="*/ 1267097 h 126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43" h="1267097">
                  <a:moveTo>
                    <a:pt x="169818" y="0"/>
                  </a:moveTo>
                  <a:lnTo>
                    <a:pt x="169818" y="0"/>
                  </a:lnTo>
                  <a:lnTo>
                    <a:pt x="0" y="248194"/>
                  </a:lnTo>
                  <a:lnTo>
                    <a:pt x="195943" y="365760"/>
                  </a:lnTo>
                  <a:lnTo>
                    <a:pt x="13063" y="509452"/>
                  </a:lnTo>
                  <a:lnTo>
                    <a:pt x="195943" y="613954"/>
                  </a:lnTo>
                  <a:lnTo>
                    <a:pt x="26126" y="731520"/>
                  </a:lnTo>
                  <a:lnTo>
                    <a:pt x="195943" y="836023"/>
                  </a:lnTo>
                  <a:lnTo>
                    <a:pt x="13063" y="927463"/>
                  </a:lnTo>
                  <a:lnTo>
                    <a:pt x="195943" y="1058092"/>
                  </a:lnTo>
                  <a:lnTo>
                    <a:pt x="26126" y="1136469"/>
                  </a:lnTo>
                  <a:lnTo>
                    <a:pt x="169818" y="1267097"/>
                  </a:lnTo>
                  <a:lnTo>
                    <a:pt x="169818" y="1267097"/>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46" name="Freeform 45"/>
            <p:cNvSpPr/>
            <p:nvPr/>
          </p:nvSpPr>
          <p:spPr bwMode="auto">
            <a:xfrm>
              <a:off x="4690213" y="3575937"/>
              <a:ext cx="195943" cy="1267097"/>
            </a:xfrm>
            <a:custGeom>
              <a:avLst/>
              <a:gdLst>
                <a:gd name="connsiteX0" fmla="*/ 169818 w 195943"/>
                <a:gd name="connsiteY0" fmla="*/ 0 h 1267097"/>
                <a:gd name="connsiteX1" fmla="*/ 169818 w 195943"/>
                <a:gd name="connsiteY1" fmla="*/ 0 h 1267097"/>
                <a:gd name="connsiteX2" fmla="*/ 0 w 195943"/>
                <a:gd name="connsiteY2" fmla="*/ 248194 h 1267097"/>
                <a:gd name="connsiteX3" fmla="*/ 195943 w 195943"/>
                <a:gd name="connsiteY3" fmla="*/ 365760 h 1267097"/>
                <a:gd name="connsiteX4" fmla="*/ 13063 w 195943"/>
                <a:gd name="connsiteY4" fmla="*/ 509452 h 1267097"/>
                <a:gd name="connsiteX5" fmla="*/ 195943 w 195943"/>
                <a:gd name="connsiteY5" fmla="*/ 613954 h 1267097"/>
                <a:gd name="connsiteX6" fmla="*/ 26126 w 195943"/>
                <a:gd name="connsiteY6" fmla="*/ 731520 h 1267097"/>
                <a:gd name="connsiteX7" fmla="*/ 195943 w 195943"/>
                <a:gd name="connsiteY7" fmla="*/ 836023 h 1267097"/>
                <a:gd name="connsiteX8" fmla="*/ 13063 w 195943"/>
                <a:gd name="connsiteY8" fmla="*/ 927463 h 1267097"/>
                <a:gd name="connsiteX9" fmla="*/ 195943 w 195943"/>
                <a:gd name="connsiteY9" fmla="*/ 1058092 h 1267097"/>
                <a:gd name="connsiteX10" fmla="*/ 26126 w 195943"/>
                <a:gd name="connsiteY10" fmla="*/ 1136469 h 1267097"/>
                <a:gd name="connsiteX11" fmla="*/ 169818 w 195943"/>
                <a:gd name="connsiteY11" fmla="*/ 1267097 h 1267097"/>
                <a:gd name="connsiteX12" fmla="*/ 169818 w 195943"/>
                <a:gd name="connsiteY12" fmla="*/ 1267097 h 126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43" h="1267097">
                  <a:moveTo>
                    <a:pt x="169818" y="0"/>
                  </a:moveTo>
                  <a:lnTo>
                    <a:pt x="169818" y="0"/>
                  </a:lnTo>
                  <a:lnTo>
                    <a:pt x="0" y="248194"/>
                  </a:lnTo>
                  <a:lnTo>
                    <a:pt x="195943" y="365760"/>
                  </a:lnTo>
                  <a:lnTo>
                    <a:pt x="13063" y="509452"/>
                  </a:lnTo>
                  <a:lnTo>
                    <a:pt x="195943" y="613954"/>
                  </a:lnTo>
                  <a:lnTo>
                    <a:pt x="26126" y="731520"/>
                  </a:lnTo>
                  <a:lnTo>
                    <a:pt x="195943" y="836023"/>
                  </a:lnTo>
                  <a:lnTo>
                    <a:pt x="13063" y="927463"/>
                  </a:lnTo>
                  <a:lnTo>
                    <a:pt x="195943" y="1058092"/>
                  </a:lnTo>
                  <a:lnTo>
                    <a:pt x="26126" y="1136469"/>
                  </a:lnTo>
                  <a:lnTo>
                    <a:pt x="169818" y="1267097"/>
                  </a:lnTo>
                  <a:lnTo>
                    <a:pt x="169818" y="1267097"/>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47" name="TextBox 46"/>
            <p:cNvSpPr txBox="1"/>
            <p:nvPr/>
          </p:nvSpPr>
          <p:spPr>
            <a:xfrm rot="16200000">
              <a:off x="4336212" y="4075114"/>
              <a:ext cx="1490152" cy="338554"/>
            </a:xfrm>
            <a:prstGeom prst="rect">
              <a:avLst/>
            </a:prstGeom>
            <a:noFill/>
          </p:spPr>
          <p:txBody>
            <a:bodyPr wrap="none" rtlCol="0">
              <a:spAutoFit/>
            </a:bodyPr>
            <a:lstStyle/>
            <a:p>
              <a:r>
                <a:rPr lang="es-AR"/>
                <a:t>QUIEBRE</a:t>
              </a:r>
            </a:p>
          </p:txBody>
        </p:sp>
        <p:sp>
          <p:nvSpPr>
            <p:cNvPr id="104" name="TextBox 103"/>
            <p:cNvSpPr txBox="1"/>
            <p:nvPr/>
          </p:nvSpPr>
          <p:spPr>
            <a:xfrm>
              <a:off x="5841285" y="3923763"/>
              <a:ext cx="492443" cy="451405"/>
            </a:xfrm>
            <a:prstGeom prst="rect">
              <a:avLst/>
            </a:prstGeom>
            <a:noFill/>
          </p:spPr>
          <p:txBody>
            <a:bodyPr wrap="none" rtlCol="0">
              <a:spAutoFit/>
            </a:bodyPr>
            <a:lstStyle/>
            <a:p>
              <a:r>
                <a:rPr lang="es-AR" b="1"/>
                <a:t>NO</a:t>
              </a:r>
            </a:p>
          </p:txBody>
        </p:sp>
        <p:pic>
          <p:nvPicPr>
            <p:cNvPr id="1026" name="Picture 2"/>
            <p:cNvPicPr>
              <a:picLocks noChangeAspect="1" noChangeArrowheads="1"/>
            </p:cNvPicPr>
            <p:nvPr/>
          </p:nvPicPr>
          <p:blipFill>
            <a:blip r:embed="rId3" cstate="print"/>
            <a:srcRect/>
            <a:stretch>
              <a:fillRect/>
            </a:stretch>
          </p:blipFill>
          <p:spPr bwMode="auto">
            <a:xfrm>
              <a:off x="4355976" y="5013176"/>
              <a:ext cx="1493912" cy="1444470"/>
            </a:xfrm>
            <a:prstGeom prst="rect">
              <a:avLst/>
            </a:prstGeom>
            <a:noFill/>
            <a:ln w="9525">
              <a:solidFill>
                <a:schemeClr val="tx1"/>
              </a:solidFill>
              <a:miter lim="800000"/>
              <a:headEnd/>
              <a:tailEnd/>
            </a:ln>
            <a:effectLst/>
          </p:spPr>
        </p:pic>
      </p:grpSp>
      <p:sp>
        <p:nvSpPr>
          <p:cNvPr id="3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ppt_h/2"/>
                                          </p:val>
                                        </p:tav>
                                        <p:tav tm="100000">
                                          <p:val>
                                            <p:strVal val="#ppt_y"/>
                                          </p:val>
                                        </p:tav>
                                      </p:tavLst>
                                    </p:anim>
                                    <p:anim calcmode="lin" valueType="num">
                                      <p:cBhvr>
                                        <p:cTn id="29" dur="500" fill="hold"/>
                                        <p:tgtEl>
                                          <p:spTgt spid="5"/>
                                        </p:tgtEl>
                                        <p:attrNameLst>
                                          <p:attrName>ppt_w</p:attrName>
                                        </p:attrNameLst>
                                      </p:cBhvr>
                                      <p:tavLst>
                                        <p:tav tm="0">
                                          <p:val>
                                            <p:strVal val="#ppt_w"/>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ppt_x</p:attrName>
                                        </p:attrNameLst>
                                      </p:cBhvr>
                                      <p:tavLst>
                                        <p:tav tm="0">
                                          <p:val>
                                            <p:strVal val="#ppt_x"/>
                                          </p:val>
                                        </p:tav>
                                        <p:tav tm="100000">
                                          <p:val>
                                            <p:strVal val="#ppt_x"/>
                                          </p:val>
                                        </p:tav>
                                      </p:tavLst>
                                    </p:anim>
                                    <p:anim calcmode="lin" valueType="num">
                                      <p:cBhvr>
                                        <p:cTn id="36" dur="500" fill="hold"/>
                                        <p:tgtEl>
                                          <p:spTgt spid="6"/>
                                        </p:tgtEl>
                                        <p:attrNameLst>
                                          <p:attrName>ppt_y</p:attrName>
                                        </p:attrNameLst>
                                      </p:cBhvr>
                                      <p:tavLst>
                                        <p:tav tm="0">
                                          <p:val>
                                            <p:strVal val="#ppt_y-#ppt_h/2"/>
                                          </p:val>
                                        </p:tav>
                                        <p:tav tm="100000">
                                          <p:val>
                                            <p:strVal val="#ppt_y"/>
                                          </p:val>
                                        </p:tav>
                                      </p:tavLst>
                                    </p:anim>
                                    <p:anim calcmode="lin" valueType="num">
                                      <p:cBhvr>
                                        <p:cTn id="37" dur="500" fill="hold"/>
                                        <p:tgtEl>
                                          <p:spTgt spid="6"/>
                                        </p:tgtEl>
                                        <p:attrNameLst>
                                          <p:attrName>ppt_w</p:attrName>
                                        </p:attrNameLst>
                                      </p:cBhvr>
                                      <p:tavLst>
                                        <p:tav tm="0">
                                          <p:val>
                                            <p:strVal val="#ppt_w"/>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ppt_h/2"/>
                                          </p:val>
                                        </p:tav>
                                        <p:tav tm="100000">
                                          <p:val>
                                            <p:strVal val="#ppt_y"/>
                                          </p:val>
                                        </p:tav>
                                      </p:tavLst>
                                    </p:anim>
                                    <p:anim calcmode="lin" valueType="num">
                                      <p:cBhvr>
                                        <p:cTn id="45" dur="500" fill="hold"/>
                                        <p:tgtEl>
                                          <p:spTgt spid="21"/>
                                        </p:tgtEl>
                                        <p:attrNameLst>
                                          <p:attrName>ppt_w</p:attrName>
                                        </p:attrNameLst>
                                      </p:cBhvr>
                                      <p:tavLst>
                                        <p:tav tm="0">
                                          <p:val>
                                            <p:strVal val="#ppt_w"/>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2"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ppt_x</p:attrName>
                                        </p:attrNameLst>
                                      </p:cBhvr>
                                      <p:tavLst>
                                        <p:tav tm="0">
                                          <p:val>
                                            <p:strVal val="#ppt_x+#ppt_w/2"/>
                                          </p:val>
                                        </p:tav>
                                        <p:tav tm="100000">
                                          <p:val>
                                            <p:strVal val="#ppt_x"/>
                                          </p:val>
                                        </p:tav>
                                      </p:tavLst>
                                    </p:anim>
                                    <p:anim calcmode="lin" valueType="num">
                                      <p:cBhvr>
                                        <p:cTn id="52" dur="500" fill="hold"/>
                                        <p:tgtEl>
                                          <p:spTgt spid="23"/>
                                        </p:tgtEl>
                                        <p:attrNameLst>
                                          <p:attrName>ppt_y</p:attrName>
                                        </p:attrNameLst>
                                      </p:cBhvr>
                                      <p:tavLst>
                                        <p:tav tm="0">
                                          <p:val>
                                            <p:strVal val="#ppt_y"/>
                                          </p:val>
                                        </p:tav>
                                        <p:tav tm="100000">
                                          <p:val>
                                            <p:strVal val="#ppt_y"/>
                                          </p:val>
                                        </p:tav>
                                      </p:tavLst>
                                    </p:anim>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2"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ppt_x</p:attrName>
                                        </p:attrNameLst>
                                      </p:cBhvr>
                                      <p:tavLst>
                                        <p:tav tm="0">
                                          <p:val>
                                            <p:strVal val="#ppt_x+#ppt_w/2"/>
                                          </p:val>
                                        </p:tav>
                                        <p:tav tm="100000">
                                          <p:val>
                                            <p:strVal val="#ppt_x"/>
                                          </p:val>
                                        </p:tav>
                                      </p:tavLst>
                                    </p:anim>
                                    <p:anim calcmode="lin" valueType="num">
                                      <p:cBhvr>
                                        <p:cTn id="60" dur="500" fill="hold"/>
                                        <p:tgtEl>
                                          <p:spTgt spid="19"/>
                                        </p:tgtEl>
                                        <p:attrNameLst>
                                          <p:attrName>ppt_y</p:attrName>
                                        </p:attrNameLst>
                                      </p:cBhvr>
                                      <p:tavLst>
                                        <p:tav tm="0">
                                          <p:val>
                                            <p:strVal val="#ppt_y"/>
                                          </p:val>
                                        </p:tav>
                                        <p:tav tm="100000">
                                          <p:val>
                                            <p:strVal val="#ppt_y"/>
                                          </p:val>
                                        </p:tav>
                                      </p:tavLst>
                                    </p:anim>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4"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ppt_x</p:attrName>
                                        </p:attrNameLst>
                                      </p:cBhvr>
                                      <p:tavLst>
                                        <p:tav tm="0">
                                          <p:val>
                                            <p:strVal val="#ppt_x"/>
                                          </p:val>
                                        </p:tav>
                                        <p:tav tm="100000">
                                          <p:val>
                                            <p:strVal val="#ppt_x"/>
                                          </p:val>
                                        </p:tav>
                                      </p:tavLst>
                                    </p:anim>
                                    <p:anim calcmode="lin" valueType="num">
                                      <p:cBhvr>
                                        <p:cTn id="68" dur="500" fill="hold"/>
                                        <p:tgtEl>
                                          <p:spTgt spid="16"/>
                                        </p:tgtEl>
                                        <p:attrNameLst>
                                          <p:attrName>ppt_y</p:attrName>
                                        </p:attrNameLst>
                                      </p:cBhvr>
                                      <p:tavLst>
                                        <p:tav tm="0">
                                          <p:val>
                                            <p:strVal val="#ppt_y+#ppt_h/2"/>
                                          </p:val>
                                        </p:tav>
                                        <p:tav tm="100000">
                                          <p:val>
                                            <p:strVal val="#ppt_y"/>
                                          </p:val>
                                        </p:tav>
                                      </p:tavLst>
                                    </p:anim>
                                    <p:anim calcmode="lin" valueType="num">
                                      <p:cBhvr>
                                        <p:cTn id="69" dur="500" fill="hold"/>
                                        <p:tgtEl>
                                          <p:spTgt spid="16"/>
                                        </p:tgtEl>
                                        <p:attrNameLst>
                                          <p:attrName>ppt_w</p:attrName>
                                        </p:attrNameLst>
                                      </p:cBhvr>
                                      <p:tavLst>
                                        <p:tav tm="0">
                                          <p:val>
                                            <p:strVal val="#ppt_w"/>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8" fill="hold" nodeType="clickEffect">
                                  <p:stCondLst>
                                    <p:cond delay="0"/>
                                  </p:stCondLst>
                                  <p:childTnLst>
                                    <p:set>
                                      <p:cBhvr>
                                        <p:cTn id="74" dur="1" fill="hold">
                                          <p:stCondLst>
                                            <p:cond delay="0"/>
                                          </p:stCondLst>
                                        </p:cTn>
                                        <p:tgtEl>
                                          <p:spTgt spid="94"/>
                                        </p:tgtEl>
                                        <p:attrNameLst>
                                          <p:attrName>style.visibility</p:attrName>
                                        </p:attrNameLst>
                                      </p:cBhvr>
                                      <p:to>
                                        <p:strVal val="visible"/>
                                      </p:to>
                                    </p:set>
                                    <p:anim calcmode="lin" valueType="num">
                                      <p:cBhvr>
                                        <p:cTn id="75" dur="500" fill="hold"/>
                                        <p:tgtEl>
                                          <p:spTgt spid="94"/>
                                        </p:tgtEl>
                                        <p:attrNameLst>
                                          <p:attrName>ppt_x</p:attrName>
                                        </p:attrNameLst>
                                      </p:cBhvr>
                                      <p:tavLst>
                                        <p:tav tm="0">
                                          <p:val>
                                            <p:strVal val="#ppt_x-#ppt_w/2"/>
                                          </p:val>
                                        </p:tav>
                                        <p:tav tm="100000">
                                          <p:val>
                                            <p:strVal val="#ppt_x"/>
                                          </p:val>
                                        </p:tav>
                                      </p:tavLst>
                                    </p:anim>
                                    <p:anim calcmode="lin" valueType="num">
                                      <p:cBhvr>
                                        <p:cTn id="76" dur="500" fill="hold"/>
                                        <p:tgtEl>
                                          <p:spTgt spid="94"/>
                                        </p:tgtEl>
                                        <p:attrNameLst>
                                          <p:attrName>ppt_y</p:attrName>
                                        </p:attrNameLst>
                                      </p:cBhvr>
                                      <p:tavLst>
                                        <p:tav tm="0">
                                          <p:val>
                                            <p:strVal val="#ppt_y"/>
                                          </p:val>
                                        </p:tav>
                                        <p:tav tm="100000">
                                          <p:val>
                                            <p:strVal val="#ppt_y"/>
                                          </p:val>
                                        </p:tav>
                                      </p:tavLst>
                                    </p:anim>
                                    <p:anim calcmode="lin" valueType="num">
                                      <p:cBhvr>
                                        <p:cTn id="77" dur="500" fill="hold"/>
                                        <p:tgtEl>
                                          <p:spTgt spid="94"/>
                                        </p:tgtEl>
                                        <p:attrNameLst>
                                          <p:attrName>ppt_w</p:attrName>
                                        </p:attrNameLst>
                                      </p:cBhvr>
                                      <p:tavLst>
                                        <p:tav tm="0">
                                          <p:val>
                                            <p:fltVal val="0"/>
                                          </p:val>
                                        </p:tav>
                                        <p:tav tm="100000">
                                          <p:val>
                                            <p:strVal val="#ppt_w"/>
                                          </p:val>
                                        </p:tav>
                                      </p:tavLst>
                                    </p:anim>
                                    <p:anim calcmode="lin" valueType="num">
                                      <p:cBhvr>
                                        <p:cTn id="78" dur="500" fill="hold"/>
                                        <p:tgtEl>
                                          <p:spTgt spid="9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302840" y="87474"/>
            <a:ext cx="8229600" cy="475562"/>
          </a:xfrm>
        </p:spPr>
        <p:txBody>
          <a:bodyPr>
            <a:normAutofit fontScale="90000"/>
          </a:bodyPr>
          <a:lstStyle/>
          <a:p>
            <a:pPr algn="l"/>
            <a:r>
              <a:rPr lang="es-AR" dirty="0">
                <a:solidFill>
                  <a:schemeClr val="tx1"/>
                </a:solidFill>
              </a:rPr>
              <a:t>Ejercicio: indagación sobre compromiso quebrado</a:t>
            </a:r>
          </a:p>
        </p:txBody>
      </p:sp>
      <p:sp>
        <p:nvSpPr>
          <p:cNvPr id="3" name="Content Placeholder 2"/>
          <p:cNvSpPr>
            <a:spLocks noGrp="1"/>
          </p:cNvSpPr>
          <p:nvPr>
            <p:ph idx="1"/>
          </p:nvPr>
        </p:nvSpPr>
        <p:spPr>
          <a:xfrm>
            <a:off x="395536" y="699542"/>
            <a:ext cx="8568952" cy="3348372"/>
          </a:xfrm>
        </p:spPr>
        <p:txBody>
          <a:bodyPr>
            <a:noAutofit/>
          </a:bodyPr>
          <a:lstStyle/>
          <a:p>
            <a:pPr marL="342900" indent="-342900">
              <a:spcBef>
                <a:spcPts val="600"/>
              </a:spcBef>
              <a:buFont typeface="+mj-lt"/>
              <a:buAutoNum type="arabicPeriod"/>
            </a:pPr>
            <a:r>
              <a:rPr lang="es-AR" sz="1400" b="0" dirty="0"/>
              <a:t>Trabajar en parejas  (“A” y “B”)</a:t>
            </a:r>
          </a:p>
          <a:p>
            <a:pPr marL="342900" indent="-342900">
              <a:spcBef>
                <a:spcPts val="600"/>
              </a:spcBef>
              <a:buFont typeface="+mj-lt"/>
              <a:buAutoNum type="arabicPeriod"/>
            </a:pPr>
            <a:r>
              <a:rPr lang="es-AR" sz="1400" b="0" dirty="0"/>
              <a:t>Cada miembro de la pareja identifica un caso de un compromiso quebrado (por él mismo o por otra persona)</a:t>
            </a:r>
          </a:p>
          <a:p>
            <a:pPr marL="342900" indent="-342900">
              <a:spcBef>
                <a:spcPts val="600"/>
              </a:spcBef>
              <a:buFont typeface="+mj-lt"/>
              <a:buAutoNum type="arabicPeriod"/>
            </a:pPr>
            <a:r>
              <a:rPr lang="es-AR" sz="1400" b="0" dirty="0"/>
              <a:t>“A” pregunta a “B”:</a:t>
            </a:r>
          </a:p>
          <a:p>
            <a:pPr marL="1093787" lvl="2" indent="-400050">
              <a:spcBef>
                <a:spcPts val="600"/>
              </a:spcBef>
              <a:buFont typeface="+mj-lt"/>
              <a:buAutoNum type="romanUcPeriod"/>
            </a:pPr>
            <a:r>
              <a:rPr lang="es-AR" b="0" dirty="0"/>
              <a:t>¿Cómo fue el pedido?</a:t>
            </a:r>
          </a:p>
          <a:p>
            <a:pPr marL="1093787" lvl="2" indent="-400050">
              <a:spcBef>
                <a:spcPts val="600"/>
              </a:spcBef>
              <a:buFont typeface="+mj-lt"/>
              <a:buAutoNum type="romanUcPeriod"/>
            </a:pPr>
            <a:r>
              <a:rPr lang="es-AR" b="0" dirty="0"/>
              <a:t>¿Qué respuesta hubo para el pedido? ¿Por qué medio?</a:t>
            </a:r>
          </a:p>
          <a:p>
            <a:pPr marL="1093787" lvl="2" indent="-400050">
              <a:spcBef>
                <a:spcPts val="600"/>
              </a:spcBef>
              <a:buFont typeface="+mj-lt"/>
              <a:buAutoNum type="romanUcPeriod"/>
            </a:pPr>
            <a:r>
              <a:rPr lang="es-AR" b="0" dirty="0"/>
              <a:t>¿Qué pasó después con el compromiso establecido? ¿En qué falló?</a:t>
            </a:r>
          </a:p>
          <a:p>
            <a:pPr marL="1093787" lvl="2" indent="-400050">
              <a:spcBef>
                <a:spcPts val="600"/>
              </a:spcBef>
              <a:buFont typeface="+mj-lt"/>
              <a:buAutoNum type="romanUcPeriod"/>
            </a:pPr>
            <a:r>
              <a:rPr lang="es-AR" b="0" dirty="0"/>
              <a:t>¿Cuál fue el impacto de que el compromiso fuera quebrado (Tarea / Relación /Persona)?</a:t>
            </a:r>
          </a:p>
          <a:p>
            <a:pPr marL="1093787" lvl="2" indent="-400050">
              <a:spcBef>
                <a:spcPts val="600"/>
              </a:spcBef>
              <a:buFont typeface="+mj-lt"/>
              <a:buAutoNum type="romanUcPeriod"/>
            </a:pPr>
            <a:r>
              <a:rPr lang="es-AR" b="0" dirty="0"/>
              <a:t>¿Qué hizo cada parte después y a partir del quiebre?</a:t>
            </a:r>
          </a:p>
          <a:p>
            <a:pPr marL="342900" indent="-342900">
              <a:spcBef>
                <a:spcPts val="600"/>
              </a:spcBef>
              <a:buFont typeface="+mj-lt"/>
              <a:buAutoNum type="arabicPeriod"/>
            </a:pPr>
            <a:r>
              <a:rPr lang="es-AR" sz="1400" b="0" dirty="0"/>
              <a:t>Invierten roles y repiten los pasos I a V</a:t>
            </a:r>
          </a:p>
          <a:p>
            <a:pPr marL="342900" indent="-342900">
              <a:spcBef>
                <a:spcPts val="600"/>
              </a:spcBef>
              <a:buFont typeface="+mj-lt"/>
              <a:buAutoNum type="arabicPeriod"/>
            </a:pPr>
            <a:r>
              <a:rPr lang="es-AR" sz="1400" b="0" dirty="0"/>
              <a:t>“A” y “B” procuran identificar, en ambas historias:</a:t>
            </a:r>
          </a:p>
          <a:p>
            <a:pPr marL="677863" lvl="1" indent="-342900">
              <a:spcBef>
                <a:spcPts val="600"/>
              </a:spcBef>
              <a:buFont typeface="+mj-lt"/>
              <a:buAutoNum type="arabicPeriod"/>
            </a:pPr>
            <a:r>
              <a:rPr lang="es-AR" sz="1200" b="0" dirty="0"/>
              <a:t>Qué podría cambiarse en la conversación de compromiso para prevenir el quiebre</a:t>
            </a:r>
          </a:p>
          <a:p>
            <a:pPr marL="677863" lvl="1" indent="-342900">
              <a:spcBef>
                <a:spcPts val="600"/>
              </a:spcBef>
              <a:buFont typeface="+mj-lt"/>
              <a:buAutoNum type="arabicPeriod"/>
            </a:pPr>
            <a:r>
              <a:rPr lang="es-AR" sz="1200" b="0" dirty="0"/>
              <a:t>Qué podría hacerse distinto luego del quiebre para minimizar su impacto y evitar su repetición futura</a:t>
            </a:r>
          </a:p>
        </p:txBody>
      </p:sp>
      <p:sp>
        <p:nvSpPr>
          <p:cNvPr id="4" name="Slide Number Placeholder 3"/>
          <p:cNvSpPr>
            <a:spLocks noGrp="1"/>
          </p:cNvSpPr>
          <p:nvPr>
            <p:ph type="sldNum" sz="quarter" idx="10"/>
          </p:nvPr>
        </p:nvSpPr>
        <p:spPr/>
        <p:txBody>
          <a:bodyPr/>
          <a:lstStyle/>
          <a:p>
            <a:pPr>
              <a:defRPr/>
            </a:pPr>
            <a:r>
              <a:rPr lang="en-US"/>
              <a:t>| </a:t>
            </a:r>
            <a:fld id="{C689FEC4-6EAF-42B2-8A4F-D80E3AB2206F}" type="slidenum">
              <a:rPr lang="en-US" smtClean="0">
                <a:solidFill>
                  <a:srgbClr val="B2B2B2"/>
                </a:solidFill>
              </a:rPr>
              <a:pPr>
                <a:defRPr/>
              </a:pPr>
              <a:t>153</a:t>
            </a:fld>
            <a:endParaRPr lang="en-US">
              <a:solidFill>
                <a:srgbClr val="B2B2B2"/>
              </a:solidFill>
            </a:endParaRPr>
          </a:p>
        </p:txBody>
      </p:sp>
      <p:sp>
        <p:nvSpPr>
          <p:cNvPr id="5" name="TextBox 4"/>
          <p:cNvSpPr txBox="1"/>
          <p:nvPr/>
        </p:nvSpPr>
        <p:spPr>
          <a:xfrm>
            <a:off x="2478057" y="4465444"/>
            <a:ext cx="3894143" cy="338554"/>
          </a:xfrm>
          <a:prstGeom prst="rect">
            <a:avLst/>
          </a:prstGeom>
          <a:noFill/>
        </p:spPr>
        <p:txBody>
          <a:bodyPr wrap="none" rtlCol="0">
            <a:spAutoFit/>
          </a:bodyPr>
          <a:lstStyle/>
          <a:p>
            <a:r>
              <a:rPr lang="es-AR" b="1" dirty="0"/>
              <a:t>TIEMPO TOTAL: 20 minutos (10’ + 10’)</a:t>
            </a:r>
          </a:p>
        </p:txBody>
      </p:sp>
      <p:sp>
        <p:nvSpPr>
          <p:cNvPr id="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p:cTn id="67" dur="500" fill="hold"/>
                                        <p:tgtEl>
                                          <p:spTgt spid="5"/>
                                        </p:tgtEl>
                                        <p:attrNameLst>
                                          <p:attrName>ppt_x</p:attrName>
                                        </p:attrNameLst>
                                      </p:cBhvr>
                                      <p:tavLst>
                                        <p:tav tm="0">
                                          <p:val>
                                            <p:strVal val="#ppt_x"/>
                                          </p:val>
                                        </p:tav>
                                        <p:tav tm="100000">
                                          <p:val>
                                            <p:strVal val="#ppt_x"/>
                                          </p:val>
                                        </p:tav>
                                      </p:tavLst>
                                    </p:anim>
                                    <p:anim calcmode="lin" valueType="num">
                                      <p:cBhvr>
                                        <p:cTn id="68" dur="500" fill="hold"/>
                                        <p:tgtEl>
                                          <p:spTgt spid="5"/>
                                        </p:tgtEl>
                                        <p:attrNameLst>
                                          <p:attrName>ppt_y</p:attrName>
                                        </p:attrNameLst>
                                      </p:cBhvr>
                                      <p:tavLst>
                                        <p:tav tm="0">
                                          <p:val>
                                            <p:strVal val="#ppt_y-#ppt_h/2"/>
                                          </p:val>
                                        </p:tav>
                                        <p:tav tm="100000">
                                          <p:val>
                                            <p:strVal val="#ppt_y"/>
                                          </p:val>
                                        </p:tav>
                                      </p:tavLst>
                                    </p:anim>
                                    <p:anim calcmode="lin" valueType="num">
                                      <p:cBhvr>
                                        <p:cTn id="69" dur="500" fill="hold"/>
                                        <p:tgtEl>
                                          <p:spTgt spid="5"/>
                                        </p:tgtEl>
                                        <p:attrNameLst>
                                          <p:attrName>ppt_w</p:attrName>
                                        </p:attrNameLst>
                                      </p:cBhvr>
                                      <p:tavLst>
                                        <p:tav tm="0">
                                          <p:val>
                                            <p:strVal val="#ppt_w"/>
                                          </p:val>
                                        </p:tav>
                                        <p:tav tm="100000">
                                          <p:val>
                                            <p:strVal val="#ppt_w"/>
                                          </p:val>
                                        </p:tav>
                                      </p:tavLst>
                                    </p:anim>
                                    <p:anim calcmode="lin" valueType="num">
                                      <p:cBhvr>
                                        <p:cTn id="70"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P spid="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595970" name="19 Rectángulo"/>
          <p:cNvSpPr>
            <a:spLocks noChangeArrowheads="1"/>
          </p:cNvSpPr>
          <p:nvPr/>
        </p:nvSpPr>
        <p:spPr bwMode="auto">
          <a:xfrm>
            <a:off x="304800" y="422673"/>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595971" name="Picture 3" descr="C:\Users\Lucia Ledesma\Pictures\imagenes de trabajo\fotos dolo\Nueva carpeta\offering a commitment.jpg"/>
          <p:cNvPicPr>
            <a:picLocks noChangeAspect="1" noChangeArrowheads="1"/>
          </p:cNvPicPr>
          <p:nvPr/>
        </p:nvPicPr>
        <p:blipFill>
          <a:blip r:embed="rId3" cstate="print"/>
          <a:srcRect/>
          <a:stretch>
            <a:fillRect/>
          </a:stretch>
        </p:blipFill>
        <p:spPr bwMode="auto">
          <a:xfrm>
            <a:off x="-60325" y="0"/>
            <a:ext cx="6113463" cy="5143501"/>
          </a:xfrm>
          <a:prstGeom prst="rect">
            <a:avLst/>
          </a:prstGeom>
          <a:noFill/>
          <a:ln w="9525">
            <a:noFill/>
            <a:miter lim="800000"/>
            <a:headEnd/>
            <a:tailEnd/>
          </a:ln>
        </p:spPr>
      </p:pic>
      <p:sp>
        <p:nvSpPr>
          <p:cNvPr id="595972" name="12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3CBCB56C-F0E1-43D3-BA50-008A5877BDD6}" type="slidenum">
              <a:rPr lang="en-US" sz="1000">
                <a:solidFill>
                  <a:srgbClr val="B2B2B2"/>
                </a:solidFill>
                <a:sym typeface="Trebuchet MS" pitchFamily="34" charset="0"/>
              </a:rPr>
              <a:pPr algn="r" eaLnBrk="1" hangingPunct="1">
                <a:spcBef>
                  <a:spcPct val="0"/>
                </a:spcBef>
              </a:pPr>
              <a:t>154</a:t>
            </a:fld>
            <a:endParaRPr lang="en-US" sz="1000">
              <a:solidFill>
                <a:srgbClr val="B2B2B2"/>
              </a:solidFill>
              <a:sym typeface="Trebuchet MS" pitchFamily="34" charset="0"/>
            </a:endParaRPr>
          </a:p>
        </p:txBody>
      </p:sp>
      <p:sp>
        <p:nvSpPr>
          <p:cNvPr id="14" name="13 CuadroTexto"/>
          <p:cNvSpPr txBox="1"/>
          <p:nvPr/>
        </p:nvSpPr>
        <p:spPr>
          <a:xfrm>
            <a:off x="5102226" y="671512"/>
            <a:ext cx="3790255" cy="5016758"/>
          </a:xfrm>
          <a:prstGeom prst="rect">
            <a:avLst/>
          </a:prstGeom>
          <a:noFill/>
        </p:spPr>
        <p:txBody>
          <a:bodyPr wrap="square">
            <a:spAutoFit/>
          </a:bodyPr>
          <a:lstStyle/>
          <a:p>
            <a:r>
              <a:rPr lang="es-AR" sz="3200">
                <a:solidFill>
                  <a:srgbClr val="C00000"/>
                </a:solidFill>
                <a:latin typeface="Arial" pitchFamily="34" charset="0"/>
                <a:cs typeface="Arial" pitchFamily="34" charset="0"/>
              </a:rPr>
              <a:t>Yo </a:t>
            </a:r>
            <a:r>
              <a:rPr lang="es-AR" sz="3200" dirty="0">
                <a:solidFill>
                  <a:srgbClr val="C00000"/>
                </a:solidFill>
                <a:latin typeface="Arial" pitchFamily="34" charset="0"/>
                <a:cs typeface="Arial" pitchFamily="34" charset="0"/>
              </a:rPr>
              <a:t>te pido que vos </a:t>
            </a:r>
            <a:r>
              <a:rPr lang="es-AR" sz="2800" dirty="0">
                <a:solidFill>
                  <a:srgbClr val="C00000"/>
                </a:solidFill>
                <a:latin typeface="Arial" pitchFamily="34" charset="0"/>
                <a:cs typeface="Arial" pitchFamily="34" charset="0"/>
              </a:rPr>
              <a:t>hagas</a:t>
            </a:r>
            <a:r>
              <a:rPr lang="es-AR" sz="3200" dirty="0">
                <a:solidFill>
                  <a:srgbClr val="C00000"/>
                </a:solidFill>
                <a:latin typeface="Arial" pitchFamily="34" charset="0"/>
                <a:cs typeface="Arial" pitchFamily="34" charset="0"/>
              </a:rPr>
              <a:t> X para (el plazo) Y, porque…</a:t>
            </a:r>
          </a:p>
          <a:p>
            <a:r>
              <a:rPr lang="es-AR" sz="3200" dirty="0">
                <a:solidFill>
                  <a:srgbClr val="C00000"/>
                </a:solidFill>
                <a:latin typeface="Arial" pitchFamily="34" charset="0"/>
                <a:cs typeface="Arial" pitchFamily="34" charset="0"/>
              </a:rPr>
              <a:t>¿Te </a:t>
            </a:r>
            <a:r>
              <a:rPr lang="es-AR" sz="3200" dirty="0" err="1">
                <a:solidFill>
                  <a:srgbClr val="C00000"/>
                </a:solidFill>
                <a:latin typeface="Arial" pitchFamily="34" charset="0"/>
                <a:cs typeface="Arial" pitchFamily="34" charset="0"/>
              </a:rPr>
              <a:t>comprometés</a:t>
            </a:r>
            <a:r>
              <a:rPr lang="es-AR" sz="3200" dirty="0">
                <a:solidFill>
                  <a:srgbClr val="C00000"/>
                </a:solidFill>
                <a:latin typeface="Arial" pitchFamily="34" charset="0"/>
                <a:cs typeface="Arial" pitchFamily="34" charset="0"/>
              </a:rPr>
              <a:t>?</a:t>
            </a:r>
          </a:p>
          <a:p>
            <a:endParaRPr lang="es-AR" sz="3200" dirty="0">
              <a:solidFill>
                <a:srgbClr val="C00000"/>
              </a:solidFill>
              <a:latin typeface="Arial" pitchFamily="34" charset="0"/>
              <a:cs typeface="Arial" pitchFamily="34" charset="0"/>
            </a:endParaRPr>
          </a:p>
          <a:p>
            <a:endParaRPr lang="es-AR" sz="3200" dirty="0">
              <a:solidFill>
                <a:srgbClr val="C00000"/>
              </a:solidFill>
              <a:latin typeface="Arial" pitchFamily="34" charset="0"/>
              <a:cs typeface="Arial" pitchFamily="34" charset="0"/>
            </a:endParaRPr>
          </a:p>
          <a:p>
            <a:endParaRPr lang="es-AR" sz="3200" dirty="0">
              <a:solidFill>
                <a:srgbClr val="C00000"/>
              </a:solidFill>
              <a:latin typeface="Arial" pitchFamily="34" charset="0"/>
              <a:cs typeface="Arial" pitchFamily="34" charset="0"/>
            </a:endParaRPr>
          </a:p>
        </p:txBody>
      </p:sp>
    </p:spTree>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262">
            <a:extLst>
              <a:ext uri="{FF2B5EF4-FFF2-40B4-BE49-F238E27FC236}">
                <a16:creationId xmlns:a16="http://schemas.microsoft.com/office/drawing/2014/main" id="{55F6E60B-6B05-4122-B8D1-BE49D5818261}"/>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63906" name="Rectangle 2"/>
          <p:cNvSpPr>
            <a:spLocks noGrp="1" noChangeArrowheads="1"/>
          </p:cNvSpPr>
          <p:nvPr>
            <p:ph type="title"/>
          </p:nvPr>
        </p:nvSpPr>
        <p:spPr>
          <a:xfrm>
            <a:off x="279401" y="87474"/>
            <a:ext cx="8685213" cy="434578"/>
          </a:xfrm>
        </p:spPr>
        <p:txBody>
          <a:bodyPr>
            <a:normAutofit fontScale="90000"/>
          </a:bodyPr>
          <a:lstStyle/>
          <a:p>
            <a:pPr algn="l"/>
            <a:r>
              <a:rPr lang="es-ES" dirty="0"/>
              <a:t>Elementos de un </a:t>
            </a:r>
            <a:r>
              <a:rPr lang="es-ES" dirty="0">
                <a:solidFill>
                  <a:srgbClr val="FF0000"/>
                </a:solidFill>
              </a:rPr>
              <a:t>pedido</a:t>
            </a:r>
            <a:r>
              <a:rPr lang="es-ES" dirty="0"/>
              <a:t> efectivo</a:t>
            </a:r>
          </a:p>
        </p:txBody>
      </p:sp>
      <p:sp>
        <p:nvSpPr>
          <p:cNvPr id="763917" name="Rectangle 13"/>
          <p:cNvSpPr>
            <a:spLocks noChangeArrowheads="1"/>
          </p:cNvSpPr>
          <p:nvPr/>
        </p:nvSpPr>
        <p:spPr bwMode="auto">
          <a:xfrm>
            <a:off x="428625" y="2376488"/>
            <a:ext cx="731838" cy="441722"/>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31" name="Line 27"/>
          <p:cNvSpPr>
            <a:spLocks noChangeShapeType="1"/>
          </p:cNvSpPr>
          <p:nvPr/>
        </p:nvSpPr>
        <p:spPr bwMode="auto">
          <a:xfrm>
            <a:off x="3021013" y="1383506"/>
            <a:ext cx="0" cy="3287316"/>
          </a:xfrm>
          <a:prstGeom prst="line">
            <a:avLst/>
          </a:prstGeom>
          <a:noFill/>
          <a:ln w="12700">
            <a:solidFill>
              <a:srgbClr val="002960"/>
            </a:solidFill>
            <a:round/>
            <a:headEnd/>
            <a:tailEnd/>
          </a:ln>
          <a:effectLst/>
        </p:spPr>
        <p:txBody>
          <a:bodyPr lIns="45720" rIns="45720"/>
          <a:lstStyle/>
          <a:p>
            <a:endParaRPr lang="es-AR"/>
          </a:p>
        </p:txBody>
      </p:sp>
      <p:sp>
        <p:nvSpPr>
          <p:cNvPr id="763933" name="Line 29"/>
          <p:cNvSpPr>
            <a:spLocks noChangeShapeType="1"/>
          </p:cNvSpPr>
          <p:nvPr/>
        </p:nvSpPr>
        <p:spPr bwMode="auto">
          <a:xfrm>
            <a:off x="8820150" y="1826419"/>
            <a:ext cx="0" cy="550069"/>
          </a:xfrm>
          <a:prstGeom prst="line">
            <a:avLst/>
          </a:prstGeom>
          <a:noFill/>
          <a:ln w="12700">
            <a:noFill/>
            <a:round/>
            <a:headEnd/>
            <a:tailEnd/>
          </a:ln>
          <a:effectLst/>
        </p:spPr>
        <p:txBody>
          <a:bodyPr lIns="45720" rIns="45720"/>
          <a:lstStyle/>
          <a:p>
            <a:endParaRPr lang="es-AR"/>
          </a:p>
        </p:txBody>
      </p:sp>
      <p:sp>
        <p:nvSpPr>
          <p:cNvPr id="763935" name="Line 31"/>
          <p:cNvSpPr>
            <a:spLocks noChangeShapeType="1"/>
          </p:cNvSpPr>
          <p:nvPr/>
        </p:nvSpPr>
        <p:spPr bwMode="auto">
          <a:xfrm>
            <a:off x="8820150" y="2376488"/>
            <a:ext cx="0" cy="441722"/>
          </a:xfrm>
          <a:prstGeom prst="line">
            <a:avLst/>
          </a:prstGeom>
          <a:noFill/>
          <a:ln w="12700" cap="sq">
            <a:noFill/>
            <a:round/>
            <a:headEnd/>
            <a:tailEnd/>
          </a:ln>
          <a:effectLst/>
        </p:spPr>
        <p:txBody>
          <a:bodyPr lIns="45720" rIns="45720"/>
          <a:lstStyle/>
          <a:p>
            <a:endParaRPr lang="es-AR"/>
          </a:p>
        </p:txBody>
      </p:sp>
      <p:sp>
        <p:nvSpPr>
          <p:cNvPr id="763939" name="Line 35"/>
          <p:cNvSpPr>
            <a:spLocks noChangeShapeType="1"/>
          </p:cNvSpPr>
          <p:nvPr/>
        </p:nvSpPr>
        <p:spPr bwMode="auto">
          <a:xfrm>
            <a:off x="8820150" y="4227910"/>
            <a:ext cx="0" cy="442913"/>
          </a:xfrm>
          <a:prstGeom prst="line">
            <a:avLst/>
          </a:prstGeom>
          <a:noFill/>
          <a:ln w="12700" cap="sq">
            <a:noFill/>
            <a:round/>
            <a:headEnd/>
            <a:tailEnd/>
          </a:ln>
          <a:effectLst/>
        </p:spPr>
        <p:txBody>
          <a:bodyPr lIns="45720" rIns="45720"/>
          <a:lstStyle/>
          <a:p>
            <a:endParaRPr lang="es-AR"/>
          </a:p>
        </p:txBody>
      </p:sp>
      <p:sp>
        <p:nvSpPr>
          <p:cNvPr id="763943" name="Line 39"/>
          <p:cNvSpPr>
            <a:spLocks noChangeShapeType="1"/>
          </p:cNvSpPr>
          <p:nvPr/>
        </p:nvSpPr>
        <p:spPr bwMode="auto">
          <a:xfrm>
            <a:off x="428625" y="1826419"/>
            <a:ext cx="0" cy="550069"/>
          </a:xfrm>
          <a:prstGeom prst="line">
            <a:avLst/>
          </a:prstGeom>
          <a:noFill/>
          <a:ln w="12700" cap="sq">
            <a:noFill/>
            <a:round/>
            <a:headEnd/>
            <a:tailEnd/>
          </a:ln>
          <a:effectLst/>
        </p:spPr>
        <p:txBody>
          <a:bodyPr lIns="45720" rIns="45720"/>
          <a:lstStyle/>
          <a:p>
            <a:endParaRPr lang="es-AR"/>
          </a:p>
        </p:txBody>
      </p:sp>
      <p:sp>
        <p:nvSpPr>
          <p:cNvPr id="763945" name="Line 41"/>
          <p:cNvSpPr>
            <a:spLocks noChangeShapeType="1"/>
          </p:cNvSpPr>
          <p:nvPr/>
        </p:nvSpPr>
        <p:spPr bwMode="auto">
          <a:xfrm>
            <a:off x="428625" y="2376488"/>
            <a:ext cx="0" cy="441722"/>
          </a:xfrm>
          <a:prstGeom prst="line">
            <a:avLst/>
          </a:prstGeom>
          <a:noFill/>
          <a:ln w="12700" cap="sq">
            <a:noFill/>
            <a:round/>
            <a:headEnd/>
            <a:tailEnd/>
          </a:ln>
          <a:effectLst/>
        </p:spPr>
        <p:txBody>
          <a:bodyPr lIns="45720" rIns="45720"/>
          <a:lstStyle/>
          <a:p>
            <a:endParaRPr lang="es-AR"/>
          </a:p>
        </p:txBody>
      </p:sp>
      <p:sp>
        <p:nvSpPr>
          <p:cNvPr id="763912" name="Rectangle 8"/>
          <p:cNvSpPr>
            <a:spLocks noChangeArrowheads="1"/>
          </p:cNvSpPr>
          <p:nvPr/>
        </p:nvSpPr>
        <p:spPr bwMode="auto">
          <a:xfrm>
            <a:off x="428625" y="1383506"/>
            <a:ext cx="731838" cy="442913"/>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30" name="Line 26"/>
          <p:cNvSpPr>
            <a:spLocks noChangeShapeType="1"/>
          </p:cNvSpPr>
          <p:nvPr/>
        </p:nvSpPr>
        <p:spPr bwMode="auto">
          <a:xfrm>
            <a:off x="428625" y="1383506"/>
            <a:ext cx="0" cy="442913"/>
          </a:xfrm>
          <a:prstGeom prst="line">
            <a:avLst/>
          </a:prstGeom>
          <a:noFill/>
          <a:ln w="12700" cap="sq">
            <a:noFill/>
            <a:round/>
            <a:headEnd/>
            <a:tailEnd/>
          </a:ln>
          <a:effectLst/>
        </p:spPr>
        <p:txBody>
          <a:bodyPr lIns="45720" rIns="45720"/>
          <a:lstStyle/>
          <a:p>
            <a:endParaRPr lang="es-AR"/>
          </a:p>
        </p:txBody>
      </p:sp>
      <p:sp>
        <p:nvSpPr>
          <p:cNvPr id="763934" name="Line 30"/>
          <p:cNvSpPr>
            <a:spLocks noChangeShapeType="1"/>
          </p:cNvSpPr>
          <p:nvPr/>
        </p:nvSpPr>
        <p:spPr bwMode="auto">
          <a:xfrm>
            <a:off x="8820150" y="1383506"/>
            <a:ext cx="0" cy="442913"/>
          </a:xfrm>
          <a:prstGeom prst="line">
            <a:avLst/>
          </a:prstGeom>
          <a:noFill/>
          <a:ln w="12700" cap="sq">
            <a:noFill/>
            <a:round/>
            <a:headEnd/>
            <a:tailEnd/>
          </a:ln>
          <a:effectLst/>
        </p:spPr>
        <p:txBody>
          <a:bodyPr lIns="45720" rIns="45720"/>
          <a:lstStyle/>
          <a:p>
            <a:endParaRPr lang="es-AR"/>
          </a:p>
        </p:txBody>
      </p:sp>
      <p:sp>
        <p:nvSpPr>
          <p:cNvPr id="763944" name="Line 40"/>
          <p:cNvSpPr>
            <a:spLocks noChangeShapeType="1"/>
          </p:cNvSpPr>
          <p:nvPr/>
        </p:nvSpPr>
        <p:spPr bwMode="auto">
          <a:xfrm>
            <a:off x="1160463" y="1826419"/>
            <a:ext cx="7596188" cy="0"/>
          </a:xfrm>
          <a:prstGeom prst="line">
            <a:avLst/>
          </a:prstGeom>
          <a:noFill/>
          <a:ln w="12700">
            <a:solidFill>
              <a:srgbClr val="002960"/>
            </a:solidFill>
            <a:round/>
            <a:headEnd/>
            <a:tailEnd/>
          </a:ln>
          <a:effectLst/>
        </p:spPr>
        <p:txBody>
          <a:bodyPr lIns="45720" rIns="45720"/>
          <a:lstStyle/>
          <a:p>
            <a:endParaRPr lang="es-AR"/>
          </a:p>
        </p:txBody>
      </p:sp>
      <p:grpSp>
        <p:nvGrpSpPr>
          <p:cNvPr id="2" name="Group 61"/>
          <p:cNvGrpSpPr/>
          <p:nvPr/>
        </p:nvGrpSpPr>
        <p:grpSpPr>
          <a:xfrm>
            <a:off x="630239" y="1383506"/>
            <a:ext cx="8189913" cy="442913"/>
            <a:chOff x="630238" y="1844675"/>
            <a:chExt cx="8189913" cy="590550"/>
          </a:xfrm>
        </p:grpSpPr>
        <p:sp>
          <p:nvSpPr>
            <p:cNvPr id="763910" name="Rectangle 6"/>
            <p:cNvSpPr>
              <a:spLocks noChangeArrowheads="1"/>
            </p:cNvSpPr>
            <p:nvPr/>
          </p:nvSpPr>
          <p:spPr bwMode="auto">
            <a:xfrm>
              <a:off x="3036888" y="1844675"/>
              <a:ext cx="5783263" cy="590550"/>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dirty="0"/>
                <a:t>Determina si se han cumplido o no las condiciones de satisfacción. Cuando falta el sujeto o está indefinido, se debilita el compromiso.</a:t>
              </a:r>
            </a:p>
          </p:txBody>
        </p:sp>
        <p:sp>
          <p:nvSpPr>
            <p:cNvPr id="763911" name="Rectangle 7"/>
            <p:cNvSpPr>
              <a:spLocks noChangeArrowheads="1"/>
            </p:cNvSpPr>
            <p:nvPr/>
          </p:nvSpPr>
          <p:spPr bwMode="auto">
            <a:xfrm>
              <a:off x="1144588" y="1844675"/>
              <a:ext cx="1812925" cy="590550"/>
            </a:xfrm>
            <a:prstGeom prst="rect">
              <a:avLst/>
            </a:prstGeom>
            <a:noFill/>
            <a:ln w="9525" algn="ctr">
              <a:noFill/>
              <a:miter lim="800000"/>
              <a:headEnd/>
              <a:tailEnd/>
            </a:ln>
            <a:effectLst/>
          </p:spPr>
          <p:txBody>
            <a:bodyPr lIns="45700" tIns="45700" rIns="91401" bIns="45700" anchor="ctr"/>
            <a:lstStyle/>
            <a:p>
              <a:pPr defTabSz="895350">
                <a:lnSpc>
                  <a:spcPct val="80000"/>
                </a:lnSpc>
                <a:spcBef>
                  <a:spcPct val="50000"/>
                </a:spcBef>
                <a:buClr>
                  <a:srgbClr val="D77C2A"/>
                </a:buClr>
                <a:buFont typeface="Wingdings" pitchFamily="2" charset="2"/>
                <a:buNone/>
              </a:pPr>
              <a:r>
                <a:rPr lang="es-ES" sz="1500" b="1" dirty="0"/>
                <a:t>Responsable -emisor</a:t>
              </a:r>
            </a:p>
          </p:txBody>
        </p:sp>
        <p:sp>
          <p:nvSpPr>
            <p:cNvPr id="763954" name="Rectangle 50"/>
            <p:cNvSpPr>
              <a:spLocks noChangeArrowheads="1"/>
            </p:cNvSpPr>
            <p:nvPr/>
          </p:nvSpPr>
          <p:spPr bwMode="auto">
            <a:xfrm>
              <a:off x="630238" y="1985963"/>
              <a:ext cx="274638" cy="274638"/>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1</a:t>
              </a:r>
            </a:p>
          </p:txBody>
        </p:sp>
      </p:grpSp>
      <p:sp>
        <p:nvSpPr>
          <p:cNvPr id="763946" name="Line 42"/>
          <p:cNvSpPr>
            <a:spLocks noChangeShapeType="1"/>
          </p:cNvSpPr>
          <p:nvPr/>
        </p:nvSpPr>
        <p:spPr bwMode="auto">
          <a:xfrm>
            <a:off x="1154114" y="2376488"/>
            <a:ext cx="7596187" cy="0"/>
          </a:xfrm>
          <a:prstGeom prst="line">
            <a:avLst/>
          </a:prstGeom>
          <a:noFill/>
          <a:ln w="12700">
            <a:solidFill>
              <a:srgbClr val="002960"/>
            </a:solidFill>
            <a:round/>
            <a:headEnd/>
            <a:tailEnd/>
          </a:ln>
          <a:effectLst/>
        </p:spPr>
        <p:txBody>
          <a:bodyPr lIns="45720" rIns="45720"/>
          <a:lstStyle/>
          <a:p>
            <a:endParaRPr lang="es-AR"/>
          </a:p>
        </p:txBody>
      </p:sp>
      <p:grpSp>
        <p:nvGrpSpPr>
          <p:cNvPr id="3" name="Group 62"/>
          <p:cNvGrpSpPr/>
          <p:nvPr/>
        </p:nvGrpSpPr>
        <p:grpSpPr>
          <a:xfrm>
            <a:off x="623888" y="1815704"/>
            <a:ext cx="8189912" cy="550069"/>
            <a:chOff x="623888" y="2420938"/>
            <a:chExt cx="8189912" cy="733425"/>
          </a:xfrm>
        </p:grpSpPr>
        <p:sp>
          <p:nvSpPr>
            <p:cNvPr id="763913" name="Rectangle 9"/>
            <p:cNvSpPr>
              <a:spLocks noChangeArrowheads="1"/>
            </p:cNvSpPr>
            <p:nvPr/>
          </p:nvSpPr>
          <p:spPr bwMode="auto">
            <a:xfrm>
              <a:off x="3030538" y="2420938"/>
              <a:ext cx="5783262" cy="733425"/>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a:t>Usar el modo indicativo del verbo ( te sugiero, te ruego, te pido) en lugar de interrogativo (¿tendrías unos minutos disponibles?) o modo condicional (necesitaría unos minutos de tu tiempo).</a:t>
              </a:r>
            </a:p>
          </p:txBody>
        </p:sp>
        <p:sp>
          <p:nvSpPr>
            <p:cNvPr id="763914" name="Rectangle 10"/>
            <p:cNvSpPr>
              <a:spLocks noChangeArrowheads="1"/>
            </p:cNvSpPr>
            <p:nvPr/>
          </p:nvSpPr>
          <p:spPr bwMode="auto">
            <a:xfrm>
              <a:off x="1116013" y="2420938"/>
              <a:ext cx="1812925" cy="733425"/>
            </a:xfrm>
            <a:prstGeom prst="rect">
              <a:avLst/>
            </a:prstGeom>
            <a:noFill/>
            <a:ln w="9525" algn="ctr">
              <a:noFill/>
              <a:miter lim="800000"/>
              <a:headEnd/>
              <a:tailEnd/>
            </a:ln>
            <a:effectLst/>
          </p:spPr>
          <p:txBody>
            <a:bodyPr lIns="45700" tIns="45700" rIns="91401" bIns="45700" anchor="ctr"/>
            <a:lstStyle/>
            <a:p>
              <a:pPr defTabSz="895350">
                <a:lnSpc>
                  <a:spcPct val="80000"/>
                </a:lnSpc>
                <a:spcBef>
                  <a:spcPct val="50000"/>
                </a:spcBef>
                <a:buClr>
                  <a:srgbClr val="D77C2A"/>
                </a:buClr>
                <a:buFont typeface="Wingdings" pitchFamily="2" charset="2"/>
                <a:buNone/>
              </a:pPr>
              <a:r>
                <a:rPr lang="es-ES" sz="1500" b="1" dirty="0"/>
                <a:t>Verbo</a:t>
              </a:r>
            </a:p>
          </p:txBody>
        </p:sp>
        <p:sp>
          <p:nvSpPr>
            <p:cNvPr id="763955" name="Rectangle 51"/>
            <p:cNvSpPr>
              <a:spLocks noChangeArrowheads="1"/>
            </p:cNvSpPr>
            <p:nvPr/>
          </p:nvSpPr>
          <p:spPr bwMode="auto">
            <a:xfrm>
              <a:off x="623888" y="2647950"/>
              <a:ext cx="274637" cy="274637"/>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2</a:t>
              </a:r>
            </a:p>
          </p:txBody>
        </p:sp>
      </p:grpSp>
      <p:sp>
        <p:nvSpPr>
          <p:cNvPr id="763948" name="Line 44"/>
          <p:cNvSpPr>
            <a:spLocks noChangeShapeType="1"/>
          </p:cNvSpPr>
          <p:nvPr/>
        </p:nvSpPr>
        <p:spPr bwMode="auto">
          <a:xfrm>
            <a:off x="1136651" y="2837260"/>
            <a:ext cx="7596187" cy="0"/>
          </a:xfrm>
          <a:prstGeom prst="line">
            <a:avLst/>
          </a:prstGeom>
          <a:noFill/>
          <a:ln w="12700">
            <a:solidFill>
              <a:srgbClr val="002960"/>
            </a:solidFill>
            <a:round/>
            <a:headEnd/>
            <a:tailEnd/>
          </a:ln>
          <a:effectLst/>
        </p:spPr>
        <p:txBody>
          <a:bodyPr lIns="45720" rIns="45720"/>
          <a:lstStyle/>
          <a:p>
            <a:endParaRPr lang="es-AR"/>
          </a:p>
        </p:txBody>
      </p:sp>
      <p:grpSp>
        <p:nvGrpSpPr>
          <p:cNvPr id="4" name="Group 63"/>
          <p:cNvGrpSpPr/>
          <p:nvPr/>
        </p:nvGrpSpPr>
        <p:grpSpPr>
          <a:xfrm>
            <a:off x="601664" y="2356248"/>
            <a:ext cx="8218487" cy="461963"/>
            <a:chOff x="601663" y="3141663"/>
            <a:chExt cx="8218487" cy="615951"/>
          </a:xfrm>
        </p:grpSpPr>
        <p:sp>
          <p:nvSpPr>
            <p:cNvPr id="763915" name="Rectangle 11"/>
            <p:cNvSpPr>
              <a:spLocks noChangeArrowheads="1"/>
            </p:cNvSpPr>
            <p:nvPr/>
          </p:nvSpPr>
          <p:spPr bwMode="auto">
            <a:xfrm>
              <a:off x="3036888" y="3168651"/>
              <a:ext cx="5783262" cy="588963"/>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a:t>Está dirigido a alguien que debe aceptar y asumir un compromiso, o declinar ≠  “Alguien tendría que …” o “Es necesario que …”</a:t>
              </a:r>
            </a:p>
          </p:txBody>
        </p:sp>
        <p:sp>
          <p:nvSpPr>
            <p:cNvPr id="763916" name="Rectangle 12"/>
            <p:cNvSpPr>
              <a:spLocks noChangeArrowheads="1"/>
            </p:cNvSpPr>
            <p:nvPr/>
          </p:nvSpPr>
          <p:spPr bwMode="auto">
            <a:xfrm>
              <a:off x="1116013" y="3141663"/>
              <a:ext cx="1812925" cy="588963"/>
            </a:xfrm>
            <a:prstGeom prst="rect">
              <a:avLst/>
            </a:prstGeom>
            <a:noFill/>
            <a:ln w="9525" algn="ctr">
              <a:noFill/>
              <a:miter lim="800000"/>
              <a:headEnd/>
              <a:tailEnd/>
            </a:ln>
            <a:effectLst/>
          </p:spPr>
          <p:txBody>
            <a:bodyPr lIns="45700" tIns="45700" rIns="91401" bIns="45700" anchor="ctr"/>
            <a:lstStyle/>
            <a:p>
              <a:pPr defTabSz="895350">
                <a:lnSpc>
                  <a:spcPct val="80000"/>
                </a:lnSpc>
                <a:spcBef>
                  <a:spcPct val="50000"/>
                </a:spcBef>
                <a:buClr>
                  <a:srgbClr val="D77C2A"/>
                </a:buClr>
                <a:buFont typeface="Wingdings" pitchFamily="2" charset="2"/>
                <a:buNone/>
              </a:pPr>
              <a:r>
                <a:rPr lang="es-ES" sz="1500" b="1" dirty="0"/>
                <a:t>Oyente - receptor</a:t>
              </a:r>
            </a:p>
          </p:txBody>
        </p:sp>
        <p:sp>
          <p:nvSpPr>
            <p:cNvPr id="763956" name="Rectangle 52"/>
            <p:cNvSpPr>
              <a:spLocks noChangeArrowheads="1"/>
            </p:cNvSpPr>
            <p:nvPr/>
          </p:nvSpPr>
          <p:spPr bwMode="auto">
            <a:xfrm>
              <a:off x="601663" y="3325813"/>
              <a:ext cx="274637" cy="274638"/>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3</a:t>
              </a:r>
            </a:p>
          </p:txBody>
        </p:sp>
      </p:grpSp>
      <p:sp>
        <p:nvSpPr>
          <p:cNvPr id="763925" name="Rectangle 21"/>
          <p:cNvSpPr>
            <a:spLocks noChangeArrowheads="1"/>
          </p:cNvSpPr>
          <p:nvPr/>
        </p:nvSpPr>
        <p:spPr bwMode="auto">
          <a:xfrm>
            <a:off x="428625" y="3723085"/>
            <a:ext cx="731838" cy="504825"/>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38" name="Line 34"/>
          <p:cNvSpPr>
            <a:spLocks noChangeShapeType="1"/>
          </p:cNvSpPr>
          <p:nvPr/>
        </p:nvSpPr>
        <p:spPr bwMode="auto">
          <a:xfrm>
            <a:off x="8820150" y="3723085"/>
            <a:ext cx="0" cy="504825"/>
          </a:xfrm>
          <a:prstGeom prst="line">
            <a:avLst/>
          </a:prstGeom>
          <a:noFill/>
          <a:ln w="12700" cap="sq">
            <a:noFill/>
            <a:round/>
            <a:headEnd/>
            <a:tailEnd/>
          </a:ln>
          <a:effectLst/>
        </p:spPr>
        <p:txBody>
          <a:bodyPr lIns="45720" rIns="45720"/>
          <a:lstStyle/>
          <a:p>
            <a:endParaRPr lang="es-AR"/>
          </a:p>
        </p:txBody>
      </p:sp>
      <p:sp>
        <p:nvSpPr>
          <p:cNvPr id="763950" name="Line 46"/>
          <p:cNvSpPr>
            <a:spLocks noChangeShapeType="1"/>
          </p:cNvSpPr>
          <p:nvPr/>
        </p:nvSpPr>
        <p:spPr bwMode="auto">
          <a:xfrm>
            <a:off x="428625" y="3723085"/>
            <a:ext cx="0" cy="504825"/>
          </a:xfrm>
          <a:prstGeom prst="line">
            <a:avLst/>
          </a:prstGeom>
          <a:noFill/>
          <a:ln w="12700" cap="sq">
            <a:noFill/>
            <a:round/>
            <a:headEnd/>
            <a:tailEnd/>
          </a:ln>
          <a:effectLst/>
        </p:spPr>
        <p:txBody>
          <a:bodyPr lIns="45720" rIns="45720"/>
          <a:lstStyle/>
          <a:p>
            <a:endParaRPr lang="es-AR"/>
          </a:p>
        </p:txBody>
      </p:sp>
      <p:sp>
        <p:nvSpPr>
          <p:cNvPr id="763953" name="Line 49"/>
          <p:cNvSpPr>
            <a:spLocks noChangeShapeType="1"/>
          </p:cNvSpPr>
          <p:nvPr/>
        </p:nvSpPr>
        <p:spPr bwMode="auto">
          <a:xfrm>
            <a:off x="1187450" y="4250531"/>
            <a:ext cx="7596188" cy="0"/>
          </a:xfrm>
          <a:prstGeom prst="line">
            <a:avLst/>
          </a:prstGeom>
          <a:noFill/>
          <a:ln w="38100">
            <a:solidFill>
              <a:srgbClr val="002960"/>
            </a:solidFill>
            <a:round/>
            <a:headEnd/>
            <a:tailEnd/>
          </a:ln>
          <a:effectLst/>
        </p:spPr>
        <p:txBody>
          <a:bodyPr lIns="45720" rIns="45720"/>
          <a:lstStyle/>
          <a:p>
            <a:endParaRPr lang="es-AR"/>
          </a:p>
        </p:txBody>
      </p:sp>
      <p:grpSp>
        <p:nvGrpSpPr>
          <p:cNvPr id="5" name="Group 66"/>
          <p:cNvGrpSpPr/>
          <p:nvPr/>
        </p:nvGrpSpPr>
        <p:grpSpPr>
          <a:xfrm>
            <a:off x="630239" y="3723085"/>
            <a:ext cx="8189913" cy="504825"/>
            <a:chOff x="630238" y="4964113"/>
            <a:chExt cx="8189913" cy="673100"/>
          </a:xfrm>
        </p:grpSpPr>
        <p:sp>
          <p:nvSpPr>
            <p:cNvPr id="763923" name="Rectangle 19"/>
            <p:cNvSpPr>
              <a:spLocks noChangeArrowheads="1"/>
            </p:cNvSpPr>
            <p:nvPr/>
          </p:nvSpPr>
          <p:spPr bwMode="auto">
            <a:xfrm>
              <a:off x="3036888" y="4964113"/>
              <a:ext cx="5783263" cy="673100"/>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a:t>Explicitar el interés subyacente que intenta satisfacer el solicitante. </a:t>
              </a:r>
            </a:p>
          </p:txBody>
        </p:sp>
        <p:sp>
          <p:nvSpPr>
            <p:cNvPr id="763924" name="Rectangle 20"/>
            <p:cNvSpPr>
              <a:spLocks noChangeArrowheads="1"/>
            </p:cNvSpPr>
            <p:nvPr/>
          </p:nvSpPr>
          <p:spPr bwMode="auto">
            <a:xfrm>
              <a:off x="1144588" y="5010150"/>
              <a:ext cx="1917700" cy="614362"/>
            </a:xfrm>
            <a:prstGeom prst="rect">
              <a:avLst/>
            </a:prstGeom>
            <a:noFill/>
            <a:ln w="9525" algn="ctr">
              <a:noFill/>
              <a:miter lim="800000"/>
              <a:headEnd/>
              <a:tailEnd/>
            </a:ln>
            <a:effectLst/>
          </p:spPr>
          <p:txBody>
            <a:bodyPr lIns="45700" tIns="45700" rIns="91401" bIns="45700" anchor="ctr"/>
            <a:lstStyle/>
            <a:p>
              <a:pPr defTabSz="895350">
                <a:lnSpc>
                  <a:spcPct val="90000"/>
                </a:lnSpc>
                <a:spcBef>
                  <a:spcPct val="50000"/>
                </a:spcBef>
                <a:buClr>
                  <a:srgbClr val="D77C2A"/>
                </a:buClr>
                <a:buFont typeface="Wingdings" pitchFamily="2" charset="2"/>
                <a:buNone/>
              </a:pPr>
              <a:r>
                <a:rPr lang="es-ES" sz="1400" b="1"/>
                <a:t>Explicar la necesidad y verificar la posibilidad</a:t>
              </a:r>
            </a:p>
          </p:txBody>
        </p:sp>
        <p:sp>
          <p:nvSpPr>
            <p:cNvPr id="763958" name="Rectangle 54"/>
            <p:cNvSpPr>
              <a:spLocks noChangeArrowheads="1"/>
            </p:cNvSpPr>
            <p:nvPr/>
          </p:nvSpPr>
          <p:spPr bwMode="auto">
            <a:xfrm>
              <a:off x="630238" y="5130800"/>
              <a:ext cx="274638" cy="274637"/>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6</a:t>
              </a:r>
            </a:p>
          </p:txBody>
        </p:sp>
      </p:grpSp>
      <p:grpSp>
        <p:nvGrpSpPr>
          <p:cNvPr id="6" name="Group 69"/>
          <p:cNvGrpSpPr>
            <a:grpSpLocks/>
          </p:cNvGrpSpPr>
          <p:nvPr/>
        </p:nvGrpSpPr>
        <p:grpSpPr bwMode="auto">
          <a:xfrm>
            <a:off x="428626" y="4274344"/>
            <a:ext cx="8391525" cy="623888"/>
            <a:chOff x="270" y="3590"/>
            <a:chExt cx="5286" cy="524"/>
          </a:xfrm>
        </p:grpSpPr>
        <p:sp>
          <p:nvSpPr>
            <p:cNvPr id="763926" name="Rectangle 22"/>
            <p:cNvSpPr>
              <a:spLocks noChangeArrowheads="1"/>
            </p:cNvSpPr>
            <p:nvPr/>
          </p:nvSpPr>
          <p:spPr bwMode="auto">
            <a:xfrm>
              <a:off x="1913" y="3590"/>
              <a:ext cx="3643" cy="524"/>
            </a:xfrm>
            <a:prstGeom prst="rect">
              <a:avLst/>
            </a:prstGeom>
            <a:noFill/>
            <a:ln w="9525" algn="ctr">
              <a:noFill/>
              <a:miter lim="800000"/>
              <a:headEnd/>
              <a:tailEnd/>
            </a:ln>
            <a:effectLst/>
          </p:spPr>
          <p:txBody>
            <a:bodyPr lIns="91401" tIns="45700" rIns="45700" bIns="45700" anchor="ctr"/>
            <a:lstStyle/>
            <a:p>
              <a:pPr defTabSz="895350">
                <a:spcBef>
                  <a:spcPct val="50000"/>
                </a:spcBef>
                <a:buClr>
                  <a:srgbClr val="D77C2A"/>
                </a:buClr>
                <a:buFont typeface="Wingdings" pitchFamily="2" charset="2"/>
                <a:buNone/>
              </a:pPr>
              <a:r>
                <a:rPr lang="es-ES" sz="1300" b="1"/>
                <a:t>Clarificar el contexto, establecer el significado de los términos y frases que todos interpretan automáticamente. Chequear y/o explicitar supuestos. Formular un pedido efectivo implica confiar en la integridad y capacidad del otro.  </a:t>
              </a:r>
            </a:p>
          </p:txBody>
        </p:sp>
        <p:sp>
          <p:nvSpPr>
            <p:cNvPr id="763927" name="Rectangle 23"/>
            <p:cNvSpPr>
              <a:spLocks noChangeArrowheads="1"/>
            </p:cNvSpPr>
            <p:nvPr/>
          </p:nvSpPr>
          <p:spPr bwMode="auto">
            <a:xfrm>
              <a:off x="721" y="3651"/>
              <a:ext cx="1161" cy="372"/>
            </a:xfrm>
            <a:prstGeom prst="rect">
              <a:avLst/>
            </a:prstGeom>
            <a:noFill/>
            <a:ln w="9525" algn="ctr">
              <a:noFill/>
              <a:miter lim="800000"/>
              <a:headEnd/>
              <a:tailEnd/>
            </a:ln>
            <a:effectLst/>
          </p:spPr>
          <p:txBody>
            <a:bodyPr lIns="45700" tIns="45700" rIns="91401" bIns="45700" anchor="ctr"/>
            <a:lstStyle/>
            <a:p>
              <a:pPr defTabSz="895350">
                <a:lnSpc>
                  <a:spcPct val="80000"/>
                </a:lnSpc>
                <a:spcBef>
                  <a:spcPct val="50000"/>
                </a:spcBef>
                <a:buClr>
                  <a:srgbClr val="D77C2A"/>
                </a:buClr>
                <a:buFont typeface="Wingdings" pitchFamily="2" charset="2"/>
                <a:buNone/>
              </a:pPr>
              <a:r>
                <a:rPr lang="es-ES" sz="1500" b="1" dirty="0"/>
                <a:t>Contexto de obviedad y confianza</a:t>
              </a:r>
            </a:p>
          </p:txBody>
        </p:sp>
        <p:sp>
          <p:nvSpPr>
            <p:cNvPr id="763928" name="Rectangle 24"/>
            <p:cNvSpPr>
              <a:spLocks noChangeArrowheads="1"/>
            </p:cNvSpPr>
            <p:nvPr/>
          </p:nvSpPr>
          <p:spPr bwMode="auto">
            <a:xfrm>
              <a:off x="270" y="3651"/>
              <a:ext cx="461" cy="372"/>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41" name="Line 37"/>
            <p:cNvSpPr>
              <a:spLocks noChangeShapeType="1"/>
            </p:cNvSpPr>
            <p:nvPr/>
          </p:nvSpPr>
          <p:spPr bwMode="auto">
            <a:xfrm>
              <a:off x="270" y="4023"/>
              <a:ext cx="461" cy="0"/>
            </a:xfrm>
            <a:prstGeom prst="line">
              <a:avLst/>
            </a:prstGeom>
            <a:noFill/>
            <a:ln w="12700" cap="sq">
              <a:noFill/>
              <a:round/>
              <a:headEnd/>
              <a:tailEnd/>
            </a:ln>
            <a:effectLst/>
          </p:spPr>
          <p:txBody>
            <a:bodyPr lIns="45720" rIns="45720"/>
            <a:lstStyle/>
            <a:p>
              <a:endParaRPr lang="es-AR"/>
            </a:p>
          </p:txBody>
        </p:sp>
        <p:sp>
          <p:nvSpPr>
            <p:cNvPr id="763952" name="Line 48"/>
            <p:cNvSpPr>
              <a:spLocks noChangeShapeType="1"/>
            </p:cNvSpPr>
            <p:nvPr/>
          </p:nvSpPr>
          <p:spPr bwMode="auto">
            <a:xfrm>
              <a:off x="270" y="3651"/>
              <a:ext cx="0" cy="372"/>
            </a:xfrm>
            <a:prstGeom prst="line">
              <a:avLst/>
            </a:prstGeom>
            <a:noFill/>
            <a:ln w="12700" cap="sq">
              <a:noFill/>
              <a:round/>
              <a:headEnd/>
              <a:tailEnd/>
            </a:ln>
            <a:effectLst/>
          </p:spPr>
          <p:txBody>
            <a:bodyPr lIns="45720" rIns="45720"/>
            <a:lstStyle/>
            <a:p>
              <a:endParaRPr lang="es-AR"/>
            </a:p>
          </p:txBody>
        </p:sp>
        <p:sp>
          <p:nvSpPr>
            <p:cNvPr id="763959" name="Rectangle 55"/>
            <p:cNvSpPr>
              <a:spLocks noChangeArrowheads="1"/>
            </p:cNvSpPr>
            <p:nvPr/>
          </p:nvSpPr>
          <p:spPr bwMode="auto">
            <a:xfrm>
              <a:off x="397" y="3730"/>
              <a:ext cx="173" cy="173"/>
            </a:xfrm>
            <a:prstGeom prst="rect">
              <a:avLst/>
            </a:prstGeom>
            <a:solidFill>
              <a:schemeClr val="accent1">
                <a:lumMod val="20000"/>
                <a:lumOff val="80000"/>
              </a:schemeClr>
            </a:solidFill>
            <a:ln w="9525" algn="ctr">
              <a:noFill/>
              <a:miter lim="800000"/>
              <a:headEnd/>
              <a:tailEnd/>
            </a:ln>
            <a:effectLst/>
          </p:spPr>
          <p:txBody>
            <a:bodyPr wrap="none" lIns="45677" tIns="45677" rIns="45677" bIns="45677" anchor="ctr"/>
            <a:lstStyle/>
            <a:p>
              <a:pPr algn="ctr" defTabSz="895350">
                <a:spcBef>
                  <a:spcPct val="50000"/>
                </a:spcBef>
              </a:pPr>
              <a:r>
                <a:rPr lang="es-ES" sz="1400" b="1">
                  <a:solidFill>
                    <a:schemeClr val="accent1"/>
                  </a:solidFill>
                </a:rPr>
                <a:t>7</a:t>
              </a:r>
            </a:p>
          </p:txBody>
        </p:sp>
      </p:grpSp>
      <p:sp>
        <p:nvSpPr>
          <p:cNvPr id="763922" name="Rectangle 18"/>
          <p:cNvSpPr>
            <a:spLocks noChangeArrowheads="1"/>
          </p:cNvSpPr>
          <p:nvPr/>
        </p:nvSpPr>
        <p:spPr bwMode="auto">
          <a:xfrm>
            <a:off x="428625" y="3280172"/>
            <a:ext cx="731838" cy="442913"/>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37" name="Line 33"/>
          <p:cNvSpPr>
            <a:spLocks noChangeShapeType="1"/>
          </p:cNvSpPr>
          <p:nvPr/>
        </p:nvSpPr>
        <p:spPr bwMode="auto">
          <a:xfrm>
            <a:off x="8820150" y="3280172"/>
            <a:ext cx="0" cy="442913"/>
          </a:xfrm>
          <a:prstGeom prst="line">
            <a:avLst/>
          </a:prstGeom>
          <a:noFill/>
          <a:ln w="12700" cap="sq">
            <a:noFill/>
            <a:round/>
            <a:headEnd/>
            <a:tailEnd/>
          </a:ln>
          <a:effectLst/>
        </p:spPr>
        <p:txBody>
          <a:bodyPr lIns="45720" rIns="45720"/>
          <a:lstStyle/>
          <a:p>
            <a:endParaRPr lang="es-AR"/>
          </a:p>
        </p:txBody>
      </p:sp>
      <p:sp>
        <p:nvSpPr>
          <p:cNvPr id="763949" name="Line 45"/>
          <p:cNvSpPr>
            <a:spLocks noChangeShapeType="1"/>
          </p:cNvSpPr>
          <p:nvPr/>
        </p:nvSpPr>
        <p:spPr bwMode="auto">
          <a:xfrm>
            <a:off x="428625" y="3280172"/>
            <a:ext cx="0" cy="442913"/>
          </a:xfrm>
          <a:prstGeom prst="line">
            <a:avLst/>
          </a:prstGeom>
          <a:noFill/>
          <a:ln w="12700" cap="sq">
            <a:noFill/>
            <a:round/>
            <a:headEnd/>
            <a:tailEnd/>
          </a:ln>
          <a:effectLst/>
        </p:spPr>
        <p:txBody>
          <a:bodyPr lIns="45720" rIns="45720"/>
          <a:lstStyle/>
          <a:p>
            <a:endParaRPr lang="es-AR"/>
          </a:p>
        </p:txBody>
      </p:sp>
      <p:sp>
        <p:nvSpPr>
          <p:cNvPr id="763951" name="Line 47"/>
          <p:cNvSpPr>
            <a:spLocks noChangeShapeType="1"/>
          </p:cNvSpPr>
          <p:nvPr/>
        </p:nvSpPr>
        <p:spPr bwMode="auto">
          <a:xfrm>
            <a:off x="1160463" y="3723085"/>
            <a:ext cx="7596188" cy="0"/>
          </a:xfrm>
          <a:prstGeom prst="line">
            <a:avLst/>
          </a:prstGeom>
          <a:noFill/>
          <a:ln w="12700">
            <a:solidFill>
              <a:srgbClr val="002960"/>
            </a:solidFill>
            <a:round/>
            <a:headEnd/>
            <a:tailEnd/>
          </a:ln>
          <a:effectLst/>
        </p:spPr>
        <p:txBody>
          <a:bodyPr lIns="45720" rIns="45720"/>
          <a:lstStyle/>
          <a:p>
            <a:endParaRPr lang="es-AR"/>
          </a:p>
        </p:txBody>
      </p:sp>
      <p:grpSp>
        <p:nvGrpSpPr>
          <p:cNvPr id="7" name="Group 65"/>
          <p:cNvGrpSpPr/>
          <p:nvPr/>
        </p:nvGrpSpPr>
        <p:grpSpPr>
          <a:xfrm>
            <a:off x="638175" y="3277791"/>
            <a:ext cx="8181976" cy="463153"/>
            <a:chOff x="638175" y="4370388"/>
            <a:chExt cx="8181976" cy="617537"/>
          </a:xfrm>
        </p:grpSpPr>
        <p:sp>
          <p:nvSpPr>
            <p:cNvPr id="763921" name="Rectangle 17"/>
            <p:cNvSpPr>
              <a:spLocks noChangeArrowheads="1"/>
            </p:cNvSpPr>
            <p:nvPr/>
          </p:nvSpPr>
          <p:spPr bwMode="auto">
            <a:xfrm>
              <a:off x="3036888" y="4370388"/>
              <a:ext cx="5783263" cy="590550"/>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a:t>El tiempo “Y” debe estar definido en términos objetivos y precisos.</a:t>
              </a:r>
            </a:p>
            <a:p>
              <a:pPr defTabSz="895350">
                <a:spcBef>
                  <a:spcPct val="20000"/>
                </a:spcBef>
                <a:buClr>
                  <a:srgbClr val="D77C2A"/>
                </a:buClr>
                <a:buFont typeface="Wingdings" pitchFamily="2" charset="2"/>
                <a:buNone/>
              </a:pPr>
              <a:r>
                <a:rPr lang="es-ES" sz="1300" b="1"/>
                <a:t>“</a:t>
              </a:r>
              <a:r>
                <a:rPr lang="es-ES" sz="1300" b="1" i="1"/>
                <a:t>Lo antes posible</a:t>
              </a:r>
              <a:r>
                <a:rPr lang="es-ES" sz="1300" b="1"/>
                <a:t>” no es preciso: podría ser hoy o la semana próxima. </a:t>
              </a:r>
            </a:p>
          </p:txBody>
        </p:sp>
        <p:sp>
          <p:nvSpPr>
            <p:cNvPr id="763961" name="Rectangle 57"/>
            <p:cNvSpPr>
              <a:spLocks noChangeArrowheads="1"/>
            </p:cNvSpPr>
            <p:nvPr/>
          </p:nvSpPr>
          <p:spPr bwMode="auto">
            <a:xfrm>
              <a:off x="638175" y="4529138"/>
              <a:ext cx="274638" cy="274637"/>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5</a:t>
              </a:r>
            </a:p>
          </p:txBody>
        </p:sp>
        <p:sp>
          <p:nvSpPr>
            <p:cNvPr id="763962" name="Rectangle 58"/>
            <p:cNvSpPr>
              <a:spLocks noChangeArrowheads="1"/>
            </p:cNvSpPr>
            <p:nvPr/>
          </p:nvSpPr>
          <p:spPr bwMode="auto">
            <a:xfrm>
              <a:off x="1162050" y="4371975"/>
              <a:ext cx="1812925" cy="615950"/>
            </a:xfrm>
            <a:prstGeom prst="rect">
              <a:avLst/>
            </a:prstGeom>
            <a:noFill/>
            <a:ln w="9525" algn="ctr">
              <a:noFill/>
              <a:miter lim="800000"/>
              <a:headEnd/>
              <a:tailEnd/>
            </a:ln>
            <a:effectLst/>
          </p:spPr>
          <p:txBody>
            <a:bodyPr lIns="45700" tIns="45700" rIns="91401" bIns="45700" anchor="ctr"/>
            <a:lstStyle/>
            <a:p>
              <a:pPr defTabSz="895350">
                <a:spcBef>
                  <a:spcPct val="50000"/>
                </a:spcBef>
                <a:buClr>
                  <a:srgbClr val="D77C2A"/>
                </a:buClr>
                <a:buFont typeface="Wingdings" pitchFamily="2" charset="2"/>
                <a:buNone/>
              </a:pPr>
              <a:r>
                <a:rPr lang="es-ES" sz="1500" b="1" dirty="0"/>
                <a:t>Plazo</a:t>
              </a:r>
            </a:p>
          </p:txBody>
        </p:sp>
      </p:grpSp>
      <p:sp>
        <p:nvSpPr>
          <p:cNvPr id="763920" name="Rectangle 16"/>
          <p:cNvSpPr>
            <a:spLocks noChangeArrowheads="1"/>
          </p:cNvSpPr>
          <p:nvPr/>
        </p:nvSpPr>
        <p:spPr bwMode="auto">
          <a:xfrm>
            <a:off x="395289" y="2787253"/>
            <a:ext cx="731837" cy="461963"/>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36" name="Line 32"/>
          <p:cNvSpPr>
            <a:spLocks noChangeShapeType="1"/>
          </p:cNvSpPr>
          <p:nvPr/>
        </p:nvSpPr>
        <p:spPr bwMode="auto">
          <a:xfrm>
            <a:off x="8820150" y="2818210"/>
            <a:ext cx="0" cy="461963"/>
          </a:xfrm>
          <a:prstGeom prst="line">
            <a:avLst/>
          </a:prstGeom>
          <a:noFill/>
          <a:ln w="12700" cap="sq">
            <a:noFill/>
            <a:round/>
            <a:headEnd/>
            <a:tailEnd/>
          </a:ln>
          <a:effectLst/>
        </p:spPr>
        <p:txBody>
          <a:bodyPr lIns="45720" rIns="45720"/>
          <a:lstStyle/>
          <a:p>
            <a:endParaRPr lang="es-AR"/>
          </a:p>
        </p:txBody>
      </p:sp>
      <p:sp>
        <p:nvSpPr>
          <p:cNvPr id="763947" name="Line 43"/>
          <p:cNvSpPr>
            <a:spLocks noChangeShapeType="1"/>
          </p:cNvSpPr>
          <p:nvPr/>
        </p:nvSpPr>
        <p:spPr bwMode="auto">
          <a:xfrm>
            <a:off x="428625" y="2789635"/>
            <a:ext cx="0" cy="461963"/>
          </a:xfrm>
          <a:prstGeom prst="line">
            <a:avLst/>
          </a:prstGeom>
          <a:noFill/>
          <a:ln w="12700" cap="sq">
            <a:noFill/>
            <a:round/>
            <a:headEnd/>
            <a:tailEnd/>
          </a:ln>
          <a:effectLst/>
        </p:spPr>
        <p:txBody>
          <a:bodyPr lIns="45720" rIns="45720"/>
          <a:lstStyle/>
          <a:p>
            <a:endParaRPr lang="es-AR"/>
          </a:p>
        </p:txBody>
      </p:sp>
      <p:grpSp>
        <p:nvGrpSpPr>
          <p:cNvPr id="8" name="Group 64"/>
          <p:cNvGrpSpPr/>
          <p:nvPr/>
        </p:nvGrpSpPr>
        <p:grpSpPr>
          <a:xfrm>
            <a:off x="611188" y="2842022"/>
            <a:ext cx="8194674" cy="461963"/>
            <a:chOff x="611188" y="3789363"/>
            <a:chExt cx="8194674" cy="615950"/>
          </a:xfrm>
        </p:grpSpPr>
        <p:sp>
          <p:nvSpPr>
            <p:cNvPr id="763918" name="Rectangle 14"/>
            <p:cNvSpPr>
              <a:spLocks noChangeArrowheads="1"/>
            </p:cNvSpPr>
            <p:nvPr/>
          </p:nvSpPr>
          <p:spPr bwMode="auto">
            <a:xfrm>
              <a:off x="3022600" y="3789363"/>
              <a:ext cx="5783262" cy="615950"/>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a:t>Los “X” deben ser observables, con parámetros que permitan evaluar claramente si se han cumplido o no. </a:t>
              </a:r>
            </a:p>
          </p:txBody>
        </p:sp>
        <p:sp>
          <p:nvSpPr>
            <p:cNvPr id="763919" name="Rectangle 15"/>
            <p:cNvSpPr>
              <a:spLocks noChangeArrowheads="1"/>
            </p:cNvSpPr>
            <p:nvPr/>
          </p:nvSpPr>
          <p:spPr bwMode="auto">
            <a:xfrm>
              <a:off x="1135063" y="3789363"/>
              <a:ext cx="1812925" cy="615950"/>
            </a:xfrm>
            <a:prstGeom prst="rect">
              <a:avLst/>
            </a:prstGeom>
            <a:noFill/>
            <a:ln w="9525" algn="ctr">
              <a:noFill/>
              <a:miter lim="800000"/>
              <a:headEnd/>
              <a:tailEnd/>
            </a:ln>
            <a:effectLst/>
          </p:spPr>
          <p:txBody>
            <a:bodyPr lIns="45700" tIns="45700" rIns="91401" bIns="45700" anchor="ctr"/>
            <a:lstStyle/>
            <a:p>
              <a:pPr defTabSz="895350">
                <a:spcBef>
                  <a:spcPct val="50000"/>
                </a:spcBef>
                <a:buClr>
                  <a:srgbClr val="D77C2A"/>
                </a:buClr>
                <a:buFont typeface="Wingdings" pitchFamily="2" charset="2"/>
                <a:buNone/>
              </a:pPr>
              <a:r>
                <a:rPr lang="es-ES" sz="1500" b="1" dirty="0"/>
                <a:t>Condiciones de satisfacción</a:t>
              </a:r>
            </a:p>
          </p:txBody>
        </p:sp>
        <p:sp>
          <p:nvSpPr>
            <p:cNvPr id="763957" name="Rectangle 53"/>
            <p:cNvSpPr>
              <a:spLocks noChangeArrowheads="1"/>
            </p:cNvSpPr>
            <p:nvPr/>
          </p:nvSpPr>
          <p:spPr bwMode="auto">
            <a:xfrm>
              <a:off x="611188" y="3914776"/>
              <a:ext cx="274637" cy="274638"/>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4</a:t>
              </a:r>
            </a:p>
          </p:txBody>
        </p:sp>
      </p:grpSp>
      <p:sp>
        <p:nvSpPr>
          <p:cNvPr id="763963" name="Line 59"/>
          <p:cNvSpPr>
            <a:spLocks noChangeShapeType="1"/>
          </p:cNvSpPr>
          <p:nvPr/>
        </p:nvSpPr>
        <p:spPr bwMode="auto">
          <a:xfrm>
            <a:off x="1168401" y="3278982"/>
            <a:ext cx="7596187" cy="0"/>
          </a:xfrm>
          <a:prstGeom prst="line">
            <a:avLst/>
          </a:prstGeom>
          <a:noFill/>
          <a:ln w="12700">
            <a:solidFill>
              <a:srgbClr val="002960"/>
            </a:solidFill>
            <a:round/>
            <a:headEnd/>
            <a:tailEnd/>
          </a:ln>
          <a:effectLst/>
        </p:spPr>
        <p:txBody>
          <a:bodyPr lIns="45720" rIns="45720"/>
          <a:lstStyle/>
          <a:p>
            <a:endParaRPr lang="es-AR"/>
          </a:p>
        </p:txBody>
      </p:sp>
      <p:grpSp>
        <p:nvGrpSpPr>
          <p:cNvPr id="9" name="Group 62"/>
          <p:cNvGrpSpPr>
            <a:grpSpLocks/>
          </p:cNvGrpSpPr>
          <p:nvPr/>
        </p:nvGrpSpPr>
        <p:grpSpPr bwMode="auto">
          <a:xfrm>
            <a:off x="428626" y="789386"/>
            <a:ext cx="8391525" cy="596503"/>
            <a:chOff x="270" y="663"/>
            <a:chExt cx="5286" cy="501"/>
          </a:xfrm>
        </p:grpSpPr>
        <p:sp>
          <p:nvSpPr>
            <p:cNvPr id="763907" name="Text Box 3"/>
            <p:cNvSpPr txBox="1">
              <a:spLocks noChangeArrowheads="1"/>
            </p:cNvSpPr>
            <p:nvPr/>
          </p:nvSpPr>
          <p:spPr bwMode="auto">
            <a:xfrm>
              <a:off x="295" y="663"/>
              <a:ext cx="4762" cy="501"/>
            </a:xfrm>
            <a:prstGeom prst="rect">
              <a:avLst/>
            </a:prstGeom>
            <a:noFill/>
            <a:ln w="38100" algn="ctr">
              <a:solidFill>
                <a:srgbClr val="002960"/>
              </a:solidFill>
              <a:miter lim="800000"/>
              <a:headEnd/>
              <a:tailEnd/>
            </a:ln>
            <a:effectLst/>
          </p:spPr>
          <p:txBody>
            <a:bodyPr lIns="45677" tIns="45677" rIns="45677" bIns="45677">
              <a:spAutoFit/>
            </a:bodyPr>
            <a:lstStyle/>
            <a:p>
              <a:pPr marL="168275" indent="-168275" algn="ctr" defTabSz="895350">
                <a:spcBef>
                  <a:spcPct val="20000"/>
                </a:spcBef>
              </a:pPr>
              <a:r>
                <a:rPr lang="es-ES" sz="1600" b="1">
                  <a:cs typeface="Arial" charset="0"/>
                </a:rPr>
                <a:t>“(Yo) te pido que (</a:t>
              </a:r>
              <a:r>
                <a:rPr lang="es-ES" sz="1600" b="1"/>
                <a:t>vos</a:t>
              </a:r>
              <a:r>
                <a:rPr lang="es-ES" sz="1600" b="1">
                  <a:cs typeface="Arial" charset="0"/>
                </a:rPr>
                <a:t>) hagas X para Y [plazo / fecha / hora], porque .....”</a:t>
              </a:r>
              <a:endParaRPr lang="es-ES" sz="1400" b="1">
                <a:cs typeface="Arial" charset="0"/>
              </a:endParaRPr>
            </a:p>
            <a:p>
              <a:pPr marL="168275" indent="-168275" defTabSz="895350">
                <a:spcBef>
                  <a:spcPct val="20000"/>
                </a:spcBef>
              </a:pPr>
              <a:r>
                <a:rPr lang="es-ES" sz="1400" b="1">
                  <a:cs typeface="Arial" charset="0"/>
                </a:rPr>
                <a:t>      1            2                  3                 4                                     5                                 6    </a:t>
              </a:r>
            </a:p>
          </p:txBody>
        </p:sp>
        <p:sp>
          <p:nvSpPr>
            <p:cNvPr id="763908" name="Text Box 4"/>
            <p:cNvSpPr txBox="1">
              <a:spLocks noChangeArrowheads="1"/>
            </p:cNvSpPr>
            <p:nvPr/>
          </p:nvSpPr>
          <p:spPr bwMode="auto">
            <a:xfrm>
              <a:off x="5384" y="789"/>
              <a:ext cx="121" cy="258"/>
            </a:xfrm>
            <a:prstGeom prst="rect">
              <a:avLst/>
            </a:prstGeom>
            <a:noFill/>
            <a:ln w="9525" algn="ctr">
              <a:noFill/>
              <a:miter lim="800000"/>
              <a:headEnd/>
              <a:tailEnd/>
            </a:ln>
            <a:effectLst/>
          </p:spPr>
          <p:txBody>
            <a:bodyPr wrap="none" lIns="45677" tIns="45677" rIns="45677" bIns="45677">
              <a:spAutoFit/>
            </a:bodyPr>
            <a:lstStyle/>
            <a:p>
              <a:pPr algn="ctr" defTabSz="895350">
                <a:spcBef>
                  <a:spcPct val="50000"/>
                </a:spcBef>
              </a:pPr>
              <a:r>
                <a:rPr lang="es-ES" sz="1400" b="1"/>
                <a:t>7</a:t>
              </a:r>
            </a:p>
          </p:txBody>
        </p:sp>
        <p:sp>
          <p:nvSpPr>
            <p:cNvPr id="763909" name="AutoShape 5"/>
            <p:cNvSpPr>
              <a:spLocks/>
            </p:cNvSpPr>
            <p:nvPr/>
          </p:nvSpPr>
          <p:spPr bwMode="auto">
            <a:xfrm>
              <a:off x="5193" y="663"/>
              <a:ext cx="56" cy="408"/>
            </a:xfrm>
            <a:prstGeom prst="rightBrace">
              <a:avLst>
                <a:gd name="adj1" fmla="val 69940"/>
                <a:gd name="adj2" fmla="val 50000"/>
              </a:avLst>
            </a:prstGeom>
            <a:noFill/>
            <a:ln w="28575">
              <a:solidFill>
                <a:srgbClr val="002960"/>
              </a:solidFill>
              <a:round/>
              <a:headEnd/>
              <a:tailEnd/>
            </a:ln>
            <a:effectLst/>
          </p:spPr>
          <p:txBody>
            <a:bodyPr wrap="none" lIns="45720" rIns="45720" anchor="ctr"/>
            <a:lstStyle/>
            <a:p>
              <a:endParaRPr lang="es-AR"/>
            </a:p>
          </p:txBody>
        </p:sp>
        <p:sp>
          <p:nvSpPr>
            <p:cNvPr id="763929" name="Line 25"/>
            <p:cNvSpPr>
              <a:spLocks noChangeShapeType="1"/>
            </p:cNvSpPr>
            <p:nvPr/>
          </p:nvSpPr>
          <p:spPr bwMode="auto">
            <a:xfrm>
              <a:off x="270" y="1162"/>
              <a:ext cx="461" cy="0"/>
            </a:xfrm>
            <a:prstGeom prst="line">
              <a:avLst/>
            </a:prstGeom>
            <a:noFill/>
            <a:ln w="12700">
              <a:noFill/>
              <a:round/>
              <a:headEnd/>
              <a:tailEnd/>
            </a:ln>
            <a:effectLst/>
          </p:spPr>
          <p:txBody>
            <a:bodyPr lIns="45720" rIns="45720"/>
            <a:lstStyle/>
            <a:p>
              <a:endParaRPr lang="es-AR"/>
            </a:p>
          </p:txBody>
        </p:sp>
        <p:sp>
          <p:nvSpPr>
            <p:cNvPr id="763932" name="Line 28"/>
            <p:cNvSpPr>
              <a:spLocks noChangeShapeType="1"/>
            </p:cNvSpPr>
            <p:nvPr/>
          </p:nvSpPr>
          <p:spPr bwMode="auto">
            <a:xfrm>
              <a:off x="1913" y="1162"/>
              <a:ext cx="3643" cy="0"/>
            </a:xfrm>
            <a:prstGeom prst="line">
              <a:avLst/>
            </a:prstGeom>
            <a:noFill/>
            <a:ln w="12700" cap="sq">
              <a:noFill/>
              <a:round/>
              <a:headEnd/>
              <a:tailEnd/>
            </a:ln>
            <a:effectLst/>
          </p:spPr>
          <p:txBody>
            <a:bodyPr lIns="45720" rIns="45720"/>
            <a:lstStyle/>
            <a:p>
              <a:endParaRPr lang="es-AR"/>
            </a:p>
          </p:txBody>
        </p:sp>
        <p:sp>
          <p:nvSpPr>
            <p:cNvPr id="763942" name="Line 38"/>
            <p:cNvSpPr>
              <a:spLocks noChangeShapeType="1"/>
            </p:cNvSpPr>
            <p:nvPr/>
          </p:nvSpPr>
          <p:spPr bwMode="auto">
            <a:xfrm>
              <a:off x="731" y="1162"/>
              <a:ext cx="1142" cy="0"/>
            </a:xfrm>
            <a:prstGeom prst="line">
              <a:avLst/>
            </a:prstGeom>
            <a:noFill/>
            <a:ln w="12700" cap="sq">
              <a:noFill/>
              <a:round/>
              <a:headEnd/>
              <a:tailEnd/>
            </a:ln>
            <a:effectLst/>
          </p:spPr>
          <p:txBody>
            <a:bodyPr lIns="45720" rIns="45720"/>
            <a:lstStyle/>
            <a:p>
              <a:endParaRPr lang="es-AR"/>
            </a:p>
          </p:txBody>
        </p:sp>
        <p:sp>
          <p:nvSpPr>
            <p:cNvPr id="763965" name="AutoShape 61"/>
            <p:cNvSpPr>
              <a:spLocks/>
            </p:cNvSpPr>
            <p:nvPr/>
          </p:nvSpPr>
          <p:spPr bwMode="auto">
            <a:xfrm rot="5400000">
              <a:off x="3372" y="158"/>
              <a:ext cx="45" cy="1452"/>
            </a:xfrm>
            <a:prstGeom prst="rightBrace">
              <a:avLst>
                <a:gd name="adj1" fmla="val 268889"/>
                <a:gd name="adj2" fmla="val 50000"/>
              </a:avLst>
            </a:prstGeom>
            <a:noFill/>
            <a:ln w="28575">
              <a:solidFill>
                <a:srgbClr val="002960"/>
              </a:solidFill>
              <a:round/>
              <a:headEnd/>
              <a:tailEnd/>
            </a:ln>
            <a:effectLst/>
          </p:spPr>
          <p:txBody>
            <a:bodyPr wrap="none" lIns="45720" rIns="45720" anchor="ctr"/>
            <a:lstStyle/>
            <a:p>
              <a:endParaRPr lang="es-AR"/>
            </a:p>
          </p:txBody>
        </p:sp>
      </p:grpSp>
      <p:sp>
        <p:nvSpPr>
          <p:cNvPr id="69" name="1 Marcador de número de diapositiva"/>
          <p:cNvSpPr>
            <a:spLocks noGrp="1"/>
          </p:cNvSpPr>
          <p:nvPr>
            <p:ph type="sldNum" sz="quarter" idx="10"/>
          </p:nvPr>
        </p:nvSpPr>
        <p:spPr>
          <a:xfrm>
            <a:off x="7010400" y="4943475"/>
            <a:ext cx="2133600" cy="200025"/>
          </a:xfrm>
          <a:noFill/>
        </p:spPr>
        <p:txBody>
          <a:bodyPr/>
          <a:lstStyle/>
          <a:p>
            <a:pPr algn="r"/>
            <a:r>
              <a:rPr lang="en-US"/>
              <a:t>| </a:t>
            </a:r>
            <a:fld id="{F073800D-1DB0-44C5-A09E-A586D052E14E}" type="slidenum">
              <a:rPr lang="en-US" smtClean="0">
                <a:solidFill>
                  <a:srgbClr val="B2B2B2"/>
                </a:solidFill>
              </a:rPr>
              <a:pPr algn="r"/>
              <a:t>155</a:t>
            </a:fld>
            <a:endParaRPr lang="en-US">
              <a:solidFill>
                <a:srgbClr val="B2B2B2"/>
              </a:solidFill>
            </a:endParaRPr>
          </a:p>
        </p:txBody>
      </p:sp>
      <p:sp>
        <p:nvSpPr>
          <p:cNvPr id="68"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63931"/>
                                        </p:tgtEl>
                                        <p:attrNameLst>
                                          <p:attrName>style.visibility</p:attrName>
                                        </p:attrNameLst>
                                      </p:cBhvr>
                                      <p:to>
                                        <p:strVal val="visible"/>
                                      </p:to>
                                    </p:set>
                                    <p:animEffect transition="in" filter="wipe(up)">
                                      <p:cBhvr>
                                        <p:cTn id="12" dur="500"/>
                                        <p:tgtEl>
                                          <p:spTgt spid="7639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763917"/>
                                        </p:tgtEl>
                                        <p:attrNameLst>
                                          <p:attrName>style.visibility</p:attrName>
                                        </p:attrNameLst>
                                      </p:cBhvr>
                                      <p:to>
                                        <p:strVal val="visible"/>
                                      </p:to>
                                    </p:set>
                                    <p:animEffect transition="in" filter="fade">
                                      <p:cBhvr>
                                        <p:cTn id="17" dur="500"/>
                                        <p:tgtEl>
                                          <p:spTgt spid="763917"/>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ppt_x</p:attrName>
                                        </p:attrNameLst>
                                      </p:cBhvr>
                                      <p:tavLst>
                                        <p:tav tm="0">
                                          <p:val>
                                            <p:strVal val="#ppt_x-#ppt_w/2"/>
                                          </p:val>
                                        </p:tav>
                                        <p:tav tm="100000">
                                          <p:val>
                                            <p:strVal val="#ppt_x"/>
                                          </p:val>
                                        </p:tav>
                                      </p:tavLst>
                                    </p:anim>
                                    <p:anim calcmode="lin" valueType="num">
                                      <p:cBhvr>
                                        <p:cTn id="23" dur="500" fill="hold"/>
                                        <p:tgtEl>
                                          <p:spTgt spid="2"/>
                                        </p:tgtEl>
                                        <p:attrNameLst>
                                          <p:attrName>ppt_y</p:attrName>
                                        </p:attrNameLst>
                                      </p:cBhvr>
                                      <p:tavLst>
                                        <p:tav tm="0">
                                          <p:val>
                                            <p:strVal val="#ppt_y"/>
                                          </p:val>
                                        </p:tav>
                                        <p:tav tm="100000">
                                          <p:val>
                                            <p:strVal val="#ppt_y"/>
                                          </p:val>
                                        </p:tav>
                                      </p:tavLst>
                                    </p:anim>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7" presetClass="entr" presetSubtype="8"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ppt_x</p:attrName>
                                        </p:attrNameLst>
                                      </p:cBhvr>
                                      <p:tavLst>
                                        <p:tav tm="0">
                                          <p:val>
                                            <p:strVal val="#ppt_x-#ppt_w/2"/>
                                          </p:val>
                                        </p:tav>
                                        <p:tav tm="100000">
                                          <p:val>
                                            <p:strVal val="#ppt_x"/>
                                          </p:val>
                                        </p:tav>
                                      </p:tavLst>
                                    </p:anim>
                                    <p:anim calcmode="lin" valueType="num">
                                      <p:cBhvr>
                                        <p:cTn id="39" dur="500" fill="hold"/>
                                        <p:tgtEl>
                                          <p:spTgt spid="4"/>
                                        </p:tgtEl>
                                        <p:attrNameLst>
                                          <p:attrName>ppt_y</p:attrName>
                                        </p:attrNameLst>
                                      </p:cBhvr>
                                      <p:tavLst>
                                        <p:tav tm="0">
                                          <p:val>
                                            <p:strVal val="#ppt_y"/>
                                          </p:val>
                                        </p:tav>
                                        <p:tav tm="100000">
                                          <p:val>
                                            <p:strVal val="#ppt_y"/>
                                          </p:val>
                                        </p:tav>
                                      </p:tavLst>
                                    </p:anim>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7" presetClass="entr" presetSubtype="8"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ppt_x</p:attrName>
                                        </p:attrNameLst>
                                      </p:cBhvr>
                                      <p:tavLst>
                                        <p:tav tm="0">
                                          <p:val>
                                            <p:strVal val="#ppt_x-#ppt_w/2"/>
                                          </p:val>
                                        </p:tav>
                                        <p:tav tm="100000">
                                          <p:val>
                                            <p:strVal val="#ppt_x"/>
                                          </p:val>
                                        </p:tav>
                                      </p:tavLst>
                                    </p:anim>
                                    <p:anim calcmode="lin" valueType="num">
                                      <p:cBhvr>
                                        <p:cTn id="47" dur="500" fill="hold"/>
                                        <p:tgtEl>
                                          <p:spTgt spid="8"/>
                                        </p:tgtEl>
                                        <p:attrNameLst>
                                          <p:attrName>ppt_y</p:attrName>
                                        </p:attrNameLst>
                                      </p:cBhvr>
                                      <p:tavLst>
                                        <p:tav tm="0">
                                          <p:val>
                                            <p:strVal val="#ppt_y"/>
                                          </p:val>
                                        </p:tav>
                                        <p:tav tm="100000">
                                          <p:val>
                                            <p:strVal val="#ppt_y"/>
                                          </p:val>
                                        </p:tav>
                                      </p:tavLst>
                                    </p:anim>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7" presetClass="entr" presetSubtype="8"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ppt_x</p:attrName>
                                        </p:attrNameLst>
                                      </p:cBhvr>
                                      <p:tavLst>
                                        <p:tav tm="0">
                                          <p:val>
                                            <p:strVal val="#ppt_x-#ppt_w/2"/>
                                          </p:val>
                                        </p:tav>
                                        <p:tav tm="100000">
                                          <p:val>
                                            <p:strVal val="#ppt_x"/>
                                          </p:val>
                                        </p:tav>
                                      </p:tavLst>
                                    </p:anim>
                                    <p:anim calcmode="lin" valueType="num">
                                      <p:cBhvr>
                                        <p:cTn id="55" dur="500" fill="hold"/>
                                        <p:tgtEl>
                                          <p:spTgt spid="7"/>
                                        </p:tgtEl>
                                        <p:attrNameLst>
                                          <p:attrName>ppt_y</p:attrName>
                                        </p:attrNameLst>
                                      </p:cBhvr>
                                      <p:tavLst>
                                        <p:tav tm="0">
                                          <p:val>
                                            <p:strVal val="#ppt_y"/>
                                          </p:val>
                                        </p:tav>
                                        <p:tav tm="100000">
                                          <p:val>
                                            <p:strVal val="#ppt_y"/>
                                          </p:val>
                                        </p:tav>
                                      </p:tavLst>
                                    </p:anim>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8"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ppt_x</p:attrName>
                                        </p:attrNameLst>
                                      </p:cBhvr>
                                      <p:tavLst>
                                        <p:tav tm="0">
                                          <p:val>
                                            <p:strVal val="#ppt_x-#ppt_w/2"/>
                                          </p:val>
                                        </p:tav>
                                        <p:tav tm="100000">
                                          <p:val>
                                            <p:strVal val="#ppt_x"/>
                                          </p:val>
                                        </p:tav>
                                      </p:tavLst>
                                    </p:anim>
                                    <p:anim calcmode="lin" valueType="num">
                                      <p:cBhvr>
                                        <p:cTn id="63" dur="500" fill="hold"/>
                                        <p:tgtEl>
                                          <p:spTgt spid="5"/>
                                        </p:tgtEl>
                                        <p:attrNameLst>
                                          <p:attrName>ppt_y</p:attrName>
                                        </p:attrNameLst>
                                      </p:cBhvr>
                                      <p:tavLst>
                                        <p:tav tm="0">
                                          <p:val>
                                            <p:strVal val="#ppt_y"/>
                                          </p:val>
                                        </p:tav>
                                        <p:tav tm="100000">
                                          <p:val>
                                            <p:strVal val="#ppt_y"/>
                                          </p:val>
                                        </p:tav>
                                      </p:tavLst>
                                    </p:anim>
                                    <p:anim calcmode="lin" valueType="num">
                                      <p:cBhvr>
                                        <p:cTn id="64" dur="500" fill="hold"/>
                                        <p:tgtEl>
                                          <p:spTgt spid="5"/>
                                        </p:tgtEl>
                                        <p:attrNameLst>
                                          <p:attrName>ppt_w</p:attrName>
                                        </p:attrNameLst>
                                      </p:cBhvr>
                                      <p:tavLst>
                                        <p:tav tm="0">
                                          <p:val>
                                            <p:fltVal val="0"/>
                                          </p:val>
                                        </p:tav>
                                        <p:tav tm="100000">
                                          <p:val>
                                            <p:strVal val="#ppt_w"/>
                                          </p:val>
                                        </p:tav>
                                      </p:tavLst>
                                    </p:anim>
                                    <p:anim calcmode="lin" valueType="num">
                                      <p:cBhvr>
                                        <p:cTn id="65"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17" grpId="0"/>
      <p:bldP spid="76393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93922" name="Rectangle 2"/>
          <p:cNvSpPr>
            <a:spLocks noGrp="1" noChangeArrowheads="1"/>
          </p:cNvSpPr>
          <p:nvPr>
            <p:ph type="title" idx="4294967295"/>
          </p:nvPr>
        </p:nvSpPr>
        <p:spPr>
          <a:xfrm>
            <a:off x="254001" y="87474"/>
            <a:ext cx="8685213" cy="367903"/>
          </a:xfrm>
        </p:spPr>
        <p:txBody>
          <a:bodyPr/>
          <a:lstStyle/>
          <a:p>
            <a:r>
              <a:rPr lang="es-ES" dirty="0"/>
              <a:t>Características de los pedidos</a:t>
            </a:r>
          </a:p>
        </p:txBody>
      </p:sp>
      <p:sp>
        <p:nvSpPr>
          <p:cNvPr id="93189" name="Rectangle 5"/>
          <p:cNvSpPr>
            <a:spLocks noGrp="1" noChangeArrowheads="1"/>
          </p:cNvSpPr>
          <p:nvPr>
            <p:ph idx="4294967295"/>
          </p:nvPr>
        </p:nvSpPr>
        <p:spPr>
          <a:xfrm>
            <a:off x="376238" y="727473"/>
            <a:ext cx="8297862" cy="4124028"/>
          </a:xfrm>
        </p:spPr>
        <p:txBody>
          <a:bodyPr lIns="91352" tIns="91352" rIns="91352" bIns="91352">
            <a:spAutoFit/>
          </a:bodyPr>
          <a:lstStyle/>
          <a:p>
            <a:pPr>
              <a:spcBef>
                <a:spcPts val="600"/>
              </a:spcBef>
              <a:spcAft>
                <a:spcPts val="600"/>
              </a:spcAft>
            </a:pPr>
            <a:r>
              <a:rPr lang="es-ES" sz="1600" b="0" dirty="0"/>
              <a:t>Nacen de una carencia</a:t>
            </a:r>
          </a:p>
          <a:p>
            <a:pPr marL="635000" lvl="1" indent="-288925">
              <a:spcBef>
                <a:spcPts val="600"/>
              </a:spcBef>
              <a:spcAft>
                <a:spcPts val="600"/>
              </a:spcAft>
            </a:pPr>
            <a:r>
              <a:rPr lang="es-ES" sz="1400" b="0" dirty="0"/>
              <a:t>En la base de todo pedido se encuentra una insatisfacción (necesidad no resuelta) que debe ser atendida con la ayuda de terceros.</a:t>
            </a:r>
          </a:p>
          <a:p>
            <a:pPr>
              <a:spcBef>
                <a:spcPts val="600"/>
              </a:spcBef>
              <a:spcAft>
                <a:spcPts val="600"/>
              </a:spcAft>
            </a:pPr>
            <a:r>
              <a:rPr lang="es-ES" sz="1600" b="0" dirty="0"/>
              <a:t>Exponen a quien pide </a:t>
            </a:r>
          </a:p>
          <a:p>
            <a:pPr marL="635000" lvl="1" indent="-288925">
              <a:spcBef>
                <a:spcPts val="600"/>
              </a:spcBef>
              <a:spcAft>
                <a:spcPts val="0"/>
              </a:spcAft>
            </a:pPr>
            <a:r>
              <a:rPr lang="es-ES" sz="1400" b="0" dirty="0"/>
              <a:t>Pedir algo implica admitir que no somos omnipotentes. </a:t>
            </a:r>
          </a:p>
          <a:p>
            <a:pPr marL="635000" lvl="1" indent="-288925">
              <a:spcBef>
                <a:spcPts val="600"/>
              </a:spcBef>
              <a:spcAft>
                <a:spcPts val="0"/>
              </a:spcAft>
            </a:pPr>
            <a:r>
              <a:rPr lang="es-ES" sz="1400" b="0" dirty="0"/>
              <a:t>Miedo a ser declinado: recordar que el “no” a un pedido no implica “no” a quien lo formula. </a:t>
            </a:r>
          </a:p>
          <a:p>
            <a:pPr>
              <a:spcBef>
                <a:spcPts val="600"/>
              </a:spcBef>
              <a:spcAft>
                <a:spcPts val="600"/>
              </a:spcAft>
            </a:pPr>
            <a:r>
              <a:rPr lang="es-ES" sz="1600" b="0" dirty="0"/>
              <a:t>Pueden ser explícitos o tácitos</a:t>
            </a:r>
          </a:p>
          <a:p>
            <a:pPr marL="635000" lvl="1" indent="-288925">
              <a:spcBef>
                <a:spcPts val="600"/>
              </a:spcBef>
              <a:spcAft>
                <a:spcPts val="600"/>
              </a:spcAft>
            </a:pPr>
            <a:r>
              <a:rPr lang="es-ES" sz="1400" b="0" dirty="0"/>
              <a:t>El “pedir sin pedir” trata de obtener los beneficios del pedido mientras que evita el riesgo del rechazo explícito. Esta manera sutil de preguntar genera frecuentemente problemas de comunicación y resentimiento para todas las partes involucradas. </a:t>
            </a:r>
          </a:p>
          <a:p>
            <a:pPr>
              <a:spcBef>
                <a:spcPts val="600"/>
              </a:spcBef>
              <a:spcAft>
                <a:spcPts val="600"/>
              </a:spcAft>
            </a:pPr>
            <a:r>
              <a:rPr lang="es-ES" sz="1600" b="0" dirty="0"/>
              <a:t>Son contexto-dependientes </a:t>
            </a:r>
          </a:p>
          <a:p>
            <a:pPr marL="635000" lvl="1" indent="-288925">
              <a:spcBef>
                <a:spcPts val="600"/>
              </a:spcBef>
              <a:spcAft>
                <a:spcPts val="600"/>
              </a:spcAft>
            </a:pPr>
            <a:r>
              <a:rPr lang="es-ES" sz="1400" b="0" dirty="0"/>
              <a:t>Es imposible esclarecerlos totalmente, por lo tanto la buena voluntad es esencial. </a:t>
            </a:r>
          </a:p>
        </p:txBody>
      </p:sp>
      <p:sp>
        <p:nvSpPr>
          <p:cNvPr id="593924"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931C5A8A-14A1-46AA-A93D-89071C9EB869}" type="slidenum">
              <a:rPr lang="en-US" sz="1000">
                <a:solidFill>
                  <a:srgbClr val="B2B2B2"/>
                </a:solidFill>
                <a:sym typeface="Trebuchet MS" pitchFamily="34" charset="0"/>
              </a:rPr>
              <a:pPr algn="r" eaLnBrk="1" hangingPunct="1">
                <a:spcBef>
                  <a:spcPct val="0"/>
                </a:spcBef>
              </a:pPr>
              <a:t>156</a:t>
            </a:fld>
            <a:endParaRPr lang="en-US" sz="1000">
              <a:solidFill>
                <a:srgbClr val="B2B2B2"/>
              </a:solidFill>
              <a:sym typeface="Trebuchet MS" pitchFamily="34" charset="0"/>
            </a:endParaRPr>
          </a:p>
        </p:txBody>
      </p:sp>
      <p:sp>
        <p:nvSpPr>
          <p:cNvPr id="5"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3189">
                                            <p:txEl>
                                              <p:pRg st="0" end="0"/>
                                            </p:txEl>
                                          </p:spTgt>
                                        </p:tgtEl>
                                        <p:attrNameLst>
                                          <p:attrName>style.visibility</p:attrName>
                                        </p:attrNameLst>
                                      </p:cBhvr>
                                      <p:to>
                                        <p:strVal val="visible"/>
                                      </p:to>
                                    </p:set>
                                    <p:animEffect transition="in" filter="box(in)">
                                      <p:cBhvr>
                                        <p:cTn id="7" dur="500"/>
                                        <p:tgtEl>
                                          <p:spTgt spid="93189">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3189">
                                            <p:txEl>
                                              <p:pRg st="1" end="1"/>
                                            </p:txEl>
                                          </p:spTgt>
                                        </p:tgtEl>
                                        <p:attrNameLst>
                                          <p:attrName>style.visibility</p:attrName>
                                        </p:attrNameLst>
                                      </p:cBhvr>
                                      <p:to>
                                        <p:strVal val="visible"/>
                                      </p:to>
                                    </p:set>
                                    <p:animEffect transition="in" filter="box(in)">
                                      <p:cBhvr>
                                        <p:cTn id="10" dur="500"/>
                                        <p:tgtEl>
                                          <p:spTgt spid="9318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93189">
                                            <p:txEl>
                                              <p:pRg st="2" end="2"/>
                                            </p:txEl>
                                          </p:spTgt>
                                        </p:tgtEl>
                                        <p:attrNameLst>
                                          <p:attrName>style.visibility</p:attrName>
                                        </p:attrNameLst>
                                      </p:cBhvr>
                                      <p:to>
                                        <p:strVal val="visible"/>
                                      </p:to>
                                    </p:set>
                                    <p:animEffect transition="in" filter="box(in)">
                                      <p:cBhvr>
                                        <p:cTn id="15" dur="500"/>
                                        <p:tgtEl>
                                          <p:spTgt spid="93189">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93189">
                                            <p:txEl>
                                              <p:pRg st="3" end="3"/>
                                            </p:txEl>
                                          </p:spTgt>
                                        </p:tgtEl>
                                        <p:attrNameLst>
                                          <p:attrName>style.visibility</p:attrName>
                                        </p:attrNameLst>
                                      </p:cBhvr>
                                      <p:to>
                                        <p:strVal val="visible"/>
                                      </p:to>
                                    </p:set>
                                    <p:animEffect transition="in" filter="box(in)">
                                      <p:cBhvr>
                                        <p:cTn id="18" dur="500"/>
                                        <p:tgtEl>
                                          <p:spTgt spid="93189">
                                            <p:txEl>
                                              <p:pRg st="3" end="3"/>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93189">
                                            <p:txEl>
                                              <p:pRg st="4" end="4"/>
                                            </p:txEl>
                                          </p:spTgt>
                                        </p:tgtEl>
                                        <p:attrNameLst>
                                          <p:attrName>style.visibility</p:attrName>
                                        </p:attrNameLst>
                                      </p:cBhvr>
                                      <p:to>
                                        <p:strVal val="visible"/>
                                      </p:to>
                                    </p:set>
                                    <p:animEffect transition="in" filter="box(in)">
                                      <p:cBhvr>
                                        <p:cTn id="21" dur="500"/>
                                        <p:tgtEl>
                                          <p:spTgt spid="9318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93189">
                                            <p:txEl>
                                              <p:pRg st="5" end="5"/>
                                            </p:txEl>
                                          </p:spTgt>
                                        </p:tgtEl>
                                        <p:attrNameLst>
                                          <p:attrName>style.visibility</p:attrName>
                                        </p:attrNameLst>
                                      </p:cBhvr>
                                      <p:to>
                                        <p:strVal val="visible"/>
                                      </p:to>
                                    </p:set>
                                    <p:animEffect transition="in" filter="box(in)">
                                      <p:cBhvr>
                                        <p:cTn id="26" dur="500"/>
                                        <p:tgtEl>
                                          <p:spTgt spid="93189">
                                            <p:txEl>
                                              <p:pRg st="5" end="5"/>
                                            </p:txEl>
                                          </p:spTgt>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93189">
                                            <p:txEl>
                                              <p:pRg st="6" end="6"/>
                                            </p:txEl>
                                          </p:spTgt>
                                        </p:tgtEl>
                                        <p:attrNameLst>
                                          <p:attrName>style.visibility</p:attrName>
                                        </p:attrNameLst>
                                      </p:cBhvr>
                                      <p:to>
                                        <p:strVal val="visible"/>
                                      </p:to>
                                    </p:set>
                                    <p:animEffect transition="in" filter="box(in)">
                                      <p:cBhvr>
                                        <p:cTn id="29" dur="500"/>
                                        <p:tgtEl>
                                          <p:spTgt spid="93189">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93189">
                                            <p:txEl>
                                              <p:pRg st="7" end="7"/>
                                            </p:txEl>
                                          </p:spTgt>
                                        </p:tgtEl>
                                        <p:attrNameLst>
                                          <p:attrName>style.visibility</p:attrName>
                                        </p:attrNameLst>
                                      </p:cBhvr>
                                      <p:to>
                                        <p:strVal val="visible"/>
                                      </p:to>
                                    </p:set>
                                    <p:animEffect transition="in" filter="box(in)">
                                      <p:cBhvr>
                                        <p:cTn id="34" dur="500"/>
                                        <p:tgtEl>
                                          <p:spTgt spid="93189">
                                            <p:txEl>
                                              <p:pRg st="7" end="7"/>
                                            </p:txEl>
                                          </p:spTgt>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93189">
                                            <p:txEl>
                                              <p:pRg st="8" end="8"/>
                                            </p:txEl>
                                          </p:spTgt>
                                        </p:tgtEl>
                                        <p:attrNameLst>
                                          <p:attrName>style.visibility</p:attrName>
                                        </p:attrNameLst>
                                      </p:cBhvr>
                                      <p:to>
                                        <p:strVal val="visible"/>
                                      </p:to>
                                    </p:set>
                                    <p:animEffect transition="in" filter="box(in)">
                                      <p:cBhvr>
                                        <p:cTn id="37" dur="500"/>
                                        <p:tgtEl>
                                          <p:spTgt spid="9318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08547" name="Rectangle 2"/>
          <p:cNvSpPr>
            <a:spLocks noGrp="1" noChangeArrowheads="1"/>
          </p:cNvSpPr>
          <p:nvPr>
            <p:ph type="title" idx="4294967295"/>
          </p:nvPr>
        </p:nvSpPr>
        <p:spPr>
          <a:xfrm>
            <a:off x="251520" y="123478"/>
            <a:ext cx="8229600" cy="378042"/>
          </a:xfrm>
        </p:spPr>
        <p:txBody>
          <a:bodyPr lIns="0" tIns="0" rIns="0" bIns="0" anchor="t">
            <a:normAutofit fontScale="90000"/>
          </a:bodyPr>
          <a:lstStyle/>
          <a:p>
            <a:pPr algn="l"/>
            <a:r>
              <a:rPr lang="es-AR" dirty="0"/>
              <a:t>Respuestas aceptables a un pedido</a:t>
            </a:r>
          </a:p>
        </p:txBody>
      </p:sp>
      <p:grpSp>
        <p:nvGrpSpPr>
          <p:cNvPr id="2" name="Group 22"/>
          <p:cNvGrpSpPr>
            <a:grpSpLocks/>
          </p:cNvGrpSpPr>
          <p:nvPr/>
        </p:nvGrpSpPr>
        <p:grpSpPr bwMode="auto">
          <a:xfrm>
            <a:off x="2339976" y="844153"/>
            <a:ext cx="5472113" cy="419100"/>
            <a:chOff x="1474" y="709"/>
            <a:chExt cx="3447" cy="352"/>
          </a:xfrm>
        </p:grpSpPr>
        <p:sp>
          <p:nvSpPr>
            <p:cNvPr id="110627" name="Rectangle 35"/>
            <p:cNvSpPr>
              <a:spLocks noChangeArrowheads="1"/>
            </p:cNvSpPr>
            <p:nvPr/>
          </p:nvSpPr>
          <p:spPr bwMode="auto">
            <a:xfrm>
              <a:off x="1746" y="709"/>
              <a:ext cx="3175" cy="352"/>
            </a:xfrm>
            <a:prstGeom prst="rect">
              <a:avLst/>
            </a:prstGeom>
            <a:noFill/>
            <a:ln w="9525" algn="ctr">
              <a:noFill/>
              <a:miter lim="800000"/>
              <a:headEnd/>
              <a:tailEnd/>
            </a:ln>
          </p:spPr>
          <p:txBody>
            <a:bodyPr lIns="93216" tIns="93216" rIns="93216" bIns="93216">
              <a:spAutoFit/>
            </a:bodyPr>
            <a:lstStyle/>
            <a:p>
              <a:pPr defTabSz="912813">
                <a:spcBef>
                  <a:spcPct val="25000"/>
                </a:spcBef>
                <a:spcAft>
                  <a:spcPct val="25000"/>
                </a:spcAft>
                <a:buFont typeface="Wingdings" pitchFamily="2" charset="2"/>
                <a:buNone/>
              </a:pPr>
              <a:r>
                <a:rPr lang="es-AR" sz="1500" b="1">
                  <a:solidFill>
                    <a:srgbClr val="002960"/>
                  </a:solidFill>
                </a:rPr>
                <a:t>Sí, me comprometo</a:t>
              </a:r>
            </a:p>
          </p:txBody>
        </p:sp>
        <p:sp>
          <p:nvSpPr>
            <p:cNvPr id="108552" name="Rectangle 36"/>
            <p:cNvSpPr>
              <a:spLocks noChangeArrowheads="1"/>
            </p:cNvSpPr>
            <p:nvPr/>
          </p:nvSpPr>
          <p:spPr bwMode="auto">
            <a:xfrm>
              <a:off x="1474" y="727"/>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1</a:t>
              </a:r>
            </a:p>
          </p:txBody>
        </p:sp>
      </p:grpSp>
      <p:sp>
        <p:nvSpPr>
          <p:cNvPr id="110633" name="Text Box 41"/>
          <p:cNvSpPr txBox="1">
            <a:spLocks noChangeArrowheads="1"/>
          </p:cNvSpPr>
          <p:nvPr/>
        </p:nvSpPr>
        <p:spPr bwMode="auto">
          <a:xfrm>
            <a:off x="390525" y="953691"/>
            <a:ext cx="1663700" cy="536972"/>
          </a:xfrm>
          <a:prstGeom prst="rect">
            <a:avLst/>
          </a:prstGeom>
          <a:solidFill>
            <a:srgbClr val="C0C0C0">
              <a:alpha val="50195"/>
            </a:srgbClr>
          </a:solidFill>
          <a:ln w="28575" algn="ctr">
            <a:solidFill>
              <a:srgbClr val="002960"/>
            </a:solidFill>
            <a:miter lim="800000"/>
            <a:headEnd/>
            <a:tailEnd/>
          </a:ln>
        </p:spPr>
        <p:txBody>
          <a:bodyPr lIns="93216" tIns="93216" rIns="93216" bIns="93216" anchor="ctr"/>
          <a:lstStyle/>
          <a:p>
            <a:pPr algn="ctr" defTabSz="912813">
              <a:spcBef>
                <a:spcPct val="50000"/>
              </a:spcBef>
            </a:pPr>
            <a:r>
              <a:rPr lang="es-AR" sz="1400" b="1">
                <a:solidFill>
                  <a:srgbClr val="002960"/>
                </a:solidFill>
              </a:rPr>
              <a:t>6 Respuestas aceptables</a:t>
            </a:r>
          </a:p>
        </p:txBody>
      </p:sp>
      <p:sp>
        <p:nvSpPr>
          <p:cNvPr id="110634" name="Text Box 42"/>
          <p:cNvSpPr txBox="1">
            <a:spLocks noChangeArrowheads="1"/>
          </p:cNvSpPr>
          <p:nvPr/>
        </p:nvSpPr>
        <p:spPr bwMode="auto">
          <a:xfrm>
            <a:off x="460375" y="3948112"/>
            <a:ext cx="1663700" cy="729854"/>
          </a:xfrm>
          <a:prstGeom prst="rect">
            <a:avLst/>
          </a:prstGeom>
          <a:solidFill>
            <a:srgbClr val="C0C0C0">
              <a:alpha val="50195"/>
            </a:srgbClr>
          </a:solidFill>
          <a:ln w="28575" algn="ctr">
            <a:solidFill>
              <a:srgbClr val="002960"/>
            </a:solidFill>
            <a:miter lim="800000"/>
            <a:headEnd/>
            <a:tailEnd/>
          </a:ln>
        </p:spPr>
        <p:txBody>
          <a:bodyPr lIns="93216" tIns="93216" rIns="93216" bIns="93216" anchor="ctr"/>
          <a:lstStyle/>
          <a:p>
            <a:pPr algn="ctr" defTabSz="912813">
              <a:spcBef>
                <a:spcPct val="50000"/>
              </a:spcBef>
            </a:pPr>
            <a:r>
              <a:rPr lang="es-AR" sz="1400" b="1">
                <a:solidFill>
                  <a:srgbClr val="002960"/>
                </a:solidFill>
              </a:rPr>
              <a:t>Ejemplos de respuestas inaceptables</a:t>
            </a:r>
          </a:p>
        </p:txBody>
      </p:sp>
      <p:grpSp>
        <p:nvGrpSpPr>
          <p:cNvPr id="3" name="Group 28"/>
          <p:cNvGrpSpPr>
            <a:grpSpLocks/>
          </p:cNvGrpSpPr>
          <p:nvPr/>
        </p:nvGrpSpPr>
        <p:grpSpPr bwMode="auto">
          <a:xfrm>
            <a:off x="7808914" y="1168003"/>
            <a:ext cx="504825" cy="2290763"/>
            <a:chOff x="4919" y="981"/>
            <a:chExt cx="318" cy="1924"/>
          </a:xfrm>
        </p:grpSpPr>
        <p:sp>
          <p:nvSpPr>
            <p:cNvPr id="110626" name="AutoShape 34"/>
            <p:cNvSpPr>
              <a:spLocks/>
            </p:cNvSpPr>
            <p:nvPr/>
          </p:nvSpPr>
          <p:spPr bwMode="auto">
            <a:xfrm>
              <a:off x="4919" y="1797"/>
              <a:ext cx="216" cy="1108"/>
            </a:xfrm>
            <a:prstGeom prst="rightBrace">
              <a:avLst>
                <a:gd name="adj1" fmla="val 42747"/>
                <a:gd name="adj2" fmla="val 50000"/>
              </a:avLst>
            </a:prstGeom>
            <a:noFill/>
            <a:ln w="28575">
              <a:solidFill>
                <a:srgbClr val="002960"/>
              </a:solidFill>
              <a:round/>
              <a:headEnd/>
              <a:tailEnd type="none" w="lg" len="lg"/>
            </a:ln>
          </p:spPr>
          <p:txBody>
            <a:bodyPr lIns="46648" tIns="46648" rIns="46648" bIns="46648"/>
            <a:lstStyle/>
            <a:p>
              <a:pPr defTabSz="933450"/>
              <a:endParaRPr lang="es-AR" sz="1800"/>
            </a:p>
          </p:txBody>
        </p:sp>
        <p:cxnSp>
          <p:nvCxnSpPr>
            <p:cNvPr id="110635" name="AutoShape 43"/>
            <p:cNvCxnSpPr>
              <a:cxnSpLocks noChangeShapeType="1"/>
            </p:cNvCxnSpPr>
            <p:nvPr/>
          </p:nvCxnSpPr>
          <p:spPr bwMode="auto">
            <a:xfrm flipH="1" flipV="1">
              <a:off x="5012" y="981"/>
              <a:ext cx="225" cy="1370"/>
            </a:xfrm>
            <a:prstGeom prst="bentConnector4">
              <a:avLst>
                <a:gd name="adj1" fmla="val -60000"/>
                <a:gd name="adj2" fmla="val 100583"/>
              </a:avLst>
            </a:prstGeom>
            <a:noFill/>
            <a:ln w="28575">
              <a:solidFill>
                <a:srgbClr val="002960"/>
              </a:solidFill>
              <a:miter lim="800000"/>
              <a:headEnd/>
              <a:tailEnd type="triangle" w="med" len="med"/>
            </a:ln>
          </p:spPr>
        </p:cxnSp>
      </p:grpSp>
      <p:grpSp>
        <p:nvGrpSpPr>
          <p:cNvPr id="4" name="Group 23"/>
          <p:cNvGrpSpPr>
            <a:grpSpLocks/>
          </p:cNvGrpSpPr>
          <p:nvPr/>
        </p:nvGrpSpPr>
        <p:grpSpPr bwMode="auto">
          <a:xfrm>
            <a:off x="2339976" y="1221581"/>
            <a:ext cx="2862263" cy="322660"/>
            <a:chOff x="1474" y="1026"/>
            <a:chExt cx="1803" cy="271"/>
          </a:xfrm>
        </p:grpSpPr>
        <p:sp>
          <p:nvSpPr>
            <p:cNvPr id="108553" name="Rectangle 37"/>
            <p:cNvSpPr>
              <a:spLocks noChangeArrowheads="1"/>
            </p:cNvSpPr>
            <p:nvPr/>
          </p:nvSpPr>
          <p:spPr bwMode="auto">
            <a:xfrm>
              <a:off x="1474" y="1039"/>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2</a:t>
              </a:r>
            </a:p>
          </p:txBody>
        </p:sp>
        <p:sp>
          <p:nvSpPr>
            <p:cNvPr id="108561" name="Rectangle 17"/>
            <p:cNvSpPr>
              <a:spLocks noChangeArrowheads="1"/>
            </p:cNvSpPr>
            <p:nvPr/>
          </p:nvSpPr>
          <p:spPr bwMode="auto">
            <a:xfrm>
              <a:off x="1775" y="1026"/>
              <a:ext cx="1502" cy="271"/>
            </a:xfrm>
            <a:prstGeom prst="rect">
              <a:avLst/>
            </a:prstGeom>
            <a:noFill/>
            <a:ln w="9525">
              <a:noFill/>
              <a:miter lim="800000"/>
              <a:headEnd/>
              <a:tailEnd/>
            </a:ln>
            <a:effectLst/>
          </p:spPr>
          <p:txBody>
            <a:bodyPr wrap="none">
              <a:spAutoFit/>
            </a:bodyPr>
            <a:lstStyle/>
            <a:p>
              <a:pPr>
                <a:spcBef>
                  <a:spcPct val="45000"/>
                </a:spcBef>
                <a:spcAft>
                  <a:spcPct val="45000"/>
                </a:spcAft>
                <a:buFont typeface="Wingdings" pitchFamily="2" charset="2"/>
                <a:buNone/>
              </a:pPr>
              <a:r>
                <a:rPr lang="es-AR" sz="1500" b="1" dirty="0">
                  <a:solidFill>
                    <a:srgbClr val="002960"/>
                  </a:solidFill>
                </a:rPr>
                <a:t>No, no me comprometo </a:t>
              </a:r>
            </a:p>
          </p:txBody>
        </p:sp>
      </p:grpSp>
      <p:grpSp>
        <p:nvGrpSpPr>
          <p:cNvPr id="5" name="Group 24"/>
          <p:cNvGrpSpPr>
            <a:grpSpLocks/>
          </p:cNvGrpSpPr>
          <p:nvPr/>
        </p:nvGrpSpPr>
        <p:grpSpPr bwMode="auto">
          <a:xfrm>
            <a:off x="2339976" y="1514477"/>
            <a:ext cx="5256213" cy="784622"/>
            <a:chOff x="1474" y="1272"/>
            <a:chExt cx="3311" cy="659"/>
          </a:xfrm>
        </p:grpSpPr>
        <p:sp>
          <p:nvSpPr>
            <p:cNvPr id="108554" name="Rectangle 38"/>
            <p:cNvSpPr>
              <a:spLocks noChangeArrowheads="1"/>
            </p:cNvSpPr>
            <p:nvPr/>
          </p:nvSpPr>
          <p:spPr bwMode="auto">
            <a:xfrm>
              <a:off x="1474" y="1317"/>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3</a:t>
              </a:r>
            </a:p>
          </p:txBody>
        </p:sp>
        <p:sp>
          <p:nvSpPr>
            <p:cNvPr id="108562" name="Rectangle 18"/>
            <p:cNvSpPr>
              <a:spLocks noChangeArrowheads="1"/>
            </p:cNvSpPr>
            <p:nvPr/>
          </p:nvSpPr>
          <p:spPr bwMode="auto">
            <a:xfrm>
              <a:off x="1783" y="1272"/>
              <a:ext cx="3002" cy="659"/>
            </a:xfrm>
            <a:prstGeom prst="rect">
              <a:avLst/>
            </a:prstGeom>
            <a:noFill/>
            <a:ln w="9525">
              <a:noFill/>
              <a:miter lim="800000"/>
              <a:headEnd/>
              <a:tailEnd/>
            </a:ln>
            <a:effectLst/>
          </p:spPr>
          <p:txBody>
            <a:bodyPr>
              <a:spAutoFit/>
            </a:bodyPr>
            <a:lstStyle/>
            <a:p>
              <a:pPr>
                <a:spcBef>
                  <a:spcPct val="45000"/>
                </a:spcBef>
                <a:spcAft>
                  <a:spcPct val="45000"/>
                </a:spcAft>
              </a:pPr>
              <a:r>
                <a:rPr lang="es-AR" sz="1500" b="1">
                  <a:solidFill>
                    <a:srgbClr val="002960"/>
                  </a:solidFill>
                </a:rPr>
                <a:t>Acepto condicionalmente: puedo comprometerme si se confirma “R” (=una condición mutuamente observable).</a:t>
              </a:r>
            </a:p>
          </p:txBody>
        </p:sp>
      </p:grpSp>
      <p:grpSp>
        <p:nvGrpSpPr>
          <p:cNvPr id="6" name="Group 25"/>
          <p:cNvGrpSpPr>
            <a:grpSpLocks/>
          </p:cNvGrpSpPr>
          <p:nvPr/>
        </p:nvGrpSpPr>
        <p:grpSpPr bwMode="auto">
          <a:xfrm>
            <a:off x="2339975" y="2221706"/>
            <a:ext cx="5111750" cy="553640"/>
            <a:chOff x="1474" y="1866"/>
            <a:chExt cx="3220" cy="465"/>
          </a:xfrm>
        </p:grpSpPr>
        <p:sp>
          <p:nvSpPr>
            <p:cNvPr id="108555" name="Rectangle 39"/>
            <p:cNvSpPr>
              <a:spLocks noChangeArrowheads="1"/>
            </p:cNvSpPr>
            <p:nvPr/>
          </p:nvSpPr>
          <p:spPr bwMode="auto">
            <a:xfrm>
              <a:off x="1474" y="1913"/>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4</a:t>
              </a:r>
            </a:p>
          </p:txBody>
        </p:sp>
        <p:sp>
          <p:nvSpPr>
            <p:cNvPr id="108563" name="Rectangle 19"/>
            <p:cNvSpPr>
              <a:spLocks noChangeArrowheads="1"/>
            </p:cNvSpPr>
            <p:nvPr/>
          </p:nvSpPr>
          <p:spPr bwMode="auto">
            <a:xfrm>
              <a:off x="1778" y="1866"/>
              <a:ext cx="2916" cy="465"/>
            </a:xfrm>
            <a:prstGeom prst="rect">
              <a:avLst/>
            </a:prstGeom>
            <a:noFill/>
            <a:ln w="9525">
              <a:noFill/>
              <a:miter lim="800000"/>
              <a:headEnd/>
              <a:tailEnd/>
            </a:ln>
            <a:effectLst/>
          </p:spPr>
          <p:txBody>
            <a:bodyPr>
              <a:spAutoFit/>
            </a:bodyPr>
            <a:lstStyle/>
            <a:p>
              <a:pPr>
                <a:spcBef>
                  <a:spcPct val="45000"/>
                </a:spcBef>
                <a:spcAft>
                  <a:spcPct val="45000"/>
                </a:spcAft>
              </a:pPr>
              <a:r>
                <a:rPr lang="es-AR" sz="1500" b="1">
                  <a:solidFill>
                    <a:srgbClr val="002960"/>
                  </a:solidFill>
                </a:rPr>
                <a:t>Me comprometo a responder en el plazo “Z” (una fecha determinada)</a:t>
              </a:r>
            </a:p>
          </p:txBody>
        </p:sp>
      </p:grpSp>
      <p:grpSp>
        <p:nvGrpSpPr>
          <p:cNvPr id="7" name="Group 26"/>
          <p:cNvGrpSpPr>
            <a:grpSpLocks/>
          </p:cNvGrpSpPr>
          <p:nvPr/>
        </p:nvGrpSpPr>
        <p:grpSpPr bwMode="auto">
          <a:xfrm>
            <a:off x="2339976" y="2739628"/>
            <a:ext cx="4176713" cy="553640"/>
            <a:chOff x="1474" y="2301"/>
            <a:chExt cx="2631" cy="465"/>
          </a:xfrm>
        </p:grpSpPr>
        <p:sp>
          <p:nvSpPr>
            <p:cNvPr id="108556" name="Rectangle 40"/>
            <p:cNvSpPr>
              <a:spLocks noChangeArrowheads="1"/>
            </p:cNvSpPr>
            <p:nvPr/>
          </p:nvSpPr>
          <p:spPr bwMode="auto">
            <a:xfrm>
              <a:off x="1474" y="2321"/>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5</a:t>
              </a:r>
            </a:p>
          </p:txBody>
        </p:sp>
        <p:sp>
          <p:nvSpPr>
            <p:cNvPr id="108564" name="Rectangle 20"/>
            <p:cNvSpPr>
              <a:spLocks noChangeArrowheads="1"/>
            </p:cNvSpPr>
            <p:nvPr/>
          </p:nvSpPr>
          <p:spPr bwMode="auto">
            <a:xfrm>
              <a:off x="1798" y="2301"/>
              <a:ext cx="2307" cy="465"/>
            </a:xfrm>
            <a:prstGeom prst="rect">
              <a:avLst/>
            </a:prstGeom>
            <a:noFill/>
            <a:ln w="9525">
              <a:noFill/>
              <a:miter lim="800000"/>
              <a:headEnd/>
              <a:tailEnd/>
            </a:ln>
            <a:effectLst/>
          </p:spPr>
          <p:txBody>
            <a:bodyPr>
              <a:spAutoFit/>
            </a:bodyPr>
            <a:lstStyle/>
            <a:p>
              <a:pPr>
                <a:spcBef>
                  <a:spcPct val="45000"/>
                </a:spcBef>
                <a:spcAft>
                  <a:spcPct val="45000"/>
                </a:spcAft>
              </a:pPr>
              <a:r>
                <a:rPr lang="es-AR" sz="1500" b="1" dirty="0">
                  <a:solidFill>
                    <a:srgbClr val="002960"/>
                  </a:solidFill>
                </a:rPr>
                <a:t>Necesito aclaración (sobre cualquiera de los elementos del pedido)</a:t>
              </a:r>
            </a:p>
          </p:txBody>
        </p:sp>
      </p:grpSp>
      <p:grpSp>
        <p:nvGrpSpPr>
          <p:cNvPr id="8" name="Group 27"/>
          <p:cNvGrpSpPr>
            <a:grpSpLocks/>
          </p:cNvGrpSpPr>
          <p:nvPr/>
        </p:nvGrpSpPr>
        <p:grpSpPr bwMode="auto">
          <a:xfrm>
            <a:off x="2339975" y="3195636"/>
            <a:ext cx="3814763" cy="330994"/>
            <a:chOff x="1474" y="2684"/>
            <a:chExt cx="2403" cy="278"/>
          </a:xfrm>
        </p:grpSpPr>
        <p:sp>
          <p:nvSpPr>
            <p:cNvPr id="108560" name="Rectangle 40"/>
            <p:cNvSpPr>
              <a:spLocks noChangeArrowheads="1"/>
            </p:cNvSpPr>
            <p:nvPr/>
          </p:nvSpPr>
          <p:spPr bwMode="auto">
            <a:xfrm>
              <a:off x="1474" y="2684"/>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6</a:t>
              </a:r>
            </a:p>
          </p:txBody>
        </p:sp>
        <p:sp>
          <p:nvSpPr>
            <p:cNvPr id="108565" name="Rectangle 21"/>
            <p:cNvSpPr>
              <a:spLocks noChangeArrowheads="1"/>
            </p:cNvSpPr>
            <p:nvPr/>
          </p:nvSpPr>
          <p:spPr bwMode="auto">
            <a:xfrm>
              <a:off x="1797" y="2691"/>
              <a:ext cx="2080" cy="271"/>
            </a:xfrm>
            <a:prstGeom prst="rect">
              <a:avLst/>
            </a:prstGeom>
            <a:noFill/>
            <a:ln w="9525">
              <a:noFill/>
              <a:miter lim="800000"/>
              <a:headEnd/>
              <a:tailEnd/>
            </a:ln>
            <a:effectLst/>
          </p:spPr>
          <p:txBody>
            <a:bodyPr wrap="none">
              <a:spAutoFit/>
            </a:bodyPr>
            <a:lstStyle/>
            <a:p>
              <a:pPr>
                <a:spcBef>
                  <a:spcPct val="45000"/>
                </a:spcBef>
                <a:spcAft>
                  <a:spcPct val="45000"/>
                </a:spcAft>
              </a:pPr>
              <a:r>
                <a:rPr lang="es-AR" sz="1500" b="1">
                  <a:solidFill>
                    <a:srgbClr val="002960"/>
                  </a:solidFill>
                </a:rPr>
                <a:t>Negocio: le hago una contraoferta</a:t>
              </a:r>
            </a:p>
          </p:txBody>
        </p:sp>
      </p:grpSp>
      <p:sp>
        <p:nvSpPr>
          <p:cNvPr id="29" name="1 Marcador de número de diapositiva"/>
          <p:cNvSpPr>
            <a:spLocks noGrp="1"/>
          </p:cNvSpPr>
          <p:nvPr>
            <p:ph type="sldNum" sz="quarter" idx="10"/>
          </p:nvPr>
        </p:nvSpPr>
        <p:spPr>
          <a:xfrm>
            <a:off x="7010400" y="4899933"/>
            <a:ext cx="2133600" cy="200025"/>
          </a:xfrm>
          <a:noFill/>
        </p:spPr>
        <p:txBody>
          <a:bodyPr/>
          <a:lstStyle/>
          <a:p>
            <a:r>
              <a:rPr lang="en-US" dirty="0"/>
              <a:t>| </a:t>
            </a:r>
            <a:fld id="{F073800D-1DB0-44C5-A09E-A586D052E14E}" type="slidenum">
              <a:rPr lang="en-US" smtClean="0">
                <a:solidFill>
                  <a:srgbClr val="B2B2B2"/>
                </a:solidFill>
              </a:rPr>
              <a:pPr/>
              <a:t>157</a:t>
            </a:fld>
            <a:endParaRPr lang="en-US" dirty="0">
              <a:solidFill>
                <a:srgbClr val="B2B2B2"/>
              </a:solidFill>
            </a:endParaRPr>
          </a:p>
        </p:txBody>
      </p:sp>
      <p:sp>
        <p:nvSpPr>
          <p:cNvPr id="28"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
        <p:nvSpPr>
          <p:cNvPr id="110625" name="Rectangle 33"/>
          <p:cNvSpPr>
            <a:spLocks noChangeArrowheads="1"/>
          </p:cNvSpPr>
          <p:nvPr/>
        </p:nvSpPr>
        <p:spPr bwMode="auto">
          <a:xfrm>
            <a:off x="3354784" y="3579862"/>
            <a:ext cx="4673600" cy="1470655"/>
          </a:xfrm>
          <a:prstGeom prst="rect">
            <a:avLst/>
          </a:prstGeom>
          <a:noFill/>
          <a:ln w="9525">
            <a:noFill/>
            <a:miter lim="800000"/>
            <a:headEnd/>
            <a:tailEnd/>
          </a:ln>
        </p:spPr>
        <p:txBody>
          <a:bodyPr lIns="93216" tIns="93216" rIns="93216" bIns="93216">
            <a:spAutoFit/>
          </a:bodyPr>
          <a:lstStyle/>
          <a:p>
            <a:pPr marL="311150" indent="-311150" defTabSz="912813">
              <a:spcBef>
                <a:spcPts val="400"/>
              </a:spcBef>
              <a:buClr>
                <a:schemeClr val="hlink"/>
              </a:buClr>
              <a:buSzPct val="120000"/>
              <a:buFont typeface="Wingdings" pitchFamily="2" charset="2"/>
              <a:buChar char="§"/>
            </a:pPr>
            <a:r>
              <a:rPr lang="es-AR" sz="1400" b="1" i="1" dirty="0">
                <a:solidFill>
                  <a:srgbClr val="002960"/>
                </a:solidFill>
              </a:rPr>
              <a:t>Haré todo lo posible….</a:t>
            </a:r>
          </a:p>
          <a:p>
            <a:pPr marL="311150" indent="-311150" defTabSz="912813">
              <a:spcBef>
                <a:spcPts val="400"/>
              </a:spcBef>
              <a:buClr>
                <a:schemeClr val="hlink"/>
              </a:buClr>
              <a:buSzPct val="120000"/>
              <a:buFont typeface="Wingdings" pitchFamily="2" charset="2"/>
              <a:buChar char="§"/>
            </a:pPr>
            <a:r>
              <a:rPr lang="es-AR" sz="1400" b="1" i="1" dirty="0">
                <a:solidFill>
                  <a:srgbClr val="002960"/>
                </a:solidFill>
              </a:rPr>
              <a:t>Déjeme analizarlo y le respondo...</a:t>
            </a:r>
          </a:p>
          <a:p>
            <a:pPr marL="311150" indent="-311150" defTabSz="912813">
              <a:spcBef>
                <a:spcPts val="400"/>
              </a:spcBef>
              <a:buClr>
                <a:schemeClr val="hlink"/>
              </a:buClr>
              <a:buSzPct val="120000"/>
              <a:buFont typeface="Wingdings" pitchFamily="2" charset="2"/>
              <a:buChar char="§"/>
            </a:pPr>
            <a:r>
              <a:rPr lang="es-AR" sz="1400" b="1" i="1" dirty="0">
                <a:solidFill>
                  <a:srgbClr val="002960"/>
                </a:solidFill>
              </a:rPr>
              <a:t>Quédese tranquilo…</a:t>
            </a:r>
          </a:p>
          <a:p>
            <a:pPr marL="311150" indent="-311150" defTabSz="912813">
              <a:spcBef>
                <a:spcPts val="400"/>
              </a:spcBef>
              <a:buClr>
                <a:schemeClr val="hlink"/>
              </a:buClr>
              <a:buSzPct val="120000"/>
              <a:buFont typeface="Wingdings" pitchFamily="2" charset="2"/>
              <a:buChar char="§"/>
            </a:pPr>
            <a:r>
              <a:rPr lang="es-AR" sz="1400" b="1" i="1" dirty="0">
                <a:solidFill>
                  <a:srgbClr val="002960"/>
                </a:solidFill>
              </a:rPr>
              <a:t>No se preocupe...</a:t>
            </a:r>
          </a:p>
          <a:p>
            <a:pPr marL="311150" indent="-311150" defTabSz="912813">
              <a:spcBef>
                <a:spcPts val="400"/>
              </a:spcBef>
              <a:buClr>
                <a:schemeClr val="hlink"/>
              </a:buClr>
              <a:buSzPct val="120000"/>
              <a:buFont typeface="Wingdings" pitchFamily="2" charset="2"/>
              <a:buChar char="§"/>
            </a:pPr>
            <a:r>
              <a:rPr lang="es-AR" sz="1400" b="1" i="1" dirty="0">
                <a:solidFill>
                  <a:srgbClr val="002960"/>
                </a:solidFill>
              </a:rPr>
              <a:t>Déjeme ver qué puedo hacer…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10633"/>
                                        </p:tgtEl>
                                        <p:attrNameLst>
                                          <p:attrName>style.visibility</p:attrName>
                                        </p:attrNameLst>
                                      </p:cBhvr>
                                      <p:to>
                                        <p:strVal val="visible"/>
                                      </p:to>
                                    </p:set>
                                    <p:anim calcmode="lin" valueType="num">
                                      <p:cBhvr>
                                        <p:cTn id="7" dur="500" fill="hold"/>
                                        <p:tgtEl>
                                          <p:spTgt spid="110633"/>
                                        </p:tgtEl>
                                        <p:attrNameLst>
                                          <p:attrName>ppt_x</p:attrName>
                                        </p:attrNameLst>
                                      </p:cBhvr>
                                      <p:tavLst>
                                        <p:tav tm="0">
                                          <p:val>
                                            <p:strVal val="#ppt_x"/>
                                          </p:val>
                                        </p:tav>
                                        <p:tav tm="100000">
                                          <p:val>
                                            <p:strVal val="#ppt_x"/>
                                          </p:val>
                                        </p:tav>
                                      </p:tavLst>
                                    </p:anim>
                                    <p:anim calcmode="lin" valueType="num">
                                      <p:cBhvr>
                                        <p:cTn id="8" dur="500" fill="hold"/>
                                        <p:tgtEl>
                                          <p:spTgt spid="110633"/>
                                        </p:tgtEl>
                                        <p:attrNameLst>
                                          <p:attrName>ppt_y</p:attrName>
                                        </p:attrNameLst>
                                      </p:cBhvr>
                                      <p:tavLst>
                                        <p:tav tm="0">
                                          <p:val>
                                            <p:strVal val="#ppt_y-#ppt_h/2"/>
                                          </p:val>
                                        </p:tav>
                                        <p:tav tm="100000">
                                          <p:val>
                                            <p:strVal val="#ppt_y"/>
                                          </p:val>
                                        </p:tav>
                                      </p:tavLst>
                                    </p:anim>
                                    <p:anim calcmode="lin" valueType="num">
                                      <p:cBhvr>
                                        <p:cTn id="9" dur="500" fill="hold"/>
                                        <p:tgtEl>
                                          <p:spTgt spid="110633"/>
                                        </p:tgtEl>
                                        <p:attrNameLst>
                                          <p:attrName>ppt_w</p:attrName>
                                        </p:attrNameLst>
                                      </p:cBhvr>
                                      <p:tavLst>
                                        <p:tav tm="0">
                                          <p:val>
                                            <p:strVal val="#ppt_w"/>
                                          </p:val>
                                        </p:tav>
                                        <p:tav tm="100000">
                                          <p:val>
                                            <p:strVal val="#ppt_w"/>
                                          </p:val>
                                        </p:tav>
                                      </p:tavLst>
                                    </p:anim>
                                    <p:anim calcmode="lin" valueType="num">
                                      <p:cBhvr>
                                        <p:cTn id="10" dur="500" fill="hold"/>
                                        <p:tgtEl>
                                          <p:spTgt spid="110633"/>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1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1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10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17" presetClass="entr" presetSubtype="1" fill="hold" grpId="0" nodeType="clickEffect">
                                  <p:stCondLst>
                                    <p:cond delay="0"/>
                                  </p:stCondLst>
                                  <p:childTnLst>
                                    <p:set>
                                      <p:cBhvr>
                                        <p:cTn id="49" dur="1" fill="hold">
                                          <p:stCondLst>
                                            <p:cond delay="0"/>
                                          </p:stCondLst>
                                        </p:cTn>
                                        <p:tgtEl>
                                          <p:spTgt spid="110634"/>
                                        </p:tgtEl>
                                        <p:attrNameLst>
                                          <p:attrName>style.visibility</p:attrName>
                                        </p:attrNameLst>
                                      </p:cBhvr>
                                      <p:to>
                                        <p:strVal val="visible"/>
                                      </p:to>
                                    </p:set>
                                    <p:anim calcmode="lin" valueType="num">
                                      <p:cBhvr>
                                        <p:cTn id="50" dur="500" fill="hold"/>
                                        <p:tgtEl>
                                          <p:spTgt spid="110634"/>
                                        </p:tgtEl>
                                        <p:attrNameLst>
                                          <p:attrName>ppt_x</p:attrName>
                                        </p:attrNameLst>
                                      </p:cBhvr>
                                      <p:tavLst>
                                        <p:tav tm="0">
                                          <p:val>
                                            <p:strVal val="#ppt_x"/>
                                          </p:val>
                                        </p:tav>
                                        <p:tav tm="100000">
                                          <p:val>
                                            <p:strVal val="#ppt_x"/>
                                          </p:val>
                                        </p:tav>
                                      </p:tavLst>
                                    </p:anim>
                                    <p:anim calcmode="lin" valueType="num">
                                      <p:cBhvr>
                                        <p:cTn id="51" dur="500" fill="hold"/>
                                        <p:tgtEl>
                                          <p:spTgt spid="110634"/>
                                        </p:tgtEl>
                                        <p:attrNameLst>
                                          <p:attrName>ppt_y</p:attrName>
                                        </p:attrNameLst>
                                      </p:cBhvr>
                                      <p:tavLst>
                                        <p:tav tm="0">
                                          <p:val>
                                            <p:strVal val="#ppt_y-#ppt_h/2"/>
                                          </p:val>
                                        </p:tav>
                                        <p:tav tm="100000">
                                          <p:val>
                                            <p:strVal val="#ppt_y"/>
                                          </p:val>
                                        </p:tav>
                                      </p:tavLst>
                                    </p:anim>
                                    <p:anim calcmode="lin" valueType="num">
                                      <p:cBhvr>
                                        <p:cTn id="52" dur="500" fill="hold"/>
                                        <p:tgtEl>
                                          <p:spTgt spid="110634"/>
                                        </p:tgtEl>
                                        <p:attrNameLst>
                                          <p:attrName>ppt_w</p:attrName>
                                        </p:attrNameLst>
                                      </p:cBhvr>
                                      <p:tavLst>
                                        <p:tav tm="0">
                                          <p:val>
                                            <p:strVal val="#ppt_w"/>
                                          </p:val>
                                        </p:tav>
                                        <p:tav tm="100000">
                                          <p:val>
                                            <p:strVal val="#ppt_w"/>
                                          </p:val>
                                        </p:tav>
                                      </p:tavLst>
                                    </p:anim>
                                    <p:anim calcmode="lin" valueType="num">
                                      <p:cBhvr>
                                        <p:cTn id="53" dur="500" fill="hold"/>
                                        <p:tgtEl>
                                          <p:spTgt spid="110634"/>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0625">
                                            <p:txEl>
                                              <p:pRg st="0" end="0"/>
                                            </p:txEl>
                                          </p:spTgt>
                                        </p:tgtEl>
                                        <p:attrNameLst>
                                          <p:attrName>style.visibility</p:attrName>
                                        </p:attrNameLst>
                                      </p:cBhvr>
                                      <p:to>
                                        <p:strVal val="visible"/>
                                      </p:to>
                                    </p:set>
                                    <p:animEffect transition="in" filter="fade">
                                      <p:cBhvr>
                                        <p:cTn id="58" dur="500"/>
                                        <p:tgtEl>
                                          <p:spTgt spid="110625">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0625">
                                            <p:txEl>
                                              <p:pRg st="1" end="1"/>
                                            </p:txEl>
                                          </p:spTgt>
                                        </p:tgtEl>
                                        <p:attrNameLst>
                                          <p:attrName>style.visibility</p:attrName>
                                        </p:attrNameLst>
                                      </p:cBhvr>
                                      <p:to>
                                        <p:strVal val="visible"/>
                                      </p:to>
                                    </p:set>
                                    <p:animEffect transition="in" filter="fade">
                                      <p:cBhvr>
                                        <p:cTn id="63" dur="500"/>
                                        <p:tgtEl>
                                          <p:spTgt spid="110625">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0625">
                                            <p:txEl>
                                              <p:pRg st="2" end="2"/>
                                            </p:txEl>
                                          </p:spTgt>
                                        </p:tgtEl>
                                        <p:attrNameLst>
                                          <p:attrName>style.visibility</p:attrName>
                                        </p:attrNameLst>
                                      </p:cBhvr>
                                      <p:to>
                                        <p:strVal val="visible"/>
                                      </p:to>
                                    </p:set>
                                    <p:animEffect transition="in" filter="fade">
                                      <p:cBhvr>
                                        <p:cTn id="68" dur="500"/>
                                        <p:tgtEl>
                                          <p:spTgt spid="110625">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10625">
                                            <p:txEl>
                                              <p:pRg st="3" end="3"/>
                                            </p:txEl>
                                          </p:spTgt>
                                        </p:tgtEl>
                                        <p:attrNameLst>
                                          <p:attrName>style.visibility</p:attrName>
                                        </p:attrNameLst>
                                      </p:cBhvr>
                                      <p:to>
                                        <p:strVal val="visible"/>
                                      </p:to>
                                    </p:set>
                                    <p:animEffect transition="in" filter="fade">
                                      <p:cBhvr>
                                        <p:cTn id="73" dur="500"/>
                                        <p:tgtEl>
                                          <p:spTgt spid="110625">
                                            <p:txEl>
                                              <p:pRg st="3" end="3"/>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0625">
                                            <p:txEl>
                                              <p:pRg st="4" end="4"/>
                                            </p:txEl>
                                          </p:spTgt>
                                        </p:tgtEl>
                                        <p:attrNameLst>
                                          <p:attrName>style.visibility</p:attrName>
                                        </p:attrNameLst>
                                      </p:cBhvr>
                                      <p:to>
                                        <p:strVal val="visible"/>
                                      </p:to>
                                    </p:set>
                                    <p:animEffect transition="in" filter="fade">
                                      <p:cBhvr>
                                        <p:cTn id="78" dur="500"/>
                                        <p:tgtEl>
                                          <p:spTgt spid="1106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33" grpId="0" animBg="1"/>
      <p:bldP spid="110634" grpId="0" animBg="1"/>
      <p:bldP spid="110625"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4" name="1 Marcador de pie de página"/>
          <p:cNvSpPr txBox="1">
            <a:spLocks noGrp="1"/>
          </p:cNvSpPr>
          <p:nvPr/>
        </p:nvSpPr>
        <p:spPr bwMode="auto">
          <a:xfrm>
            <a:off x="104775" y="4938713"/>
            <a:ext cx="2895600" cy="145256"/>
          </a:xfrm>
          <a:prstGeom prst="rect">
            <a:avLst/>
          </a:prstGeom>
          <a:noFill/>
          <a:ln w="9525">
            <a:noFill/>
            <a:miter lim="800000"/>
            <a:headEnd/>
            <a:tailEnd/>
          </a:ln>
        </p:spPr>
        <p:txBody>
          <a:bodyPr/>
          <a:lstStyle/>
          <a:p>
            <a:pPr eaLnBrk="1" hangingPunct="1">
              <a:spcBef>
                <a:spcPct val="0"/>
              </a:spcBef>
            </a:pPr>
            <a:r>
              <a:rPr lang="en-US" sz="900">
                <a:solidFill>
                  <a:schemeClr val="accent2"/>
                </a:solidFill>
              </a:rPr>
              <a:t>© 2009 Axialent, Inc. All rights reserved</a:t>
            </a:r>
            <a:endParaRPr lang="es-ES" sz="900">
              <a:solidFill>
                <a:schemeClr val="accent2"/>
              </a:solidFill>
            </a:endParaRPr>
          </a:p>
        </p:txBody>
      </p:sp>
      <p:pic>
        <p:nvPicPr>
          <p:cNvPr id="1646595" name="Picture 4" descr="BU004652"/>
          <p:cNvPicPr>
            <a:picLocks noChangeAspect="1" noChangeArrowheads="1"/>
          </p:cNvPicPr>
          <p:nvPr/>
        </p:nvPicPr>
        <p:blipFill>
          <a:blip r:embed="rId3" cstate="print"/>
          <a:srcRect/>
          <a:stretch>
            <a:fillRect/>
          </a:stretch>
        </p:blipFill>
        <p:spPr bwMode="auto">
          <a:xfrm>
            <a:off x="0" y="-20241"/>
            <a:ext cx="9144000" cy="5386388"/>
          </a:xfrm>
          <a:prstGeom prst="rect">
            <a:avLst/>
          </a:prstGeom>
          <a:noFill/>
          <a:ln w="9525">
            <a:noFill/>
            <a:miter lim="800000"/>
            <a:headEnd/>
            <a:tailEnd/>
          </a:ln>
        </p:spPr>
      </p:pic>
      <p:sp>
        <p:nvSpPr>
          <p:cNvPr id="523269" name="Text Box 5"/>
          <p:cNvSpPr txBox="1">
            <a:spLocks noChangeArrowheads="1"/>
          </p:cNvSpPr>
          <p:nvPr/>
        </p:nvSpPr>
        <p:spPr bwMode="auto">
          <a:xfrm>
            <a:off x="539552" y="4247250"/>
            <a:ext cx="8571557" cy="646321"/>
          </a:xfrm>
          <a:prstGeom prst="rect">
            <a:avLst/>
          </a:prstGeom>
          <a:noFill/>
          <a:ln w="15875" algn="ctr">
            <a:noFill/>
            <a:miter lim="800000"/>
            <a:headEnd/>
            <a:tailEnd/>
          </a:ln>
        </p:spPr>
        <p:txBody>
          <a:bodyPr wrap="none" lIns="91430" tIns="45715" rIns="91430" bIns="45715">
            <a:spAutoFit/>
          </a:bodyPr>
          <a:lstStyle/>
          <a:p>
            <a:pPr eaLnBrk="1" hangingPunct="1">
              <a:spcBef>
                <a:spcPct val="0"/>
              </a:spcBef>
            </a:pPr>
            <a:r>
              <a:rPr lang="es-ES" sz="3600">
                <a:solidFill>
                  <a:srgbClr val="FFB831"/>
                </a:solidFill>
                <a:latin typeface="+mn-lt"/>
              </a:rPr>
              <a:t>¿quién va a hacer qué y para cuando?</a:t>
            </a:r>
          </a:p>
        </p:txBody>
      </p:sp>
      <p:sp>
        <p:nvSpPr>
          <p:cNvPr id="523270" name="Text Box 6"/>
          <p:cNvSpPr txBox="1">
            <a:spLocks noChangeArrowheads="1"/>
          </p:cNvSpPr>
          <p:nvPr/>
        </p:nvSpPr>
        <p:spPr bwMode="auto">
          <a:xfrm>
            <a:off x="1115616" y="411510"/>
            <a:ext cx="6216746" cy="523210"/>
          </a:xfrm>
          <a:prstGeom prst="rect">
            <a:avLst/>
          </a:prstGeom>
          <a:noFill/>
          <a:ln w="15875" algn="ctr">
            <a:noFill/>
            <a:miter lim="800000"/>
            <a:headEnd/>
            <a:tailEnd/>
          </a:ln>
        </p:spPr>
        <p:txBody>
          <a:bodyPr wrap="none" lIns="91430" tIns="45715" rIns="91430" bIns="45715">
            <a:spAutoFit/>
          </a:bodyPr>
          <a:lstStyle/>
          <a:p>
            <a:pPr eaLnBrk="1" hangingPunct="1">
              <a:spcBef>
                <a:spcPct val="0"/>
              </a:spcBef>
            </a:pPr>
            <a:r>
              <a:rPr lang="es-ES" sz="2800" b="1">
                <a:solidFill>
                  <a:srgbClr val="FFE661"/>
                </a:solidFill>
                <a:latin typeface="+mn-lt"/>
              </a:rPr>
              <a:t>compromiso = pedido + aceptación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32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523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9" grpId="0"/>
      <p:bldP spid="523270"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26690" name="Rectangle 2"/>
          <p:cNvSpPr>
            <a:spLocks noGrp="1" noChangeArrowheads="1"/>
          </p:cNvSpPr>
          <p:nvPr>
            <p:ph type="title" idx="4294967295"/>
          </p:nvPr>
        </p:nvSpPr>
        <p:spPr>
          <a:xfrm>
            <a:off x="179512" y="51470"/>
            <a:ext cx="8685213" cy="576064"/>
          </a:xfrm>
        </p:spPr>
        <p:txBody>
          <a:bodyPr/>
          <a:lstStyle/>
          <a:p>
            <a:r>
              <a:rPr lang="es-ES" dirty="0"/>
              <a:t>Contexto de confianza en los compromisos</a:t>
            </a:r>
          </a:p>
        </p:txBody>
      </p:sp>
      <p:sp>
        <p:nvSpPr>
          <p:cNvPr id="626691"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DFC694FB-F93C-4619-9479-91988B2E698F}" type="slidenum">
              <a:rPr lang="en-US" sz="1000">
                <a:solidFill>
                  <a:srgbClr val="B2B2B2"/>
                </a:solidFill>
                <a:sym typeface="Trebuchet MS" pitchFamily="34" charset="0"/>
              </a:rPr>
              <a:pPr algn="r" eaLnBrk="1" hangingPunct="1">
                <a:spcBef>
                  <a:spcPct val="0"/>
                </a:spcBef>
              </a:pPr>
              <a:t>159</a:t>
            </a:fld>
            <a:endParaRPr lang="en-US" sz="1000">
              <a:solidFill>
                <a:srgbClr val="B2B2B2"/>
              </a:solidFill>
              <a:sym typeface="Trebuchet MS" pitchFamily="34" charset="0"/>
            </a:endParaRPr>
          </a:p>
        </p:txBody>
      </p:sp>
      <p:sp>
        <p:nvSpPr>
          <p:cNvPr id="119817" name="Text Box 9"/>
          <p:cNvSpPr txBox="1">
            <a:spLocks noChangeArrowheads="1"/>
          </p:cNvSpPr>
          <p:nvPr/>
        </p:nvSpPr>
        <p:spPr bwMode="auto">
          <a:xfrm>
            <a:off x="152400" y="1203598"/>
            <a:ext cx="2926080" cy="1584176"/>
          </a:xfrm>
          <a:prstGeom prst="roundRect">
            <a:avLst/>
          </a:prstGeom>
          <a:noFill/>
          <a:ln w="15875" algn="ctr">
            <a:noFill/>
            <a:miter lim="800000"/>
            <a:headEnd/>
            <a:tailEnd/>
          </a:ln>
          <a:scene3d>
            <a:camera prst="orthographicFront"/>
            <a:lightRig rig="threePt" dir="t"/>
          </a:scene3d>
          <a:sp3d>
            <a:bevelT/>
          </a:sp3d>
        </p:spPr>
        <p:txBody>
          <a:bodyPr lIns="45695" tIns="45695" rIns="45695" bIns="45695" anchor="ctr"/>
          <a:lstStyle/>
          <a:p>
            <a:pPr algn="ctr" defTabSz="895350" eaLnBrk="1" hangingPunct="1">
              <a:defRPr/>
            </a:pPr>
            <a:r>
              <a:rPr lang="en-US" sz="4000" dirty="0" err="1">
                <a:solidFill>
                  <a:schemeClr val="tx2"/>
                </a:solidFill>
              </a:rPr>
              <a:t>Confianza</a:t>
            </a:r>
            <a:endParaRPr lang="en-US" sz="4000" dirty="0">
              <a:solidFill>
                <a:schemeClr val="tx2"/>
              </a:solidFill>
            </a:endParaRPr>
          </a:p>
          <a:p>
            <a:pPr algn="ctr" defTabSz="895350" eaLnBrk="1" hangingPunct="1">
              <a:spcBef>
                <a:spcPts val="600"/>
              </a:spcBef>
              <a:defRPr/>
            </a:pPr>
            <a:r>
              <a:rPr lang="en-US" sz="2400" dirty="0">
                <a:solidFill>
                  <a:schemeClr val="tx2"/>
                </a:solidFill>
              </a:rPr>
              <a:t>(</a:t>
            </a:r>
            <a:r>
              <a:rPr lang="en-US" sz="2400" dirty="0" err="1">
                <a:solidFill>
                  <a:schemeClr val="tx2"/>
                </a:solidFill>
              </a:rPr>
              <a:t>algunas</a:t>
            </a:r>
            <a:r>
              <a:rPr lang="en-US" sz="2400" dirty="0">
                <a:solidFill>
                  <a:schemeClr val="tx2"/>
                </a:solidFill>
              </a:rPr>
              <a:t> </a:t>
            </a:r>
            <a:r>
              <a:rPr lang="en-US" sz="2400" dirty="0" err="1">
                <a:solidFill>
                  <a:schemeClr val="tx2"/>
                </a:solidFill>
              </a:rPr>
              <a:t>premisas</a:t>
            </a:r>
            <a:r>
              <a:rPr lang="en-US" sz="2400" dirty="0">
                <a:solidFill>
                  <a:schemeClr val="tx2"/>
                </a:solidFill>
              </a:rPr>
              <a:t>)</a:t>
            </a:r>
          </a:p>
        </p:txBody>
      </p:sp>
      <p:sp>
        <p:nvSpPr>
          <p:cNvPr id="119819" name="Text Box 11"/>
          <p:cNvSpPr txBox="1">
            <a:spLocks noChangeArrowheads="1"/>
          </p:cNvSpPr>
          <p:nvPr/>
        </p:nvSpPr>
        <p:spPr bwMode="auto">
          <a:xfrm>
            <a:off x="3214689" y="982984"/>
            <a:ext cx="5527675" cy="2092822"/>
          </a:xfrm>
          <a:prstGeom prst="rect">
            <a:avLst/>
          </a:prstGeom>
          <a:noFill/>
          <a:ln w="9525" algn="ctr">
            <a:noFill/>
            <a:miter lim="800000"/>
            <a:headEnd/>
            <a:tailEnd/>
          </a:ln>
        </p:spPr>
        <p:txBody>
          <a:bodyPr wrap="square" lIns="45691" tIns="45691" rIns="45691" bIns="45691">
            <a:spAutoFit/>
          </a:bodyPr>
          <a:lstStyle/>
          <a:p>
            <a:pPr marL="274638" indent="-274638" defTabSz="895350" eaLnBrk="1" hangingPunct="1">
              <a:spcBef>
                <a:spcPts val="600"/>
              </a:spcBef>
              <a:spcAft>
                <a:spcPts val="600"/>
              </a:spcAft>
              <a:buClr>
                <a:schemeClr val="tx2"/>
              </a:buClr>
              <a:buFont typeface="Arial" charset="0"/>
              <a:buChar char="•"/>
            </a:pPr>
            <a:r>
              <a:rPr lang="es-ES" sz="2400" b="0" dirty="0">
                <a:solidFill>
                  <a:srgbClr val="002960"/>
                </a:solidFill>
              </a:rPr>
              <a:t>Creemos en la integridad de la persona.</a:t>
            </a:r>
          </a:p>
          <a:p>
            <a:pPr marL="274638" indent="-274638" defTabSz="895350" eaLnBrk="1" hangingPunct="1">
              <a:spcBef>
                <a:spcPts val="600"/>
              </a:spcBef>
              <a:spcAft>
                <a:spcPts val="600"/>
              </a:spcAft>
              <a:buClr>
                <a:schemeClr val="tx2"/>
              </a:buClr>
              <a:buFont typeface="Arial" charset="0"/>
              <a:buChar char="•"/>
            </a:pPr>
            <a:r>
              <a:rPr lang="es-ES" sz="2400" b="0" dirty="0">
                <a:solidFill>
                  <a:srgbClr val="002960"/>
                </a:solidFill>
              </a:rPr>
              <a:t>Creemos que la persona tiene capacidad y recursos para hacerse cargo.</a:t>
            </a:r>
          </a:p>
        </p:txBody>
      </p:sp>
      <p:sp>
        <p:nvSpPr>
          <p:cNvPr id="119820" name="Text Box 12"/>
          <p:cNvSpPr txBox="1">
            <a:spLocks noChangeArrowheads="1"/>
          </p:cNvSpPr>
          <p:nvPr/>
        </p:nvSpPr>
        <p:spPr bwMode="auto">
          <a:xfrm>
            <a:off x="323529" y="3381841"/>
            <a:ext cx="8609013" cy="1274136"/>
          </a:xfrm>
          <a:prstGeom prst="rect">
            <a:avLst/>
          </a:prstGeom>
          <a:solidFill>
            <a:schemeClr val="accent6">
              <a:lumMod val="20000"/>
              <a:lumOff val="80000"/>
            </a:schemeClr>
          </a:solidFill>
          <a:ln w="9525" algn="ctr">
            <a:noFill/>
            <a:miter lim="800000"/>
            <a:headEnd/>
            <a:tailEnd/>
          </a:ln>
        </p:spPr>
        <p:txBody>
          <a:bodyPr lIns="45691" tIns="45691" rIns="45691" bIns="45691">
            <a:spAutoFit/>
          </a:bodyPr>
          <a:lstStyle/>
          <a:p>
            <a:pPr algn="ctr" defTabSz="895350" eaLnBrk="1" hangingPunct="1">
              <a:spcBef>
                <a:spcPct val="20000"/>
              </a:spcBef>
            </a:pPr>
            <a:r>
              <a:rPr lang="es-AR" sz="2400" b="0" dirty="0">
                <a:solidFill>
                  <a:schemeClr val="tx2"/>
                </a:solidFill>
              </a:rPr>
              <a:t>Aún operando con integridad, una persona podría estar equivocada y prometer cosas que no puede cumplir. </a:t>
            </a:r>
          </a:p>
          <a:p>
            <a:pPr algn="ctr" defTabSz="895350" eaLnBrk="1" hangingPunct="1">
              <a:spcBef>
                <a:spcPct val="20000"/>
              </a:spcBef>
            </a:pPr>
            <a:r>
              <a:rPr lang="es-AR" sz="2400" b="0" dirty="0">
                <a:solidFill>
                  <a:schemeClr val="tx2"/>
                </a:solidFill>
              </a:rPr>
              <a:t>(Equivocarse vs. Mentir)</a:t>
            </a: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9817"/>
                                        </p:tgtEl>
                                        <p:attrNameLst>
                                          <p:attrName>style.visibility</p:attrName>
                                        </p:attrNameLst>
                                      </p:cBhvr>
                                      <p:to>
                                        <p:strVal val="visible"/>
                                      </p:to>
                                    </p:set>
                                    <p:animEffect transition="in" filter="box(in)">
                                      <p:cBhvr>
                                        <p:cTn id="7" dur="500"/>
                                        <p:tgtEl>
                                          <p:spTgt spid="1198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9">
                                            <p:txEl>
                                              <p:pRg st="0" end="0"/>
                                            </p:txEl>
                                          </p:spTgt>
                                        </p:tgtEl>
                                        <p:attrNameLst>
                                          <p:attrName>style.visibility</p:attrName>
                                        </p:attrNameLst>
                                      </p:cBhvr>
                                      <p:to>
                                        <p:strVal val="visible"/>
                                      </p:to>
                                    </p:set>
                                    <p:animEffect transition="in" filter="fade">
                                      <p:cBhvr>
                                        <p:cTn id="12" dur="500"/>
                                        <p:tgtEl>
                                          <p:spTgt spid="1198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819">
                                            <p:txEl>
                                              <p:pRg st="1" end="1"/>
                                            </p:txEl>
                                          </p:spTgt>
                                        </p:tgtEl>
                                        <p:attrNameLst>
                                          <p:attrName>style.visibility</p:attrName>
                                        </p:attrNameLst>
                                      </p:cBhvr>
                                      <p:to>
                                        <p:strVal val="visible"/>
                                      </p:to>
                                    </p:set>
                                    <p:animEffect transition="in" filter="fade">
                                      <p:cBhvr>
                                        <p:cTn id="17" dur="500"/>
                                        <p:tgtEl>
                                          <p:spTgt spid="1198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9820"/>
                                        </p:tgtEl>
                                        <p:attrNameLst>
                                          <p:attrName>style.visibility</p:attrName>
                                        </p:attrNameLst>
                                      </p:cBhvr>
                                      <p:to>
                                        <p:strVal val="visible"/>
                                      </p:to>
                                    </p:set>
                                    <p:animEffect transition="in" filter="fade">
                                      <p:cBhvr>
                                        <p:cTn id="22" dur="500"/>
                                        <p:tgtEl>
                                          <p:spTgt spid="119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9" grpId="0" build="p" bldLvl="5"/>
      <p:bldP spid="1198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2">
            <a:extLst>
              <a:ext uri="{FF2B5EF4-FFF2-40B4-BE49-F238E27FC236}">
                <a16:creationId xmlns:a16="http://schemas.microsoft.com/office/drawing/2014/main" id="{2CFDFDEE-C119-45BE-A991-98B7F6591AAC}"/>
              </a:ext>
            </a:extLst>
          </p:cNvPr>
          <p:cNvSpPr/>
          <p:nvPr/>
        </p:nvSpPr>
        <p:spPr>
          <a:xfrm>
            <a:off x="-12128" y="1489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7" y="89418"/>
            <a:ext cx="8685213" cy="434578"/>
          </a:xfrm>
        </p:spPr>
        <p:txBody>
          <a:bodyPr/>
          <a:lstStyle/>
          <a:p>
            <a:r>
              <a:rPr lang="es-AR" dirty="0"/>
              <a:t>Dilemas y contradicciones al ejercer los Valores</a:t>
            </a:r>
          </a:p>
        </p:txBody>
      </p:sp>
      <p:sp>
        <p:nvSpPr>
          <p:cNvPr id="3" name="Content Placeholder 2"/>
          <p:cNvSpPr>
            <a:spLocks noGrp="1"/>
          </p:cNvSpPr>
          <p:nvPr>
            <p:ph idx="1"/>
          </p:nvPr>
        </p:nvSpPr>
        <p:spPr>
          <a:xfrm>
            <a:off x="359532" y="1059582"/>
            <a:ext cx="8424936" cy="3294366"/>
          </a:xfrm>
        </p:spPr>
        <p:txBody>
          <a:bodyPr/>
          <a:lstStyle/>
          <a:p>
            <a:r>
              <a:rPr lang="es-AR" sz="1500" b="0" dirty="0"/>
              <a:t>Los valores son criterios generales que guían la acción humana.</a:t>
            </a:r>
          </a:p>
          <a:p>
            <a:r>
              <a:rPr lang="es-AR" sz="1500" b="0" dirty="0"/>
              <a:t>Habitualmente las personas sostenemos un conjunto de valores (nunca uno solo).</a:t>
            </a:r>
          </a:p>
          <a:p>
            <a:r>
              <a:rPr lang="es-AR" sz="1500" b="0" dirty="0"/>
              <a:t>Tres desafíos en el “ejercicio de los valores” :</a:t>
            </a:r>
          </a:p>
          <a:p>
            <a:pPr marL="346075" lvl="1" indent="0">
              <a:buNone/>
            </a:pPr>
            <a:r>
              <a:rPr lang="es-AR" sz="1500" b="0" u="sng" dirty="0"/>
              <a:t>1. “</a:t>
            </a:r>
            <a:r>
              <a:rPr lang="es-AR" sz="1500" u="sng" dirty="0"/>
              <a:t>Dilema individual”</a:t>
            </a:r>
            <a:r>
              <a:rPr lang="es-AR" sz="1500" dirty="0"/>
              <a:t>: </a:t>
            </a:r>
            <a:r>
              <a:rPr lang="es-AR" sz="1500" b="0" dirty="0"/>
              <a:t>No siempre mi comportamiento o mi decisión particular honra simultáneamente todos los valores que declaro / abrazo…(y me doy cuenta de eso).</a:t>
            </a:r>
          </a:p>
          <a:p>
            <a:pPr marL="346075" lvl="1" indent="0">
              <a:buNone/>
            </a:pPr>
            <a:r>
              <a:rPr lang="es-AR" sz="1500" u="sng" dirty="0"/>
              <a:t>2. “Falta de alineamiento grupal interno”</a:t>
            </a:r>
            <a:r>
              <a:rPr lang="es-AR" sz="1500" dirty="0"/>
              <a:t>: </a:t>
            </a:r>
            <a:r>
              <a:rPr lang="es-AR" sz="1500" b="0" dirty="0"/>
              <a:t>No siempre las personas que elegimos un conjunto de valores compartidos encontramos coherencia en el modo en que cada uno los ejerce (no estamos alineados en el significado que le damos a cada valor)</a:t>
            </a:r>
          </a:p>
          <a:p>
            <a:pPr marL="346075" lvl="1" indent="0">
              <a:buNone/>
            </a:pPr>
            <a:r>
              <a:rPr lang="es-AR" sz="1500" u="sng" dirty="0"/>
              <a:t>3. “Contradicción percibida por terceros”</a:t>
            </a:r>
            <a:r>
              <a:rPr lang="es-AR" sz="1500" dirty="0"/>
              <a:t>: </a:t>
            </a:r>
            <a:r>
              <a:rPr lang="es-AR" sz="1500" b="0" dirty="0"/>
              <a:t>No siempre otras personas encuentran coherencia entre los valores que declaramos y los valores que ellas interpretan viendo nuestros comportamientos.</a:t>
            </a:r>
          </a:p>
        </p:txBody>
      </p:sp>
      <p:sp>
        <p:nvSpPr>
          <p:cNvPr id="4" name="Slide Number Placeholder 3"/>
          <p:cNvSpPr>
            <a:spLocks noGrp="1"/>
          </p:cNvSpPr>
          <p:nvPr>
            <p:ph type="sldNum" sz="quarter" idx="10"/>
          </p:nvPr>
        </p:nvSpPr>
        <p:spPr/>
        <p:txBody>
          <a:bodyPr/>
          <a:lstStyle/>
          <a:p>
            <a:pPr>
              <a:defRPr/>
            </a:pPr>
            <a:r>
              <a:rPr lang="en-US"/>
              <a:t>| </a:t>
            </a:r>
            <a:fld id="{F018E2F1-8AEC-4435-B2C4-395A963FD4C9}" type="slidenum">
              <a:rPr lang="en-US" smtClean="0">
                <a:solidFill>
                  <a:srgbClr val="B2B2B2"/>
                </a:solidFill>
              </a:rPr>
              <a:pPr>
                <a:defRPr/>
              </a:pPr>
              <a:t>16</a:t>
            </a:fld>
            <a:endParaRPr lang="en-US">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87042" name="Rectangle 2"/>
          <p:cNvSpPr>
            <a:spLocks noGrp="1" noChangeArrowheads="1"/>
          </p:cNvSpPr>
          <p:nvPr>
            <p:ph type="title"/>
          </p:nvPr>
        </p:nvSpPr>
        <p:spPr>
          <a:xfrm>
            <a:off x="279401" y="87474"/>
            <a:ext cx="8685213" cy="434578"/>
          </a:xfrm>
        </p:spPr>
        <p:txBody>
          <a:bodyPr>
            <a:normAutofit fontScale="90000"/>
          </a:bodyPr>
          <a:lstStyle/>
          <a:p>
            <a:pPr algn="l" eaLnBrk="1" hangingPunct="1"/>
            <a:r>
              <a:rPr lang="es-ES" dirty="0"/>
              <a:t>Integridad en los compromisos</a:t>
            </a:r>
            <a:endParaRPr lang="es-AR" dirty="0"/>
          </a:p>
        </p:txBody>
      </p:sp>
      <p:sp>
        <p:nvSpPr>
          <p:cNvPr id="319499" name="Text Box 11"/>
          <p:cNvSpPr txBox="1">
            <a:spLocks noChangeArrowheads="1"/>
          </p:cNvSpPr>
          <p:nvPr/>
        </p:nvSpPr>
        <p:spPr bwMode="auto">
          <a:xfrm>
            <a:off x="2771800" y="1075730"/>
            <a:ext cx="3456384" cy="1382270"/>
          </a:xfrm>
          <a:prstGeom prst="rect">
            <a:avLst/>
          </a:prstGeom>
          <a:solidFill>
            <a:schemeClr val="accent2">
              <a:lumMod val="20000"/>
              <a:lumOff val="80000"/>
              <a:alpha val="30196"/>
            </a:schemeClr>
          </a:solidFill>
          <a:ln w="28575" algn="ctr">
            <a:solidFill>
              <a:srgbClr val="800080"/>
            </a:solidFill>
            <a:miter lim="800000"/>
            <a:headEnd/>
            <a:tailEnd/>
          </a:ln>
        </p:spPr>
        <p:txBody>
          <a:bodyPr lIns="45634" tIns="45634" rIns="45634" bIns="45634" anchor="ctr"/>
          <a:lstStyle/>
          <a:p>
            <a:pPr algn="ctr" defTabSz="895350">
              <a:spcBef>
                <a:spcPct val="50000"/>
              </a:spcBef>
            </a:pPr>
            <a:r>
              <a:rPr lang="es-ES" sz="2400" b="1">
                <a:solidFill>
                  <a:srgbClr val="002960"/>
                </a:solidFill>
              </a:rPr>
              <a:t>¿COMO EVALUAMOS LA INTEGRIDAD?</a:t>
            </a:r>
          </a:p>
        </p:txBody>
      </p:sp>
      <p:sp>
        <p:nvSpPr>
          <p:cNvPr id="319500" name="Text Box 12"/>
          <p:cNvSpPr txBox="1">
            <a:spLocks noChangeArrowheads="1"/>
          </p:cNvSpPr>
          <p:nvPr/>
        </p:nvSpPr>
        <p:spPr bwMode="auto">
          <a:xfrm>
            <a:off x="251520" y="3288525"/>
            <a:ext cx="3384376" cy="1011417"/>
          </a:xfrm>
          <a:prstGeom prst="rect">
            <a:avLst/>
          </a:prstGeom>
          <a:solidFill>
            <a:schemeClr val="accent2">
              <a:lumMod val="20000"/>
              <a:lumOff val="80000"/>
              <a:alpha val="30196"/>
            </a:schemeClr>
          </a:solidFill>
          <a:ln w="28575" algn="ctr">
            <a:solidFill>
              <a:srgbClr val="800080"/>
            </a:solidFill>
            <a:miter lim="800000"/>
            <a:headEnd/>
            <a:tailEnd/>
          </a:ln>
        </p:spPr>
        <p:txBody>
          <a:bodyPr lIns="45634" tIns="45634" rIns="45634" bIns="45634" anchor="ctr"/>
          <a:lstStyle/>
          <a:p>
            <a:pPr algn="ctr" defTabSz="895350">
              <a:spcBef>
                <a:spcPct val="50000"/>
              </a:spcBef>
            </a:pPr>
            <a:r>
              <a:rPr lang="es-ES" sz="2400" b="1">
                <a:solidFill>
                  <a:srgbClr val="002960"/>
                </a:solidFill>
              </a:rPr>
              <a:t>SINCERIDAD</a:t>
            </a:r>
          </a:p>
        </p:txBody>
      </p:sp>
      <p:sp>
        <p:nvSpPr>
          <p:cNvPr id="319501" name="Text Box 13"/>
          <p:cNvSpPr txBox="1">
            <a:spLocks noChangeArrowheads="1"/>
          </p:cNvSpPr>
          <p:nvPr/>
        </p:nvSpPr>
        <p:spPr bwMode="auto">
          <a:xfrm>
            <a:off x="5364089" y="3288525"/>
            <a:ext cx="3351001" cy="1011417"/>
          </a:xfrm>
          <a:prstGeom prst="rect">
            <a:avLst/>
          </a:prstGeom>
          <a:solidFill>
            <a:schemeClr val="accent2">
              <a:lumMod val="20000"/>
              <a:lumOff val="80000"/>
              <a:alpha val="30196"/>
            </a:schemeClr>
          </a:solidFill>
          <a:ln w="28575" algn="ctr">
            <a:solidFill>
              <a:srgbClr val="800080"/>
            </a:solidFill>
            <a:miter lim="800000"/>
            <a:headEnd/>
            <a:tailEnd/>
          </a:ln>
        </p:spPr>
        <p:txBody>
          <a:bodyPr lIns="45634" tIns="45634" rIns="45634" bIns="45634" anchor="ctr"/>
          <a:lstStyle/>
          <a:p>
            <a:pPr algn="ctr" defTabSz="895350">
              <a:spcBef>
                <a:spcPct val="50000"/>
              </a:spcBef>
            </a:pPr>
            <a:r>
              <a:rPr lang="es-ES" sz="2400" b="1">
                <a:solidFill>
                  <a:srgbClr val="002960"/>
                </a:solidFill>
              </a:rPr>
              <a:t>HONORABILIDAD</a:t>
            </a:r>
          </a:p>
        </p:txBody>
      </p:sp>
      <p:cxnSp>
        <p:nvCxnSpPr>
          <p:cNvPr id="319502" name="AutoShape 14"/>
          <p:cNvCxnSpPr>
            <a:cxnSpLocks noChangeShapeType="1"/>
            <a:stCxn id="319499" idx="1"/>
            <a:endCxn id="319500" idx="0"/>
          </p:cNvCxnSpPr>
          <p:nvPr/>
        </p:nvCxnSpPr>
        <p:spPr bwMode="auto">
          <a:xfrm rot="10800000" flipV="1">
            <a:off x="1943708" y="1766865"/>
            <a:ext cx="828092" cy="1521660"/>
          </a:xfrm>
          <a:prstGeom prst="bentConnector2">
            <a:avLst/>
          </a:prstGeom>
          <a:noFill/>
          <a:ln w="9525">
            <a:solidFill>
              <a:srgbClr val="002960"/>
            </a:solidFill>
            <a:miter lim="800000"/>
            <a:headEnd/>
            <a:tailEnd type="triangle" w="med" len="med"/>
          </a:ln>
        </p:spPr>
      </p:cxnSp>
      <p:cxnSp>
        <p:nvCxnSpPr>
          <p:cNvPr id="319503" name="AutoShape 15"/>
          <p:cNvCxnSpPr>
            <a:cxnSpLocks noChangeShapeType="1"/>
            <a:stCxn id="319499" idx="3"/>
            <a:endCxn id="319501" idx="0"/>
          </p:cNvCxnSpPr>
          <p:nvPr/>
        </p:nvCxnSpPr>
        <p:spPr bwMode="auto">
          <a:xfrm>
            <a:off x="6228185" y="1766865"/>
            <a:ext cx="811405" cy="1521660"/>
          </a:xfrm>
          <a:prstGeom prst="bentConnector2">
            <a:avLst/>
          </a:prstGeom>
          <a:noFill/>
          <a:ln w="9525">
            <a:solidFill>
              <a:srgbClr val="002960"/>
            </a:solidFill>
            <a:miter lim="800000"/>
            <a:headEnd/>
            <a:tailEnd type="triangle" w="med" len="med"/>
          </a:ln>
        </p:spPr>
      </p:cxnSp>
      <p:sp>
        <p:nvSpPr>
          <p:cNvPr id="16" name="1 Marcador de número de diapositiva"/>
          <p:cNvSpPr>
            <a:spLocks noGrp="1"/>
          </p:cNvSpPr>
          <p:nvPr>
            <p:ph type="sldNum" sz="quarter" idx="10"/>
          </p:nvPr>
        </p:nvSpPr>
        <p:spPr>
          <a:xfrm>
            <a:off x="7010400" y="4943475"/>
            <a:ext cx="2133600" cy="200025"/>
          </a:xfrm>
          <a:noFill/>
        </p:spPr>
        <p:txBody>
          <a:bodyPr/>
          <a:lstStyle/>
          <a:p>
            <a:pPr algn="r"/>
            <a:r>
              <a:rPr lang="en-US"/>
              <a:t>| </a:t>
            </a:r>
            <a:fld id="{F073800D-1DB0-44C5-A09E-A586D052E14E}" type="slidenum">
              <a:rPr lang="en-US" smtClean="0">
                <a:solidFill>
                  <a:srgbClr val="B2B2B2"/>
                </a:solidFill>
              </a:rPr>
              <a:pPr algn="r"/>
              <a:t>160</a:t>
            </a:fld>
            <a:endParaRPr lang="en-US">
              <a:solidFill>
                <a:srgbClr val="B2B2B2"/>
              </a:solidFill>
            </a:endParaRPr>
          </a:p>
        </p:txBody>
      </p:sp>
      <p:sp>
        <p:nvSpPr>
          <p:cNvPr id="9"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19499"/>
                                        </p:tgtEl>
                                        <p:attrNameLst>
                                          <p:attrName>style.visibility</p:attrName>
                                        </p:attrNameLst>
                                      </p:cBhvr>
                                      <p:to>
                                        <p:strVal val="visible"/>
                                      </p:to>
                                    </p:set>
                                    <p:animEffect transition="in" filter="box(in)">
                                      <p:cBhvr>
                                        <p:cTn id="7" dur="500"/>
                                        <p:tgtEl>
                                          <p:spTgt spid="31949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9502"/>
                                        </p:tgtEl>
                                        <p:attrNameLst>
                                          <p:attrName>style.visibility</p:attrName>
                                        </p:attrNameLst>
                                      </p:cBhvr>
                                      <p:to>
                                        <p:strVal val="visible"/>
                                      </p:to>
                                    </p:set>
                                    <p:animEffect transition="in" filter="box(in)">
                                      <p:cBhvr>
                                        <p:cTn id="12" dur="500"/>
                                        <p:tgtEl>
                                          <p:spTgt spid="319502"/>
                                        </p:tgtEl>
                                      </p:cBhvr>
                                    </p:animEffect>
                                  </p:childTnLst>
                                </p:cTn>
                              </p:par>
                            </p:childTnLst>
                          </p:cTn>
                        </p:par>
                        <p:par>
                          <p:cTn id="13" fill="hold">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319500"/>
                                        </p:tgtEl>
                                        <p:attrNameLst>
                                          <p:attrName>style.visibility</p:attrName>
                                        </p:attrNameLst>
                                      </p:cBhvr>
                                      <p:to>
                                        <p:strVal val="visible"/>
                                      </p:to>
                                    </p:set>
                                    <p:animEffect transition="in" filter="box(in)">
                                      <p:cBhvr>
                                        <p:cTn id="16" dur="500"/>
                                        <p:tgtEl>
                                          <p:spTgt spid="319500"/>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319503"/>
                                        </p:tgtEl>
                                        <p:attrNameLst>
                                          <p:attrName>style.visibility</p:attrName>
                                        </p:attrNameLst>
                                      </p:cBhvr>
                                      <p:to>
                                        <p:strVal val="visible"/>
                                      </p:to>
                                    </p:set>
                                    <p:animEffect transition="in" filter="box(in)">
                                      <p:cBhvr>
                                        <p:cTn id="21" dur="500"/>
                                        <p:tgtEl>
                                          <p:spTgt spid="319503"/>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319501"/>
                                        </p:tgtEl>
                                        <p:attrNameLst>
                                          <p:attrName>style.visibility</p:attrName>
                                        </p:attrNameLst>
                                      </p:cBhvr>
                                      <p:to>
                                        <p:strVal val="visible"/>
                                      </p:to>
                                    </p:set>
                                    <p:animEffect transition="in" filter="box(in)">
                                      <p:cBhvr>
                                        <p:cTn id="24" dur="500"/>
                                        <p:tgtEl>
                                          <p:spTgt spid="319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9" grpId="0" animBg="1"/>
      <p:bldP spid="319500" grpId="0" animBg="1"/>
      <p:bldP spid="319501"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86823" name="Text Box 7"/>
          <p:cNvSpPr txBox="1">
            <a:spLocks noChangeArrowheads="1"/>
          </p:cNvSpPr>
          <p:nvPr/>
        </p:nvSpPr>
        <p:spPr bwMode="auto">
          <a:xfrm>
            <a:off x="533400" y="1610916"/>
            <a:ext cx="3881438" cy="2977058"/>
          </a:xfrm>
          <a:prstGeom prst="roundRect">
            <a:avLst/>
          </a:prstGeom>
          <a:noFill/>
          <a:ln w="9525" algn="ctr">
            <a:solidFill>
              <a:schemeClr val="accent5">
                <a:lumMod val="20000"/>
                <a:lumOff val="80000"/>
              </a:schemeClr>
            </a:solidFill>
            <a:miter lim="800000"/>
            <a:headEnd/>
            <a:tailEnd/>
          </a:ln>
        </p:spPr>
        <p:txBody>
          <a:bodyPr lIns="45705" tIns="45705" rIns="45705" bIns="45705"/>
          <a:lstStyle/>
          <a:p>
            <a:pPr marL="92075" defTabSz="895350" eaLnBrk="1" hangingPunct="1">
              <a:defRPr/>
            </a:pPr>
            <a:endParaRPr lang="es-ES" sz="1300" dirty="0">
              <a:solidFill>
                <a:srgbClr val="002960"/>
              </a:solidFill>
            </a:endParaRPr>
          </a:p>
          <a:p>
            <a:pPr marL="92075" defTabSz="895350" eaLnBrk="1" hangingPunct="1">
              <a:defRPr/>
            </a:pPr>
            <a:r>
              <a:rPr lang="es-ES" sz="1300" dirty="0">
                <a:solidFill>
                  <a:srgbClr val="002960"/>
                </a:solidFill>
              </a:rPr>
              <a:t>Hacer solo promesas que uno cree que puede cumplir:   </a:t>
            </a:r>
          </a:p>
          <a:p>
            <a:pPr marL="288925" lvl="1" indent="-174625" defTabSz="895350" eaLnBrk="1" hangingPunct="1">
              <a:buClr>
                <a:schemeClr val="accent2"/>
              </a:buClr>
              <a:buFont typeface="Arial" pitchFamily="34" charset="0"/>
              <a:buChar char="•"/>
              <a:defRPr/>
            </a:pPr>
            <a:r>
              <a:rPr lang="es-ES" sz="1300" dirty="0">
                <a:solidFill>
                  <a:srgbClr val="002960"/>
                </a:solidFill>
              </a:rPr>
              <a:t>Uno cree que entiende el compromiso. </a:t>
            </a:r>
          </a:p>
          <a:p>
            <a:pPr marL="288925" lvl="1" indent="-174625" defTabSz="895350" eaLnBrk="1" hangingPunct="1">
              <a:buClr>
                <a:schemeClr val="accent2"/>
              </a:buClr>
              <a:buFont typeface="Arial" pitchFamily="34" charset="0"/>
              <a:buChar char="•"/>
              <a:defRPr/>
            </a:pPr>
            <a:r>
              <a:rPr lang="es-ES" sz="1300" dirty="0">
                <a:solidFill>
                  <a:srgbClr val="002960"/>
                </a:solidFill>
              </a:rPr>
              <a:t>Uno cree que tiene los recursos y las habilidades necesarias para cumplirlo. </a:t>
            </a:r>
          </a:p>
          <a:p>
            <a:pPr marL="288925" lvl="1" indent="-174625" defTabSz="895350" eaLnBrk="1" hangingPunct="1">
              <a:buClr>
                <a:schemeClr val="accent2"/>
              </a:buClr>
              <a:buFont typeface="Arial" pitchFamily="34" charset="0"/>
              <a:buChar char="•"/>
              <a:defRPr/>
            </a:pPr>
            <a:r>
              <a:rPr lang="es-ES" sz="1300" dirty="0">
                <a:solidFill>
                  <a:srgbClr val="002960"/>
                </a:solidFill>
              </a:rPr>
              <a:t>Uno tiene la intención de aplicar las propias energías a la tarea (voluntad).</a:t>
            </a:r>
          </a:p>
          <a:p>
            <a:pPr marL="288925" lvl="1" indent="-174625" defTabSz="895350" eaLnBrk="1" hangingPunct="1">
              <a:buClr>
                <a:schemeClr val="accent2"/>
              </a:buClr>
              <a:buFont typeface="Arial" pitchFamily="34" charset="0"/>
              <a:buChar char="•"/>
              <a:defRPr/>
            </a:pPr>
            <a:r>
              <a:rPr lang="es-ES" sz="1300" dirty="0">
                <a:solidFill>
                  <a:srgbClr val="002960"/>
                </a:solidFill>
              </a:rPr>
              <a:t>Uno planifica para mitigar los riesgos de no poder cumplir.</a:t>
            </a:r>
          </a:p>
        </p:txBody>
      </p:sp>
      <p:sp>
        <p:nvSpPr>
          <p:cNvPr id="1186822" name="Text Box 6"/>
          <p:cNvSpPr txBox="1">
            <a:spLocks noChangeArrowheads="1"/>
          </p:cNvSpPr>
          <p:nvPr/>
        </p:nvSpPr>
        <p:spPr bwMode="auto">
          <a:xfrm>
            <a:off x="4911725" y="1610916"/>
            <a:ext cx="3881438" cy="2995613"/>
          </a:xfrm>
          <a:prstGeom prst="roundRect">
            <a:avLst/>
          </a:prstGeom>
          <a:noFill/>
          <a:ln w="9525" algn="ctr">
            <a:solidFill>
              <a:schemeClr val="accent5">
                <a:lumMod val="20000"/>
                <a:lumOff val="80000"/>
              </a:schemeClr>
            </a:solidFill>
            <a:miter lim="800000"/>
            <a:headEnd/>
            <a:tailEnd/>
          </a:ln>
        </p:spPr>
        <p:txBody>
          <a:bodyPr lIns="45695" tIns="45695" rIns="45695" bIns="45695"/>
          <a:lstStyle/>
          <a:p>
            <a:pPr marL="92075" defTabSz="895350" eaLnBrk="1" hangingPunct="1">
              <a:defRPr/>
            </a:pPr>
            <a:r>
              <a:rPr lang="es-ES" sz="1200" dirty="0">
                <a:solidFill>
                  <a:srgbClr val="002960"/>
                </a:solidFill>
              </a:rPr>
              <a:t>Honrar los compromisos incondicionalmente, cumpliéndolos siempre que sea posible. Si el compromiso está en riesgo cuidar al “acreedor”     de dicha promesa:</a:t>
            </a:r>
          </a:p>
          <a:p>
            <a:pPr marL="339725" lvl="1" indent="-163513" defTabSz="895350" eaLnBrk="1" hangingPunct="1">
              <a:buClr>
                <a:schemeClr val="accent2"/>
              </a:buClr>
              <a:buFont typeface="Arial" pitchFamily="34" charset="0"/>
              <a:buChar char="•"/>
              <a:defRPr/>
            </a:pPr>
            <a:r>
              <a:rPr lang="es-ES" sz="1200" dirty="0">
                <a:solidFill>
                  <a:srgbClr val="002960"/>
                </a:solidFill>
              </a:rPr>
              <a:t>Alertar al acreedor inmediatamente. </a:t>
            </a:r>
          </a:p>
          <a:p>
            <a:pPr marL="339725" lvl="1" indent="-163513" defTabSz="895350" eaLnBrk="1" hangingPunct="1">
              <a:buClr>
                <a:schemeClr val="accent2"/>
              </a:buClr>
              <a:buFont typeface="Arial" pitchFamily="34" charset="0"/>
              <a:buChar char="•"/>
              <a:defRPr/>
            </a:pPr>
            <a:r>
              <a:rPr lang="es-ES" sz="1200" dirty="0">
                <a:solidFill>
                  <a:srgbClr val="002960"/>
                </a:solidFill>
              </a:rPr>
              <a:t>Disculparse y ofrecer una explicación.</a:t>
            </a:r>
          </a:p>
          <a:p>
            <a:pPr marL="339725" lvl="1" indent="-163513" defTabSz="895350" eaLnBrk="1" hangingPunct="1">
              <a:buClr>
                <a:schemeClr val="accent2"/>
              </a:buClr>
              <a:buFont typeface="Arial" pitchFamily="34" charset="0"/>
              <a:buChar char="•"/>
              <a:defRPr/>
            </a:pPr>
            <a:r>
              <a:rPr lang="es-ES" sz="1200" dirty="0">
                <a:solidFill>
                  <a:srgbClr val="002960"/>
                </a:solidFill>
              </a:rPr>
              <a:t> Indagar sobre los perjuicios potenciales al acreedor. </a:t>
            </a:r>
          </a:p>
          <a:p>
            <a:pPr marL="339725" lvl="1" indent="-163513" defTabSz="895350" eaLnBrk="1" hangingPunct="1">
              <a:buClr>
                <a:schemeClr val="accent2"/>
              </a:buClr>
              <a:buFont typeface="Arial" pitchFamily="34" charset="0"/>
              <a:buChar char="•"/>
              <a:defRPr/>
            </a:pPr>
            <a:r>
              <a:rPr lang="es-ES" sz="1200" dirty="0">
                <a:solidFill>
                  <a:srgbClr val="002960"/>
                </a:solidFill>
              </a:rPr>
              <a:t>Negociar estrategias para minimizar los daños y ofrecer reparación. </a:t>
            </a:r>
          </a:p>
          <a:p>
            <a:pPr marL="339725" lvl="1" indent="-163513" defTabSz="895350" eaLnBrk="1" hangingPunct="1">
              <a:buClr>
                <a:schemeClr val="accent2"/>
              </a:buClr>
              <a:buFont typeface="Arial" pitchFamily="34" charset="0"/>
              <a:buChar char="•"/>
              <a:defRPr/>
            </a:pPr>
            <a:r>
              <a:rPr lang="es-ES" sz="1200" dirty="0" err="1">
                <a:solidFill>
                  <a:srgbClr val="002960"/>
                </a:solidFill>
              </a:rPr>
              <a:t>Recomprometerse</a:t>
            </a:r>
            <a:r>
              <a:rPr lang="es-ES" sz="1200" dirty="0">
                <a:solidFill>
                  <a:srgbClr val="002960"/>
                </a:solidFill>
              </a:rPr>
              <a:t>.</a:t>
            </a:r>
          </a:p>
          <a:p>
            <a:pPr marL="339725" lvl="1" indent="-163513" defTabSz="895350" eaLnBrk="1" hangingPunct="1">
              <a:buClr>
                <a:schemeClr val="accent2"/>
              </a:buClr>
              <a:buFont typeface="Arial" pitchFamily="34" charset="0"/>
              <a:buChar char="•"/>
              <a:defRPr/>
            </a:pPr>
            <a:r>
              <a:rPr lang="es-ES" sz="1200" dirty="0">
                <a:solidFill>
                  <a:srgbClr val="002960"/>
                </a:solidFill>
              </a:rPr>
              <a:t>Aprender para el futuro. </a:t>
            </a:r>
          </a:p>
        </p:txBody>
      </p:sp>
      <p:sp>
        <p:nvSpPr>
          <p:cNvPr id="618500" name="Rectangle 2"/>
          <p:cNvSpPr>
            <a:spLocks noGrp="1" noChangeArrowheads="1"/>
          </p:cNvSpPr>
          <p:nvPr>
            <p:ph type="title" idx="4294967295"/>
          </p:nvPr>
        </p:nvSpPr>
        <p:spPr>
          <a:xfrm>
            <a:off x="241301" y="51470"/>
            <a:ext cx="8685213" cy="504056"/>
          </a:xfrm>
        </p:spPr>
        <p:txBody>
          <a:bodyPr/>
          <a:lstStyle/>
          <a:p>
            <a:r>
              <a:rPr lang="es-ES" dirty="0"/>
              <a:t>Integridad en los compromisos</a:t>
            </a:r>
          </a:p>
        </p:txBody>
      </p:sp>
      <p:sp>
        <p:nvSpPr>
          <p:cNvPr id="618501"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C6AD7253-AC45-4E8C-9F94-9CBAC4D0EA75}" type="slidenum">
              <a:rPr lang="en-US" sz="1000">
                <a:solidFill>
                  <a:srgbClr val="B2B2B2"/>
                </a:solidFill>
                <a:sym typeface="Trebuchet MS" pitchFamily="34" charset="0"/>
              </a:rPr>
              <a:pPr algn="r" eaLnBrk="1" hangingPunct="1">
                <a:spcBef>
                  <a:spcPct val="0"/>
                </a:spcBef>
              </a:pPr>
              <a:t>161</a:t>
            </a:fld>
            <a:endParaRPr lang="en-US" sz="1000">
              <a:solidFill>
                <a:srgbClr val="B2B2B2"/>
              </a:solidFill>
              <a:sym typeface="Trebuchet MS" pitchFamily="34" charset="0"/>
            </a:endParaRPr>
          </a:p>
        </p:txBody>
      </p:sp>
      <p:sp>
        <p:nvSpPr>
          <p:cNvPr id="33796" name="Text Box 3"/>
          <p:cNvSpPr txBox="1">
            <a:spLocks noChangeArrowheads="1"/>
          </p:cNvSpPr>
          <p:nvPr/>
        </p:nvSpPr>
        <p:spPr bwMode="auto">
          <a:xfrm>
            <a:off x="3295650" y="757237"/>
            <a:ext cx="2357438" cy="423863"/>
          </a:xfrm>
          <a:prstGeom prst="roundRect">
            <a:avLst/>
          </a:prstGeom>
          <a:solidFill>
            <a:schemeClr val="accent5"/>
          </a:solidFill>
          <a:ln w="15875" algn="ctr">
            <a:noFill/>
            <a:miter lim="800000"/>
            <a:headEnd/>
            <a:tailEnd/>
          </a:ln>
          <a:scene3d>
            <a:camera prst="orthographicFront"/>
            <a:lightRig rig="threePt" dir="t"/>
          </a:scene3d>
          <a:sp3d>
            <a:bevelT w="165100" prst="coolSlant"/>
          </a:sp3d>
        </p:spPr>
        <p:txBody>
          <a:bodyPr lIns="45695" tIns="45695" rIns="45695" bIns="45695" anchor="ctr"/>
          <a:lstStyle/>
          <a:p>
            <a:pPr algn="ctr" defTabSz="895350" eaLnBrk="1" hangingPunct="1">
              <a:defRPr/>
            </a:pPr>
            <a:r>
              <a:rPr lang="es-ES" sz="1400" dirty="0">
                <a:solidFill>
                  <a:schemeClr val="accent1"/>
                </a:solidFill>
              </a:rPr>
              <a:t>¿COMO EVALUAMOS LA INTEGRIDAD?</a:t>
            </a:r>
          </a:p>
        </p:txBody>
      </p:sp>
      <p:sp>
        <p:nvSpPr>
          <p:cNvPr id="33797" name="Text Box 4"/>
          <p:cNvSpPr txBox="1">
            <a:spLocks noChangeArrowheads="1"/>
          </p:cNvSpPr>
          <p:nvPr/>
        </p:nvSpPr>
        <p:spPr bwMode="auto">
          <a:xfrm>
            <a:off x="1509713" y="1427560"/>
            <a:ext cx="1504950" cy="285750"/>
          </a:xfrm>
          <a:prstGeom prst="roundRect">
            <a:avLst/>
          </a:prstGeom>
          <a:solidFill>
            <a:schemeClr val="accent5"/>
          </a:solidFill>
          <a:ln w="15875" algn="ctr">
            <a:noFill/>
            <a:miter lim="800000"/>
            <a:headEnd/>
            <a:tailEnd/>
          </a:ln>
          <a:scene3d>
            <a:camera prst="orthographicFront"/>
            <a:lightRig rig="threePt" dir="t"/>
          </a:scene3d>
          <a:sp3d>
            <a:bevelT w="165100" prst="coolSlant"/>
          </a:sp3d>
        </p:spPr>
        <p:txBody>
          <a:bodyPr lIns="45695" tIns="45695" rIns="45695" bIns="45695" anchor="ctr"/>
          <a:lstStyle/>
          <a:p>
            <a:pPr algn="ctr" defTabSz="895350" eaLnBrk="1" hangingPunct="1">
              <a:defRPr/>
            </a:pPr>
            <a:r>
              <a:rPr lang="es-ES" sz="1400" dirty="0">
                <a:solidFill>
                  <a:schemeClr val="accent1"/>
                </a:solidFill>
              </a:rPr>
              <a:t>SINCERIDAD</a:t>
            </a:r>
          </a:p>
        </p:txBody>
      </p:sp>
      <p:sp>
        <p:nvSpPr>
          <p:cNvPr id="33798" name="Text Box 5"/>
          <p:cNvSpPr txBox="1">
            <a:spLocks noChangeArrowheads="1"/>
          </p:cNvSpPr>
          <p:nvPr/>
        </p:nvSpPr>
        <p:spPr bwMode="auto">
          <a:xfrm>
            <a:off x="5961422" y="1427560"/>
            <a:ext cx="1782681" cy="285750"/>
          </a:xfrm>
          <a:prstGeom prst="roundRect">
            <a:avLst/>
          </a:prstGeom>
          <a:solidFill>
            <a:schemeClr val="accent5"/>
          </a:solidFill>
          <a:ln w="15875" algn="ctr">
            <a:noFill/>
            <a:miter lim="800000"/>
            <a:headEnd/>
            <a:tailEnd/>
          </a:ln>
          <a:scene3d>
            <a:camera prst="orthographicFront"/>
            <a:lightRig rig="threePt" dir="t"/>
          </a:scene3d>
          <a:sp3d>
            <a:bevelT w="165100" prst="coolSlant"/>
          </a:sp3d>
        </p:spPr>
        <p:txBody>
          <a:bodyPr lIns="45695" tIns="45695" rIns="45695" bIns="45695" anchor="ctr"/>
          <a:lstStyle/>
          <a:p>
            <a:pPr algn="ctr" defTabSz="895350" eaLnBrk="1" hangingPunct="1">
              <a:defRPr/>
            </a:pPr>
            <a:r>
              <a:rPr lang="es-ES" sz="1400" dirty="0">
                <a:solidFill>
                  <a:schemeClr val="accent1"/>
                </a:solidFill>
              </a:rPr>
              <a:t>HONORABILIDAD</a:t>
            </a:r>
          </a:p>
        </p:txBody>
      </p:sp>
      <p:cxnSp>
        <p:nvCxnSpPr>
          <p:cNvPr id="618511" name="AutoShape 8"/>
          <p:cNvCxnSpPr>
            <a:cxnSpLocks noChangeShapeType="1"/>
          </p:cNvCxnSpPr>
          <p:nvPr/>
        </p:nvCxnSpPr>
        <p:spPr bwMode="auto">
          <a:xfrm rot="10800000" flipV="1">
            <a:off x="2262189" y="969169"/>
            <a:ext cx="1025525" cy="452438"/>
          </a:xfrm>
          <a:prstGeom prst="bentConnector2">
            <a:avLst/>
          </a:prstGeom>
          <a:noFill/>
          <a:ln w="9525">
            <a:solidFill>
              <a:schemeClr val="tx1"/>
            </a:solidFill>
            <a:miter lim="800000"/>
            <a:headEnd/>
            <a:tailEnd type="triangle" w="med" len="med"/>
          </a:ln>
        </p:spPr>
      </p:cxnSp>
      <p:cxnSp>
        <p:nvCxnSpPr>
          <p:cNvPr id="618512" name="AutoShape 9"/>
          <p:cNvCxnSpPr>
            <a:cxnSpLocks noChangeShapeType="1"/>
          </p:cNvCxnSpPr>
          <p:nvPr/>
        </p:nvCxnSpPr>
        <p:spPr bwMode="auto">
          <a:xfrm>
            <a:off x="5661025" y="969169"/>
            <a:ext cx="1136650" cy="452438"/>
          </a:xfrm>
          <a:prstGeom prst="bentConnector2">
            <a:avLst/>
          </a:prstGeom>
          <a:noFill/>
          <a:ln w="9525">
            <a:solidFill>
              <a:schemeClr val="tx1"/>
            </a:solidFill>
            <a:miter lim="800000"/>
            <a:headEnd/>
            <a:tailEnd type="triangle" w="med" len="med"/>
          </a:ln>
        </p:spPr>
      </p:cxnSp>
      <p:sp>
        <p:nvSpPr>
          <p:cNvPr id="11"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68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68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6823" grpId="0" animBg="1"/>
      <p:bldP spid="1186822"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00355" name="Rectangle 2"/>
          <p:cNvSpPr>
            <a:spLocks noGrp="1" noChangeArrowheads="1"/>
          </p:cNvSpPr>
          <p:nvPr>
            <p:ph type="title" idx="4294967295"/>
          </p:nvPr>
        </p:nvSpPr>
        <p:spPr>
          <a:xfrm>
            <a:off x="323528" y="141480"/>
            <a:ext cx="8229600" cy="432048"/>
          </a:xfrm>
        </p:spPr>
        <p:txBody>
          <a:bodyPr lIns="0" tIns="0" rIns="0" bIns="0" anchor="t">
            <a:normAutofit/>
          </a:bodyPr>
          <a:lstStyle/>
          <a:p>
            <a:r>
              <a:rPr lang="es-AR"/>
              <a:t>honorabilidad</a:t>
            </a:r>
          </a:p>
        </p:txBody>
      </p:sp>
      <p:sp>
        <p:nvSpPr>
          <p:cNvPr id="106549" name="Text Box 53"/>
          <p:cNvSpPr txBox="1">
            <a:spLocks noChangeArrowheads="1"/>
          </p:cNvSpPr>
          <p:nvPr/>
        </p:nvSpPr>
        <p:spPr bwMode="auto">
          <a:xfrm>
            <a:off x="1086588" y="1825798"/>
            <a:ext cx="1954212" cy="601936"/>
          </a:xfrm>
          <a:prstGeom prst="rect">
            <a:avLst/>
          </a:prstGeom>
          <a:noFill/>
          <a:ln w="9525">
            <a:noFill/>
            <a:miter lim="800000"/>
            <a:headEnd/>
            <a:tailEnd/>
          </a:ln>
        </p:spPr>
        <p:txBody>
          <a:bodyPr lIns="93216" tIns="46609" rIns="93216" bIns="46609"/>
          <a:lstStyle/>
          <a:p>
            <a:pPr defTabSz="912813">
              <a:spcBef>
                <a:spcPct val="50000"/>
              </a:spcBef>
            </a:pPr>
            <a:r>
              <a:rPr lang="es-AR" sz="1200" b="1" dirty="0">
                <a:solidFill>
                  <a:srgbClr val="002960"/>
                </a:solidFill>
              </a:rPr>
              <a:t>Costo de pedir disculpas y renegociar vencimientos</a:t>
            </a:r>
          </a:p>
        </p:txBody>
      </p:sp>
      <p:sp>
        <p:nvSpPr>
          <p:cNvPr id="106550" name="Text Box 54"/>
          <p:cNvSpPr txBox="1">
            <a:spLocks noChangeArrowheads="1"/>
          </p:cNvSpPr>
          <p:nvPr/>
        </p:nvSpPr>
        <p:spPr bwMode="auto">
          <a:xfrm>
            <a:off x="2627313" y="4251723"/>
            <a:ext cx="1244600" cy="426244"/>
          </a:xfrm>
          <a:prstGeom prst="rect">
            <a:avLst/>
          </a:prstGeom>
          <a:noFill/>
          <a:ln w="9525">
            <a:noFill/>
            <a:miter lim="800000"/>
            <a:headEnd/>
            <a:tailEnd/>
          </a:ln>
        </p:spPr>
        <p:txBody>
          <a:bodyPr lIns="93216" tIns="46609" rIns="93216" bIns="46609"/>
          <a:lstStyle/>
          <a:p>
            <a:pPr defTabSz="912813">
              <a:spcBef>
                <a:spcPct val="50000"/>
              </a:spcBef>
            </a:pPr>
            <a:r>
              <a:rPr lang="es-AR" sz="1200" b="1" dirty="0">
                <a:solidFill>
                  <a:srgbClr val="002960"/>
                </a:solidFill>
              </a:rPr>
              <a:t>Se hace la promesa.</a:t>
            </a:r>
          </a:p>
        </p:txBody>
      </p:sp>
      <p:sp>
        <p:nvSpPr>
          <p:cNvPr id="106551" name="Text Box 55"/>
          <p:cNvSpPr txBox="1">
            <a:spLocks noChangeArrowheads="1"/>
          </p:cNvSpPr>
          <p:nvPr/>
        </p:nvSpPr>
        <p:spPr bwMode="auto">
          <a:xfrm>
            <a:off x="3851275" y="4245769"/>
            <a:ext cx="1441450" cy="494110"/>
          </a:xfrm>
          <a:prstGeom prst="rect">
            <a:avLst/>
          </a:prstGeom>
          <a:noFill/>
          <a:ln w="9525">
            <a:noFill/>
            <a:miter lim="800000"/>
            <a:headEnd/>
            <a:tailEnd/>
          </a:ln>
        </p:spPr>
        <p:txBody>
          <a:bodyPr lIns="93216" tIns="46609" rIns="93216" bIns="46609"/>
          <a:lstStyle/>
          <a:p>
            <a:pPr defTabSz="912813">
              <a:spcBef>
                <a:spcPct val="50000"/>
              </a:spcBef>
            </a:pPr>
            <a:r>
              <a:rPr lang="es-AR" sz="1200" b="1">
                <a:solidFill>
                  <a:srgbClr val="002960"/>
                </a:solidFill>
              </a:rPr>
              <a:t>Se descubre que la promesa está en riesgo.</a:t>
            </a:r>
          </a:p>
        </p:txBody>
      </p:sp>
      <p:sp>
        <p:nvSpPr>
          <p:cNvPr id="106552" name="Text Box 56"/>
          <p:cNvSpPr txBox="1">
            <a:spLocks noChangeArrowheads="1"/>
          </p:cNvSpPr>
          <p:nvPr/>
        </p:nvSpPr>
        <p:spPr bwMode="auto">
          <a:xfrm>
            <a:off x="5292725" y="4274344"/>
            <a:ext cx="920750" cy="350044"/>
          </a:xfrm>
          <a:prstGeom prst="rect">
            <a:avLst/>
          </a:prstGeom>
          <a:noFill/>
          <a:ln w="9525">
            <a:noFill/>
            <a:miter lim="800000"/>
            <a:headEnd/>
            <a:tailEnd/>
          </a:ln>
        </p:spPr>
        <p:txBody>
          <a:bodyPr lIns="93216" tIns="46609" rIns="93216" bIns="46609"/>
          <a:lstStyle/>
          <a:p>
            <a:pPr defTabSz="912813">
              <a:spcBef>
                <a:spcPct val="50000"/>
              </a:spcBef>
            </a:pPr>
            <a:r>
              <a:rPr lang="es-AR" sz="1200" b="1">
                <a:solidFill>
                  <a:srgbClr val="002960"/>
                </a:solidFill>
              </a:rPr>
              <a:t>Venci-miento.</a:t>
            </a:r>
          </a:p>
        </p:txBody>
      </p:sp>
      <p:sp>
        <p:nvSpPr>
          <p:cNvPr id="106553" name="Text Box 57"/>
          <p:cNvSpPr txBox="1">
            <a:spLocks noChangeArrowheads="1"/>
          </p:cNvSpPr>
          <p:nvPr/>
        </p:nvSpPr>
        <p:spPr bwMode="auto">
          <a:xfrm>
            <a:off x="6007100" y="4196954"/>
            <a:ext cx="3098800" cy="772715"/>
          </a:xfrm>
          <a:prstGeom prst="rect">
            <a:avLst/>
          </a:prstGeom>
          <a:noFill/>
          <a:ln w="9525">
            <a:noFill/>
            <a:miter lim="800000"/>
            <a:headEnd/>
            <a:tailEnd/>
          </a:ln>
        </p:spPr>
        <p:txBody>
          <a:bodyPr lIns="93216" tIns="46609" rIns="93216" bIns="46609"/>
          <a:lstStyle/>
          <a:p>
            <a:pPr defTabSz="912813">
              <a:spcBef>
                <a:spcPct val="50000"/>
              </a:spcBef>
            </a:pPr>
            <a:r>
              <a:rPr lang="es-AR" sz="1200" b="1" dirty="0">
                <a:solidFill>
                  <a:srgbClr val="002960"/>
                </a:solidFill>
              </a:rPr>
              <a:t>El receptor de la promesa exige que se cumpla el compromiso. Quien promete se “enoja”  cuando el acreedor se queja (máximo nivel de “criminalidad”).</a:t>
            </a:r>
          </a:p>
        </p:txBody>
      </p:sp>
      <p:sp>
        <p:nvSpPr>
          <p:cNvPr id="106554" name="Text Box 58"/>
          <p:cNvSpPr txBox="1">
            <a:spLocks noChangeArrowheads="1"/>
          </p:cNvSpPr>
          <p:nvPr/>
        </p:nvSpPr>
        <p:spPr bwMode="auto">
          <a:xfrm>
            <a:off x="7697788" y="3856435"/>
            <a:ext cx="838200" cy="210740"/>
          </a:xfrm>
          <a:prstGeom prst="rect">
            <a:avLst/>
          </a:prstGeom>
          <a:noFill/>
          <a:ln w="9525">
            <a:noFill/>
            <a:miter lim="800000"/>
            <a:headEnd/>
            <a:tailEnd/>
          </a:ln>
        </p:spPr>
        <p:txBody>
          <a:bodyPr lIns="93216" tIns="46609" rIns="93216" bIns="46609"/>
          <a:lstStyle/>
          <a:p>
            <a:pPr defTabSz="912813">
              <a:spcBef>
                <a:spcPct val="50000"/>
              </a:spcBef>
            </a:pPr>
            <a:r>
              <a:rPr lang="es-AR" sz="1300" b="1">
                <a:solidFill>
                  <a:srgbClr val="002960"/>
                </a:solidFill>
              </a:rPr>
              <a:t>Tiempo</a:t>
            </a:r>
          </a:p>
        </p:txBody>
      </p:sp>
      <p:sp>
        <p:nvSpPr>
          <p:cNvPr id="106555" name="Line 59"/>
          <p:cNvSpPr>
            <a:spLocks noChangeShapeType="1"/>
          </p:cNvSpPr>
          <p:nvPr/>
        </p:nvSpPr>
        <p:spPr bwMode="auto">
          <a:xfrm>
            <a:off x="3040064" y="3837385"/>
            <a:ext cx="5195887" cy="0"/>
          </a:xfrm>
          <a:prstGeom prst="line">
            <a:avLst/>
          </a:prstGeom>
          <a:noFill/>
          <a:ln w="38100">
            <a:solidFill>
              <a:srgbClr val="002960"/>
            </a:solidFill>
            <a:round/>
            <a:headEnd/>
            <a:tailEnd type="triangle" w="med" len="med"/>
          </a:ln>
        </p:spPr>
        <p:txBody>
          <a:bodyPr/>
          <a:lstStyle/>
          <a:p>
            <a:endParaRPr lang="es-AR"/>
          </a:p>
        </p:txBody>
      </p:sp>
      <p:sp>
        <p:nvSpPr>
          <p:cNvPr id="106556" name="Line 60"/>
          <p:cNvSpPr>
            <a:spLocks noChangeShapeType="1"/>
          </p:cNvSpPr>
          <p:nvPr/>
        </p:nvSpPr>
        <p:spPr bwMode="auto">
          <a:xfrm>
            <a:off x="4505325" y="3771900"/>
            <a:ext cx="0" cy="64294"/>
          </a:xfrm>
          <a:prstGeom prst="line">
            <a:avLst/>
          </a:prstGeom>
          <a:noFill/>
          <a:ln w="9525">
            <a:solidFill>
              <a:srgbClr val="002960"/>
            </a:solidFill>
            <a:round/>
            <a:headEnd/>
            <a:tailEnd/>
          </a:ln>
        </p:spPr>
        <p:txBody>
          <a:bodyPr/>
          <a:lstStyle/>
          <a:p>
            <a:endParaRPr lang="es-AR"/>
          </a:p>
        </p:txBody>
      </p:sp>
      <p:sp>
        <p:nvSpPr>
          <p:cNvPr id="106557" name="Line 61"/>
          <p:cNvSpPr>
            <a:spLocks noChangeShapeType="1"/>
          </p:cNvSpPr>
          <p:nvPr/>
        </p:nvSpPr>
        <p:spPr bwMode="auto">
          <a:xfrm>
            <a:off x="5657850" y="3317081"/>
            <a:ext cx="0" cy="510779"/>
          </a:xfrm>
          <a:prstGeom prst="line">
            <a:avLst/>
          </a:prstGeom>
          <a:noFill/>
          <a:ln w="9525">
            <a:solidFill>
              <a:srgbClr val="002960"/>
            </a:solidFill>
            <a:round/>
            <a:headEnd/>
            <a:tailEnd/>
          </a:ln>
        </p:spPr>
        <p:txBody>
          <a:bodyPr/>
          <a:lstStyle/>
          <a:p>
            <a:endParaRPr lang="es-AR"/>
          </a:p>
        </p:txBody>
      </p:sp>
      <p:sp>
        <p:nvSpPr>
          <p:cNvPr id="106558" name="Line 62"/>
          <p:cNvSpPr>
            <a:spLocks noChangeShapeType="1"/>
          </p:cNvSpPr>
          <p:nvPr/>
        </p:nvSpPr>
        <p:spPr bwMode="auto">
          <a:xfrm>
            <a:off x="6877050" y="1869282"/>
            <a:ext cx="0" cy="1964531"/>
          </a:xfrm>
          <a:prstGeom prst="line">
            <a:avLst/>
          </a:prstGeom>
          <a:noFill/>
          <a:ln w="9525">
            <a:solidFill>
              <a:srgbClr val="002960"/>
            </a:solidFill>
            <a:round/>
            <a:headEnd/>
            <a:tailEnd/>
          </a:ln>
        </p:spPr>
        <p:txBody>
          <a:bodyPr/>
          <a:lstStyle/>
          <a:p>
            <a:endParaRPr lang="es-AR"/>
          </a:p>
        </p:txBody>
      </p:sp>
      <p:sp>
        <p:nvSpPr>
          <p:cNvPr id="106559" name="Line 63"/>
          <p:cNvSpPr>
            <a:spLocks noChangeShapeType="1"/>
          </p:cNvSpPr>
          <p:nvPr/>
        </p:nvSpPr>
        <p:spPr bwMode="auto">
          <a:xfrm flipV="1">
            <a:off x="3067050" y="3768329"/>
            <a:ext cx="1455738" cy="59531"/>
          </a:xfrm>
          <a:prstGeom prst="line">
            <a:avLst/>
          </a:prstGeom>
          <a:noFill/>
          <a:ln w="28575">
            <a:solidFill>
              <a:srgbClr val="002960"/>
            </a:solidFill>
            <a:round/>
            <a:headEnd/>
            <a:tailEnd/>
          </a:ln>
        </p:spPr>
        <p:txBody>
          <a:bodyPr/>
          <a:lstStyle/>
          <a:p>
            <a:endParaRPr lang="es-AR"/>
          </a:p>
        </p:txBody>
      </p:sp>
      <p:sp>
        <p:nvSpPr>
          <p:cNvPr id="106560" name="Line 64"/>
          <p:cNvSpPr>
            <a:spLocks noChangeShapeType="1"/>
          </p:cNvSpPr>
          <p:nvPr/>
        </p:nvSpPr>
        <p:spPr bwMode="auto">
          <a:xfrm flipV="1">
            <a:off x="4498976" y="3326607"/>
            <a:ext cx="1152525" cy="445294"/>
          </a:xfrm>
          <a:prstGeom prst="line">
            <a:avLst/>
          </a:prstGeom>
          <a:noFill/>
          <a:ln w="28575">
            <a:solidFill>
              <a:srgbClr val="002960"/>
            </a:solidFill>
            <a:round/>
            <a:headEnd/>
            <a:tailEnd/>
          </a:ln>
        </p:spPr>
        <p:txBody>
          <a:bodyPr/>
          <a:lstStyle/>
          <a:p>
            <a:endParaRPr lang="es-AR"/>
          </a:p>
        </p:txBody>
      </p:sp>
      <p:sp>
        <p:nvSpPr>
          <p:cNvPr id="106561" name="Line 65"/>
          <p:cNvSpPr>
            <a:spLocks noChangeShapeType="1"/>
          </p:cNvSpPr>
          <p:nvPr/>
        </p:nvSpPr>
        <p:spPr bwMode="auto">
          <a:xfrm flipV="1">
            <a:off x="5646738" y="1866901"/>
            <a:ext cx="1219200" cy="1459706"/>
          </a:xfrm>
          <a:prstGeom prst="line">
            <a:avLst/>
          </a:prstGeom>
          <a:noFill/>
          <a:ln w="28575">
            <a:solidFill>
              <a:srgbClr val="002960"/>
            </a:solidFill>
            <a:round/>
            <a:headEnd/>
            <a:tailEnd/>
          </a:ln>
        </p:spPr>
        <p:txBody>
          <a:bodyPr/>
          <a:lstStyle/>
          <a:p>
            <a:endParaRPr lang="es-AR"/>
          </a:p>
        </p:txBody>
      </p:sp>
      <p:sp>
        <p:nvSpPr>
          <p:cNvPr id="106562" name="Line 66"/>
          <p:cNvSpPr>
            <a:spLocks noChangeShapeType="1"/>
          </p:cNvSpPr>
          <p:nvPr/>
        </p:nvSpPr>
        <p:spPr bwMode="auto">
          <a:xfrm flipV="1">
            <a:off x="6865938" y="1576388"/>
            <a:ext cx="0" cy="292894"/>
          </a:xfrm>
          <a:prstGeom prst="line">
            <a:avLst/>
          </a:prstGeom>
          <a:noFill/>
          <a:ln w="28575">
            <a:solidFill>
              <a:srgbClr val="002960"/>
            </a:solidFill>
            <a:round/>
            <a:headEnd/>
            <a:tailEnd type="triangle" w="med" len="med"/>
          </a:ln>
        </p:spPr>
        <p:txBody>
          <a:bodyPr/>
          <a:lstStyle/>
          <a:p>
            <a:endParaRPr lang="es-AR"/>
          </a:p>
        </p:txBody>
      </p:sp>
      <p:sp>
        <p:nvSpPr>
          <p:cNvPr id="106563" name="Line 67"/>
          <p:cNvSpPr>
            <a:spLocks noChangeShapeType="1"/>
          </p:cNvSpPr>
          <p:nvPr/>
        </p:nvSpPr>
        <p:spPr bwMode="auto">
          <a:xfrm>
            <a:off x="3048000" y="1818085"/>
            <a:ext cx="0" cy="2024063"/>
          </a:xfrm>
          <a:prstGeom prst="line">
            <a:avLst/>
          </a:prstGeom>
          <a:noFill/>
          <a:ln w="38100">
            <a:solidFill>
              <a:srgbClr val="002960"/>
            </a:solidFill>
            <a:round/>
            <a:headEnd type="triangle" w="med" len="med"/>
            <a:tailEnd/>
          </a:ln>
        </p:spPr>
        <p:txBody>
          <a:bodyPr/>
          <a:lstStyle/>
          <a:p>
            <a:endParaRPr lang="es-AR"/>
          </a:p>
        </p:txBody>
      </p:sp>
      <p:sp>
        <p:nvSpPr>
          <p:cNvPr id="106564" name="Text Box 68"/>
          <p:cNvSpPr txBox="1">
            <a:spLocks noChangeArrowheads="1"/>
          </p:cNvSpPr>
          <p:nvPr/>
        </p:nvSpPr>
        <p:spPr bwMode="auto">
          <a:xfrm>
            <a:off x="6783388" y="1547813"/>
            <a:ext cx="652462" cy="304800"/>
          </a:xfrm>
          <a:prstGeom prst="rect">
            <a:avLst/>
          </a:prstGeom>
          <a:noFill/>
          <a:ln w="9525">
            <a:noFill/>
            <a:miter lim="800000"/>
            <a:headEnd/>
            <a:tailEnd/>
          </a:ln>
        </p:spPr>
        <p:txBody>
          <a:bodyPr lIns="93216" tIns="46609" rIns="93216" bIns="46609"/>
          <a:lstStyle/>
          <a:p>
            <a:pPr defTabSz="912813">
              <a:spcBef>
                <a:spcPct val="50000"/>
              </a:spcBef>
            </a:pPr>
            <a:r>
              <a:rPr lang="es-AR" sz="2400" b="1">
                <a:solidFill>
                  <a:srgbClr val="002960"/>
                </a:solidFill>
                <a:latin typeface="Symbol" pitchFamily="18" charset="2"/>
              </a:rPr>
              <a:t> </a:t>
            </a:r>
            <a:r>
              <a:rPr lang="es-AR" sz="2400" b="1">
                <a:solidFill>
                  <a:srgbClr val="002960"/>
                </a:solidFill>
                <a:latin typeface="Symbol" pitchFamily="18" charset="2"/>
                <a:sym typeface="Symbol" pitchFamily="18" charset="2"/>
              </a:rPr>
              <a:t></a:t>
            </a:r>
            <a:endParaRPr lang="es-AR" b="1">
              <a:solidFill>
                <a:srgbClr val="002960"/>
              </a:solidFill>
              <a:sym typeface="Symbol" pitchFamily="18" charset="2"/>
            </a:endParaRPr>
          </a:p>
        </p:txBody>
      </p:sp>
      <p:sp>
        <p:nvSpPr>
          <p:cNvPr id="106565" name="Rectangle 69"/>
          <p:cNvSpPr>
            <a:spLocks noChangeArrowheads="1"/>
          </p:cNvSpPr>
          <p:nvPr/>
        </p:nvSpPr>
        <p:spPr bwMode="auto">
          <a:xfrm>
            <a:off x="2930525" y="3989785"/>
            <a:ext cx="268288" cy="202406"/>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b="1">
                <a:solidFill>
                  <a:srgbClr val="002960"/>
                </a:solidFill>
              </a:rPr>
              <a:t>1</a:t>
            </a:r>
          </a:p>
        </p:txBody>
      </p:sp>
      <p:sp>
        <p:nvSpPr>
          <p:cNvPr id="106566" name="Rectangle 70"/>
          <p:cNvSpPr>
            <a:spLocks noChangeArrowheads="1"/>
          </p:cNvSpPr>
          <p:nvPr/>
        </p:nvSpPr>
        <p:spPr bwMode="auto">
          <a:xfrm>
            <a:off x="4379914" y="3989785"/>
            <a:ext cx="268287" cy="202406"/>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b="1">
                <a:solidFill>
                  <a:srgbClr val="002960"/>
                </a:solidFill>
              </a:rPr>
              <a:t>2</a:t>
            </a:r>
          </a:p>
        </p:txBody>
      </p:sp>
      <p:sp>
        <p:nvSpPr>
          <p:cNvPr id="106567" name="Rectangle 71"/>
          <p:cNvSpPr>
            <a:spLocks noChangeArrowheads="1"/>
          </p:cNvSpPr>
          <p:nvPr/>
        </p:nvSpPr>
        <p:spPr bwMode="auto">
          <a:xfrm>
            <a:off x="5532439" y="3989785"/>
            <a:ext cx="268287" cy="202406"/>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b="1">
                <a:solidFill>
                  <a:srgbClr val="002960"/>
                </a:solidFill>
              </a:rPr>
              <a:t>3</a:t>
            </a:r>
          </a:p>
        </p:txBody>
      </p:sp>
      <p:sp>
        <p:nvSpPr>
          <p:cNvPr id="106568" name="Rectangle 72"/>
          <p:cNvSpPr>
            <a:spLocks noChangeArrowheads="1"/>
          </p:cNvSpPr>
          <p:nvPr/>
        </p:nvSpPr>
        <p:spPr bwMode="auto">
          <a:xfrm>
            <a:off x="6729414" y="3989785"/>
            <a:ext cx="268287" cy="202406"/>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b="1">
                <a:solidFill>
                  <a:srgbClr val="002960"/>
                </a:solidFill>
              </a:rPr>
              <a:t>4</a:t>
            </a:r>
          </a:p>
        </p:txBody>
      </p:sp>
      <p:sp>
        <p:nvSpPr>
          <p:cNvPr id="106569" name="Rectangle 73"/>
          <p:cNvSpPr>
            <a:spLocks noChangeArrowheads="1"/>
          </p:cNvSpPr>
          <p:nvPr/>
        </p:nvSpPr>
        <p:spPr bwMode="auto">
          <a:xfrm>
            <a:off x="539751" y="675446"/>
            <a:ext cx="7713663" cy="888192"/>
          </a:xfrm>
          <a:prstGeom prst="rect">
            <a:avLst/>
          </a:prstGeom>
          <a:noFill/>
          <a:ln w="28575" algn="ctr">
            <a:solidFill>
              <a:srgbClr val="99CC00"/>
            </a:solidFill>
            <a:miter lim="800000"/>
            <a:headEnd/>
            <a:tailEnd/>
          </a:ln>
        </p:spPr>
        <p:txBody>
          <a:bodyPr lIns="46609" tIns="46609" rIns="46609" bIns="46609" anchor="ctr">
            <a:spAutoFit/>
          </a:bodyPr>
          <a:lstStyle/>
          <a:p>
            <a:pPr marL="266700" indent="-266700" defTabSz="933450">
              <a:spcBef>
                <a:spcPct val="15000"/>
              </a:spcBef>
              <a:spcAft>
                <a:spcPct val="15000"/>
              </a:spcAft>
              <a:buFontTx/>
              <a:buChar char="•"/>
            </a:pPr>
            <a:r>
              <a:rPr lang="es-ES" sz="1200" b="1">
                <a:solidFill>
                  <a:srgbClr val="002960"/>
                </a:solidFill>
              </a:rPr>
              <a:t>La </a:t>
            </a:r>
            <a:r>
              <a:rPr lang="es-ES" sz="1200" b="1">
                <a:solidFill>
                  <a:srgbClr val="FF0000"/>
                </a:solidFill>
              </a:rPr>
              <a:t>ruptura moral</a:t>
            </a:r>
            <a:r>
              <a:rPr lang="es-ES" sz="1200" b="1">
                <a:solidFill>
                  <a:srgbClr val="002960"/>
                </a:solidFill>
              </a:rPr>
              <a:t> de los compromisos (integridad, dimensión del “YO”) ocurre siempre antes de su </a:t>
            </a:r>
            <a:r>
              <a:rPr lang="es-ES" sz="1200" b="1">
                <a:solidFill>
                  <a:srgbClr val="FF0000"/>
                </a:solidFill>
              </a:rPr>
              <a:t>ruptura operativa</a:t>
            </a:r>
            <a:r>
              <a:rPr lang="es-ES" sz="1200" b="1">
                <a:solidFill>
                  <a:srgbClr val="002960"/>
                </a:solidFill>
              </a:rPr>
              <a:t> (coordinación de tareas [“ELLO”], relaciones [“NOSOTROS”]).</a:t>
            </a:r>
            <a:endParaRPr lang="es-AR" sz="1200" b="1">
              <a:solidFill>
                <a:srgbClr val="002960"/>
              </a:solidFill>
            </a:endParaRPr>
          </a:p>
          <a:p>
            <a:pPr marL="266700" indent="-266700" defTabSz="933450">
              <a:spcBef>
                <a:spcPct val="15000"/>
              </a:spcBef>
              <a:spcAft>
                <a:spcPct val="15000"/>
              </a:spcAft>
              <a:buFontTx/>
              <a:buChar char="•"/>
            </a:pPr>
            <a:r>
              <a:rPr lang="es-AR" sz="1200" b="1">
                <a:solidFill>
                  <a:srgbClr val="002960"/>
                </a:solidFill>
              </a:rPr>
              <a:t>El punto de quiebre tiene lugar cuando la persona comprometida se da cuenta de que la promesa está en riesgo y decide guardar silencio. </a:t>
            </a:r>
          </a:p>
        </p:txBody>
      </p:sp>
      <p:sp>
        <p:nvSpPr>
          <p:cNvPr id="106570" name="Rectangle 74"/>
          <p:cNvSpPr>
            <a:spLocks noGrp="1" noChangeArrowheads="1"/>
          </p:cNvSpPr>
          <p:nvPr>
            <p:ph type="body" idx="4294967295"/>
          </p:nvPr>
        </p:nvSpPr>
        <p:spPr>
          <a:xfrm>
            <a:off x="146051" y="2897948"/>
            <a:ext cx="2409825" cy="1940788"/>
          </a:xfrm>
          <a:noFill/>
          <a:ln w="28575" cap="flat" algn="ctr">
            <a:solidFill>
              <a:srgbClr val="99CC00"/>
            </a:solidFill>
          </a:ln>
        </p:spPr>
        <p:txBody>
          <a:bodyPr lIns="46609" tIns="46609" rIns="46609" bIns="46609" anchor="ctr">
            <a:spAutoFit/>
          </a:bodyPr>
          <a:lstStyle/>
          <a:p>
            <a:pPr marL="176213" indent="-176213">
              <a:spcBef>
                <a:spcPct val="0"/>
              </a:spcBef>
              <a:buFont typeface="Wingdings" pitchFamily="2" charset="2"/>
              <a:buNone/>
            </a:pPr>
            <a:r>
              <a:rPr lang="es-AR" sz="1200">
                <a:solidFill>
                  <a:srgbClr val="002960"/>
                </a:solidFill>
              </a:rPr>
              <a:t>Momento de la disculpa:</a:t>
            </a:r>
          </a:p>
          <a:p>
            <a:pPr marL="176213" indent="-176213">
              <a:spcBef>
                <a:spcPct val="0"/>
              </a:spcBef>
            </a:pPr>
            <a:r>
              <a:rPr lang="es-AR" sz="1200">
                <a:solidFill>
                  <a:srgbClr val="002960"/>
                </a:solidFill>
              </a:rPr>
              <a:t>Al momento de descubrir el riesgo de incumplimiento.</a:t>
            </a:r>
          </a:p>
          <a:p>
            <a:pPr marL="176213" indent="-176213">
              <a:spcBef>
                <a:spcPct val="0"/>
              </a:spcBef>
            </a:pPr>
            <a:r>
              <a:rPr lang="es-AR" sz="1200">
                <a:solidFill>
                  <a:srgbClr val="002960"/>
                </a:solidFill>
              </a:rPr>
              <a:t>Antes de la fecha de vencimiento.</a:t>
            </a:r>
          </a:p>
          <a:p>
            <a:pPr marL="176213" indent="-176213">
              <a:spcBef>
                <a:spcPct val="0"/>
              </a:spcBef>
            </a:pPr>
            <a:r>
              <a:rPr lang="es-AR" sz="1200">
                <a:solidFill>
                  <a:srgbClr val="002960"/>
                </a:solidFill>
              </a:rPr>
              <a:t>Al momento del vencimiento del plazo.</a:t>
            </a:r>
          </a:p>
          <a:p>
            <a:pPr marL="176213" indent="-176213">
              <a:spcBef>
                <a:spcPct val="0"/>
              </a:spcBef>
            </a:pPr>
            <a:r>
              <a:rPr lang="es-AR" sz="1200">
                <a:solidFill>
                  <a:srgbClr val="002960"/>
                </a:solidFill>
              </a:rPr>
              <a:t>Después de vencido el plazo.</a:t>
            </a:r>
          </a:p>
          <a:p>
            <a:pPr marL="176213" indent="-176213">
              <a:spcBef>
                <a:spcPct val="0"/>
              </a:spcBef>
            </a:pPr>
            <a:r>
              <a:rPr lang="es-AR" sz="1200">
                <a:solidFill>
                  <a:srgbClr val="002960"/>
                </a:solidFill>
              </a:rPr>
              <a:t>Al momento de la queja.</a:t>
            </a:r>
          </a:p>
          <a:p>
            <a:pPr marL="176213" indent="-176213">
              <a:spcBef>
                <a:spcPct val="0"/>
              </a:spcBef>
            </a:pPr>
            <a:r>
              <a:rPr lang="es-AR" sz="1200">
                <a:solidFill>
                  <a:srgbClr val="002960"/>
                </a:solidFill>
              </a:rPr>
              <a:t>Nunca.</a:t>
            </a:r>
          </a:p>
        </p:txBody>
      </p:sp>
      <p:cxnSp>
        <p:nvCxnSpPr>
          <p:cNvPr id="106571" name="AutoShape 75"/>
          <p:cNvCxnSpPr>
            <a:cxnSpLocks noChangeShapeType="1"/>
            <a:stCxn id="106549" idx="2"/>
            <a:endCxn id="106570" idx="0"/>
          </p:cNvCxnSpPr>
          <p:nvPr/>
        </p:nvCxnSpPr>
        <p:spPr bwMode="auto">
          <a:xfrm rot="5400000">
            <a:off x="1472222" y="2306476"/>
            <a:ext cx="470214" cy="712730"/>
          </a:xfrm>
          <a:prstGeom prst="bentConnector3">
            <a:avLst>
              <a:gd name="adj1" fmla="val 50000"/>
            </a:avLst>
          </a:prstGeom>
          <a:noFill/>
          <a:ln w="9525">
            <a:solidFill>
              <a:srgbClr val="002960"/>
            </a:solidFill>
            <a:miter lim="800000"/>
            <a:headEnd/>
            <a:tailEnd type="triangle" w="med" len="med"/>
          </a:ln>
        </p:spPr>
      </p:cxnSp>
      <p:sp>
        <p:nvSpPr>
          <p:cNvPr id="28" name="1 Marcador de número de diapositiva"/>
          <p:cNvSpPr>
            <a:spLocks noGrp="1"/>
          </p:cNvSpPr>
          <p:nvPr>
            <p:ph type="sldNum" sz="quarter" idx="10"/>
          </p:nvPr>
        </p:nvSpPr>
        <p:spPr>
          <a:xfrm>
            <a:off x="7010400" y="4943475"/>
            <a:ext cx="2133600" cy="200025"/>
          </a:xfrm>
          <a:noFill/>
        </p:spPr>
        <p:txBody>
          <a:bodyPr/>
          <a:lstStyle/>
          <a:p>
            <a:r>
              <a:rPr lang="en-US"/>
              <a:t>| </a:t>
            </a:r>
            <a:fld id="{F073800D-1DB0-44C5-A09E-A586D052E14E}" type="slidenum">
              <a:rPr lang="en-US" smtClean="0">
                <a:solidFill>
                  <a:srgbClr val="B2B2B2"/>
                </a:solidFill>
              </a:rPr>
              <a:pPr/>
              <a:t>162</a:t>
            </a:fld>
            <a:endParaRPr lang="en-US">
              <a:solidFill>
                <a:srgbClr val="B2B2B2"/>
              </a:solidFill>
            </a:endParaRPr>
          </a:p>
        </p:txBody>
      </p:sp>
      <p:sp>
        <p:nvSpPr>
          <p:cNvPr id="2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569">
                                            <p:bg/>
                                          </p:spTgt>
                                        </p:tgtEl>
                                        <p:attrNameLst>
                                          <p:attrName>style.visibility</p:attrName>
                                        </p:attrNameLst>
                                      </p:cBhvr>
                                      <p:to>
                                        <p:strVal val="visible"/>
                                      </p:to>
                                    </p:set>
                                    <p:animEffect transition="in" filter="fade">
                                      <p:cBhvr>
                                        <p:cTn id="7" dur="500"/>
                                        <p:tgtEl>
                                          <p:spTgt spid="10656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569">
                                            <p:txEl>
                                              <p:pRg st="0" end="0"/>
                                            </p:txEl>
                                          </p:spTgt>
                                        </p:tgtEl>
                                        <p:attrNameLst>
                                          <p:attrName>style.visibility</p:attrName>
                                        </p:attrNameLst>
                                      </p:cBhvr>
                                      <p:to>
                                        <p:strVal val="visible"/>
                                      </p:to>
                                    </p:set>
                                    <p:animEffect transition="in" filter="fade">
                                      <p:cBhvr>
                                        <p:cTn id="12" dur="500"/>
                                        <p:tgtEl>
                                          <p:spTgt spid="10656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569">
                                            <p:txEl>
                                              <p:pRg st="1" end="1"/>
                                            </p:txEl>
                                          </p:spTgt>
                                        </p:tgtEl>
                                        <p:attrNameLst>
                                          <p:attrName>style.visibility</p:attrName>
                                        </p:attrNameLst>
                                      </p:cBhvr>
                                      <p:to>
                                        <p:strVal val="visible"/>
                                      </p:to>
                                    </p:set>
                                    <p:animEffect transition="in" filter="fade">
                                      <p:cBhvr>
                                        <p:cTn id="17" dur="500"/>
                                        <p:tgtEl>
                                          <p:spTgt spid="10656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6549"/>
                                        </p:tgtEl>
                                        <p:attrNameLst>
                                          <p:attrName>style.visibility</p:attrName>
                                        </p:attrNameLst>
                                      </p:cBhvr>
                                      <p:to>
                                        <p:strVal val="visible"/>
                                      </p:to>
                                    </p:set>
                                    <p:animEffect transition="in" filter="box(in)">
                                      <p:cBhvr>
                                        <p:cTn id="22" dur="500"/>
                                        <p:tgtEl>
                                          <p:spTgt spid="106549"/>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06563"/>
                                        </p:tgtEl>
                                        <p:attrNameLst>
                                          <p:attrName>style.visibility</p:attrName>
                                        </p:attrNameLst>
                                      </p:cBhvr>
                                      <p:to>
                                        <p:strVal val="visible"/>
                                      </p:to>
                                    </p:set>
                                    <p:animEffect transition="in" filter="box(in)">
                                      <p:cBhvr>
                                        <p:cTn id="25" dur="500"/>
                                        <p:tgtEl>
                                          <p:spTgt spid="106563"/>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106555"/>
                                        </p:tgtEl>
                                        <p:attrNameLst>
                                          <p:attrName>style.visibility</p:attrName>
                                        </p:attrNameLst>
                                      </p:cBhvr>
                                      <p:to>
                                        <p:strVal val="visible"/>
                                      </p:to>
                                    </p:set>
                                    <p:animEffect transition="in" filter="box(in)">
                                      <p:cBhvr>
                                        <p:cTn id="28" dur="500"/>
                                        <p:tgtEl>
                                          <p:spTgt spid="106555"/>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06554"/>
                                        </p:tgtEl>
                                        <p:attrNameLst>
                                          <p:attrName>style.visibility</p:attrName>
                                        </p:attrNameLst>
                                      </p:cBhvr>
                                      <p:to>
                                        <p:strVal val="visible"/>
                                      </p:to>
                                    </p:set>
                                    <p:animEffect transition="in" filter="box(in)">
                                      <p:cBhvr>
                                        <p:cTn id="31" dur="500"/>
                                        <p:tgtEl>
                                          <p:spTgt spid="106554"/>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06565"/>
                                        </p:tgtEl>
                                        <p:attrNameLst>
                                          <p:attrName>style.visibility</p:attrName>
                                        </p:attrNameLst>
                                      </p:cBhvr>
                                      <p:to>
                                        <p:strVal val="visible"/>
                                      </p:to>
                                    </p:set>
                                    <p:animEffect transition="in" filter="box(in)">
                                      <p:cBhvr>
                                        <p:cTn id="36" dur="500"/>
                                        <p:tgtEl>
                                          <p:spTgt spid="106565"/>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106550"/>
                                        </p:tgtEl>
                                        <p:attrNameLst>
                                          <p:attrName>style.visibility</p:attrName>
                                        </p:attrNameLst>
                                      </p:cBhvr>
                                      <p:to>
                                        <p:strVal val="visible"/>
                                      </p:to>
                                    </p:set>
                                    <p:animEffect transition="in" filter="box(in)">
                                      <p:cBhvr>
                                        <p:cTn id="39" dur="500"/>
                                        <p:tgtEl>
                                          <p:spTgt spid="106550"/>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106556"/>
                                        </p:tgtEl>
                                        <p:attrNameLst>
                                          <p:attrName>style.visibility</p:attrName>
                                        </p:attrNameLst>
                                      </p:cBhvr>
                                      <p:to>
                                        <p:strVal val="visible"/>
                                      </p:to>
                                    </p:set>
                                    <p:animEffect transition="in" filter="box(in)">
                                      <p:cBhvr>
                                        <p:cTn id="44" dur="500"/>
                                        <p:tgtEl>
                                          <p:spTgt spid="106556"/>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106559"/>
                                        </p:tgtEl>
                                        <p:attrNameLst>
                                          <p:attrName>style.visibility</p:attrName>
                                        </p:attrNameLst>
                                      </p:cBhvr>
                                      <p:to>
                                        <p:strVal val="visible"/>
                                      </p:to>
                                    </p:set>
                                    <p:animEffect transition="in" filter="box(in)">
                                      <p:cBhvr>
                                        <p:cTn id="47" dur="500"/>
                                        <p:tgtEl>
                                          <p:spTgt spid="106559"/>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106566"/>
                                        </p:tgtEl>
                                        <p:attrNameLst>
                                          <p:attrName>style.visibility</p:attrName>
                                        </p:attrNameLst>
                                      </p:cBhvr>
                                      <p:to>
                                        <p:strVal val="visible"/>
                                      </p:to>
                                    </p:set>
                                    <p:animEffect transition="in" filter="box(in)">
                                      <p:cBhvr>
                                        <p:cTn id="50" dur="500"/>
                                        <p:tgtEl>
                                          <p:spTgt spid="106566"/>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106551"/>
                                        </p:tgtEl>
                                        <p:attrNameLst>
                                          <p:attrName>style.visibility</p:attrName>
                                        </p:attrNameLst>
                                      </p:cBhvr>
                                      <p:to>
                                        <p:strVal val="visible"/>
                                      </p:to>
                                    </p:set>
                                    <p:animEffect transition="in" filter="box(in)">
                                      <p:cBhvr>
                                        <p:cTn id="53" dur="500"/>
                                        <p:tgtEl>
                                          <p:spTgt spid="106551"/>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grpId="0" nodeType="clickEffect">
                                  <p:stCondLst>
                                    <p:cond delay="0"/>
                                  </p:stCondLst>
                                  <p:childTnLst>
                                    <p:set>
                                      <p:cBhvr>
                                        <p:cTn id="57" dur="1" fill="hold">
                                          <p:stCondLst>
                                            <p:cond delay="0"/>
                                          </p:stCondLst>
                                        </p:cTn>
                                        <p:tgtEl>
                                          <p:spTgt spid="106560"/>
                                        </p:tgtEl>
                                        <p:attrNameLst>
                                          <p:attrName>style.visibility</p:attrName>
                                        </p:attrNameLst>
                                      </p:cBhvr>
                                      <p:to>
                                        <p:strVal val="visible"/>
                                      </p:to>
                                    </p:set>
                                    <p:animEffect transition="in" filter="box(in)">
                                      <p:cBhvr>
                                        <p:cTn id="58" dur="500"/>
                                        <p:tgtEl>
                                          <p:spTgt spid="106560"/>
                                        </p:tgtEl>
                                      </p:cBhvr>
                                    </p:animEffect>
                                  </p:childTnLst>
                                </p:cTn>
                              </p:par>
                              <p:par>
                                <p:cTn id="59" presetID="4" presetClass="entr" presetSubtype="16" fill="hold" grpId="0" nodeType="withEffect">
                                  <p:stCondLst>
                                    <p:cond delay="0"/>
                                  </p:stCondLst>
                                  <p:childTnLst>
                                    <p:set>
                                      <p:cBhvr>
                                        <p:cTn id="60" dur="1" fill="hold">
                                          <p:stCondLst>
                                            <p:cond delay="0"/>
                                          </p:stCondLst>
                                        </p:cTn>
                                        <p:tgtEl>
                                          <p:spTgt spid="106557"/>
                                        </p:tgtEl>
                                        <p:attrNameLst>
                                          <p:attrName>style.visibility</p:attrName>
                                        </p:attrNameLst>
                                      </p:cBhvr>
                                      <p:to>
                                        <p:strVal val="visible"/>
                                      </p:to>
                                    </p:set>
                                    <p:animEffect transition="in" filter="box(in)">
                                      <p:cBhvr>
                                        <p:cTn id="61" dur="500"/>
                                        <p:tgtEl>
                                          <p:spTgt spid="106557"/>
                                        </p:tgtEl>
                                      </p:cBhvr>
                                    </p:animEffect>
                                  </p:childTnLst>
                                </p:cTn>
                              </p:par>
                              <p:par>
                                <p:cTn id="62" presetID="4" presetClass="entr" presetSubtype="16" fill="hold" grpId="0" nodeType="withEffect">
                                  <p:stCondLst>
                                    <p:cond delay="0"/>
                                  </p:stCondLst>
                                  <p:childTnLst>
                                    <p:set>
                                      <p:cBhvr>
                                        <p:cTn id="63" dur="1" fill="hold">
                                          <p:stCondLst>
                                            <p:cond delay="0"/>
                                          </p:stCondLst>
                                        </p:cTn>
                                        <p:tgtEl>
                                          <p:spTgt spid="106567"/>
                                        </p:tgtEl>
                                        <p:attrNameLst>
                                          <p:attrName>style.visibility</p:attrName>
                                        </p:attrNameLst>
                                      </p:cBhvr>
                                      <p:to>
                                        <p:strVal val="visible"/>
                                      </p:to>
                                    </p:set>
                                    <p:animEffect transition="in" filter="box(in)">
                                      <p:cBhvr>
                                        <p:cTn id="64" dur="500"/>
                                        <p:tgtEl>
                                          <p:spTgt spid="106567"/>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106552"/>
                                        </p:tgtEl>
                                        <p:attrNameLst>
                                          <p:attrName>style.visibility</p:attrName>
                                        </p:attrNameLst>
                                      </p:cBhvr>
                                      <p:to>
                                        <p:strVal val="visible"/>
                                      </p:to>
                                    </p:set>
                                    <p:animEffect transition="in" filter="box(in)">
                                      <p:cBhvr>
                                        <p:cTn id="67" dur="500"/>
                                        <p:tgtEl>
                                          <p:spTgt spid="106552"/>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106562"/>
                                        </p:tgtEl>
                                        <p:attrNameLst>
                                          <p:attrName>style.visibility</p:attrName>
                                        </p:attrNameLst>
                                      </p:cBhvr>
                                      <p:to>
                                        <p:strVal val="visible"/>
                                      </p:to>
                                    </p:set>
                                    <p:animEffect transition="in" filter="box(in)">
                                      <p:cBhvr>
                                        <p:cTn id="72" dur="500"/>
                                        <p:tgtEl>
                                          <p:spTgt spid="106562"/>
                                        </p:tgtEl>
                                      </p:cBhvr>
                                    </p:animEffect>
                                  </p:childTnLst>
                                </p:cTn>
                              </p:par>
                              <p:par>
                                <p:cTn id="73" presetID="4" presetClass="entr" presetSubtype="16" fill="hold" grpId="0" nodeType="withEffect">
                                  <p:stCondLst>
                                    <p:cond delay="0"/>
                                  </p:stCondLst>
                                  <p:childTnLst>
                                    <p:set>
                                      <p:cBhvr>
                                        <p:cTn id="74" dur="1" fill="hold">
                                          <p:stCondLst>
                                            <p:cond delay="0"/>
                                          </p:stCondLst>
                                        </p:cTn>
                                        <p:tgtEl>
                                          <p:spTgt spid="106564"/>
                                        </p:tgtEl>
                                        <p:attrNameLst>
                                          <p:attrName>style.visibility</p:attrName>
                                        </p:attrNameLst>
                                      </p:cBhvr>
                                      <p:to>
                                        <p:strVal val="visible"/>
                                      </p:to>
                                    </p:set>
                                    <p:animEffect transition="in" filter="box(in)">
                                      <p:cBhvr>
                                        <p:cTn id="75" dur="500"/>
                                        <p:tgtEl>
                                          <p:spTgt spid="106564"/>
                                        </p:tgtEl>
                                      </p:cBhvr>
                                    </p:animEffect>
                                  </p:childTnLst>
                                </p:cTn>
                              </p:par>
                              <p:par>
                                <p:cTn id="76" presetID="4" presetClass="entr" presetSubtype="16" fill="hold" grpId="0" nodeType="withEffect">
                                  <p:stCondLst>
                                    <p:cond delay="0"/>
                                  </p:stCondLst>
                                  <p:childTnLst>
                                    <p:set>
                                      <p:cBhvr>
                                        <p:cTn id="77" dur="1" fill="hold">
                                          <p:stCondLst>
                                            <p:cond delay="0"/>
                                          </p:stCondLst>
                                        </p:cTn>
                                        <p:tgtEl>
                                          <p:spTgt spid="106561"/>
                                        </p:tgtEl>
                                        <p:attrNameLst>
                                          <p:attrName>style.visibility</p:attrName>
                                        </p:attrNameLst>
                                      </p:cBhvr>
                                      <p:to>
                                        <p:strVal val="visible"/>
                                      </p:to>
                                    </p:set>
                                    <p:animEffect transition="in" filter="box(in)">
                                      <p:cBhvr>
                                        <p:cTn id="78" dur="500"/>
                                        <p:tgtEl>
                                          <p:spTgt spid="106561"/>
                                        </p:tgtEl>
                                      </p:cBhvr>
                                    </p:animEffect>
                                  </p:childTnLst>
                                </p:cTn>
                              </p:par>
                              <p:par>
                                <p:cTn id="79" presetID="4" presetClass="entr" presetSubtype="16" fill="hold" grpId="0" nodeType="withEffect">
                                  <p:stCondLst>
                                    <p:cond delay="0"/>
                                  </p:stCondLst>
                                  <p:childTnLst>
                                    <p:set>
                                      <p:cBhvr>
                                        <p:cTn id="80" dur="1" fill="hold">
                                          <p:stCondLst>
                                            <p:cond delay="0"/>
                                          </p:stCondLst>
                                        </p:cTn>
                                        <p:tgtEl>
                                          <p:spTgt spid="106558"/>
                                        </p:tgtEl>
                                        <p:attrNameLst>
                                          <p:attrName>style.visibility</p:attrName>
                                        </p:attrNameLst>
                                      </p:cBhvr>
                                      <p:to>
                                        <p:strVal val="visible"/>
                                      </p:to>
                                    </p:set>
                                    <p:animEffect transition="in" filter="box(in)">
                                      <p:cBhvr>
                                        <p:cTn id="81" dur="500"/>
                                        <p:tgtEl>
                                          <p:spTgt spid="106558"/>
                                        </p:tgtEl>
                                      </p:cBhvr>
                                    </p:animEffect>
                                  </p:childTnLst>
                                </p:cTn>
                              </p:par>
                              <p:par>
                                <p:cTn id="82" presetID="4" presetClass="entr" presetSubtype="16" fill="hold" grpId="0" nodeType="withEffect">
                                  <p:stCondLst>
                                    <p:cond delay="0"/>
                                  </p:stCondLst>
                                  <p:childTnLst>
                                    <p:set>
                                      <p:cBhvr>
                                        <p:cTn id="83" dur="1" fill="hold">
                                          <p:stCondLst>
                                            <p:cond delay="0"/>
                                          </p:stCondLst>
                                        </p:cTn>
                                        <p:tgtEl>
                                          <p:spTgt spid="106568"/>
                                        </p:tgtEl>
                                        <p:attrNameLst>
                                          <p:attrName>style.visibility</p:attrName>
                                        </p:attrNameLst>
                                      </p:cBhvr>
                                      <p:to>
                                        <p:strVal val="visible"/>
                                      </p:to>
                                    </p:set>
                                    <p:animEffect transition="in" filter="box(in)">
                                      <p:cBhvr>
                                        <p:cTn id="84" dur="500"/>
                                        <p:tgtEl>
                                          <p:spTgt spid="106568"/>
                                        </p:tgtEl>
                                      </p:cBhvr>
                                    </p:animEffect>
                                  </p:childTnLst>
                                </p:cTn>
                              </p:par>
                              <p:par>
                                <p:cTn id="85" presetID="4" presetClass="entr" presetSubtype="16" fill="hold" grpId="0" nodeType="withEffect">
                                  <p:stCondLst>
                                    <p:cond delay="0"/>
                                  </p:stCondLst>
                                  <p:childTnLst>
                                    <p:set>
                                      <p:cBhvr>
                                        <p:cTn id="86" dur="1" fill="hold">
                                          <p:stCondLst>
                                            <p:cond delay="0"/>
                                          </p:stCondLst>
                                        </p:cTn>
                                        <p:tgtEl>
                                          <p:spTgt spid="106553"/>
                                        </p:tgtEl>
                                        <p:attrNameLst>
                                          <p:attrName>style.visibility</p:attrName>
                                        </p:attrNameLst>
                                      </p:cBhvr>
                                      <p:to>
                                        <p:strVal val="visible"/>
                                      </p:to>
                                    </p:set>
                                    <p:animEffect transition="in" filter="box(in)">
                                      <p:cBhvr>
                                        <p:cTn id="87" dur="500"/>
                                        <p:tgtEl>
                                          <p:spTgt spid="106553"/>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106571"/>
                                        </p:tgtEl>
                                        <p:attrNameLst>
                                          <p:attrName>style.visibility</p:attrName>
                                        </p:attrNameLst>
                                      </p:cBhvr>
                                      <p:to>
                                        <p:strVal val="visible"/>
                                      </p:to>
                                    </p:set>
                                    <p:animEffect transition="in" filter="box(in)">
                                      <p:cBhvr>
                                        <p:cTn id="92" dur="500"/>
                                        <p:tgtEl>
                                          <p:spTgt spid="106571"/>
                                        </p:tgtEl>
                                      </p:cBhvr>
                                    </p:animEffect>
                                  </p:childTnLst>
                                </p:cTn>
                              </p:par>
                              <p:par>
                                <p:cTn id="93" presetID="4" presetClass="entr" presetSubtype="16" fill="hold" grpId="0" nodeType="withEffect">
                                  <p:stCondLst>
                                    <p:cond delay="0"/>
                                  </p:stCondLst>
                                  <p:childTnLst>
                                    <p:set>
                                      <p:cBhvr>
                                        <p:cTn id="94" dur="1" fill="hold">
                                          <p:stCondLst>
                                            <p:cond delay="0"/>
                                          </p:stCondLst>
                                        </p:cTn>
                                        <p:tgtEl>
                                          <p:spTgt spid="106570">
                                            <p:bg/>
                                          </p:spTgt>
                                        </p:tgtEl>
                                        <p:attrNameLst>
                                          <p:attrName>style.visibility</p:attrName>
                                        </p:attrNameLst>
                                      </p:cBhvr>
                                      <p:to>
                                        <p:strVal val="visible"/>
                                      </p:to>
                                    </p:set>
                                    <p:animEffect transition="in" filter="box(in)">
                                      <p:cBhvr>
                                        <p:cTn id="95" dur="500"/>
                                        <p:tgtEl>
                                          <p:spTgt spid="106570">
                                            <p:bg/>
                                          </p:spTgt>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grpId="0" nodeType="clickEffect">
                                  <p:stCondLst>
                                    <p:cond delay="0"/>
                                  </p:stCondLst>
                                  <p:childTnLst>
                                    <p:set>
                                      <p:cBhvr>
                                        <p:cTn id="99" dur="1" fill="hold">
                                          <p:stCondLst>
                                            <p:cond delay="0"/>
                                          </p:stCondLst>
                                        </p:cTn>
                                        <p:tgtEl>
                                          <p:spTgt spid="106570">
                                            <p:txEl>
                                              <p:pRg st="0" end="0"/>
                                            </p:txEl>
                                          </p:spTgt>
                                        </p:tgtEl>
                                        <p:attrNameLst>
                                          <p:attrName>style.visibility</p:attrName>
                                        </p:attrNameLst>
                                      </p:cBhvr>
                                      <p:to>
                                        <p:strVal val="visible"/>
                                      </p:to>
                                    </p:set>
                                    <p:animEffect transition="in" filter="box(in)">
                                      <p:cBhvr>
                                        <p:cTn id="100" dur="500"/>
                                        <p:tgtEl>
                                          <p:spTgt spid="106570">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4" presetClass="entr" presetSubtype="16" fill="hold" grpId="0" nodeType="clickEffect">
                                  <p:stCondLst>
                                    <p:cond delay="0"/>
                                  </p:stCondLst>
                                  <p:childTnLst>
                                    <p:set>
                                      <p:cBhvr>
                                        <p:cTn id="104" dur="1" fill="hold">
                                          <p:stCondLst>
                                            <p:cond delay="0"/>
                                          </p:stCondLst>
                                        </p:cTn>
                                        <p:tgtEl>
                                          <p:spTgt spid="106570">
                                            <p:txEl>
                                              <p:pRg st="1" end="1"/>
                                            </p:txEl>
                                          </p:spTgt>
                                        </p:tgtEl>
                                        <p:attrNameLst>
                                          <p:attrName>style.visibility</p:attrName>
                                        </p:attrNameLst>
                                      </p:cBhvr>
                                      <p:to>
                                        <p:strVal val="visible"/>
                                      </p:to>
                                    </p:set>
                                    <p:animEffect transition="in" filter="box(in)">
                                      <p:cBhvr>
                                        <p:cTn id="105" dur="500"/>
                                        <p:tgtEl>
                                          <p:spTgt spid="106570">
                                            <p:txEl>
                                              <p:pRg st="1" end="1"/>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4" presetClass="entr" presetSubtype="16" fill="hold" grpId="0" nodeType="clickEffect">
                                  <p:stCondLst>
                                    <p:cond delay="0"/>
                                  </p:stCondLst>
                                  <p:childTnLst>
                                    <p:set>
                                      <p:cBhvr>
                                        <p:cTn id="109" dur="1" fill="hold">
                                          <p:stCondLst>
                                            <p:cond delay="0"/>
                                          </p:stCondLst>
                                        </p:cTn>
                                        <p:tgtEl>
                                          <p:spTgt spid="106570">
                                            <p:txEl>
                                              <p:pRg st="2" end="2"/>
                                            </p:txEl>
                                          </p:spTgt>
                                        </p:tgtEl>
                                        <p:attrNameLst>
                                          <p:attrName>style.visibility</p:attrName>
                                        </p:attrNameLst>
                                      </p:cBhvr>
                                      <p:to>
                                        <p:strVal val="visible"/>
                                      </p:to>
                                    </p:set>
                                    <p:animEffect transition="in" filter="box(in)">
                                      <p:cBhvr>
                                        <p:cTn id="110" dur="500"/>
                                        <p:tgtEl>
                                          <p:spTgt spid="106570">
                                            <p:txEl>
                                              <p:pRg st="2" end="2"/>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4" presetClass="entr" presetSubtype="16" fill="hold" grpId="0" nodeType="clickEffect">
                                  <p:stCondLst>
                                    <p:cond delay="0"/>
                                  </p:stCondLst>
                                  <p:childTnLst>
                                    <p:set>
                                      <p:cBhvr>
                                        <p:cTn id="114" dur="1" fill="hold">
                                          <p:stCondLst>
                                            <p:cond delay="0"/>
                                          </p:stCondLst>
                                        </p:cTn>
                                        <p:tgtEl>
                                          <p:spTgt spid="106570">
                                            <p:txEl>
                                              <p:pRg st="3" end="3"/>
                                            </p:txEl>
                                          </p:spTgt>
                                        </p:tgtEl>
                                        <p:attrNameLst>
                                          <p:attrName>style.visibility</p:attrName>
                                        </p:attrNameLst>
                                      </p:cBhvr>
                                      <p:to>
                                        <p:strVal val="visible"/>
                                      </p:to>
                                    </p:set>
                                    <p:animEffect transition="in" filter="box(in)">
                                      <p:cBhvr>
                                        <p:cTn id="115" dur="500"/>
                                        <p:tgtEl>
                                          <p:spTgt spid="106570">
                                            <p:txEl>
                                              <p:pRg st="3" end="3"/>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4" presetClass="entr" presetSubtype="16" fill="hold" grpId="0" nodeType="clickEffect">
                                  <p:stCondLst>
                                    <p:cond delay="0"/>
                                  </p:stCondLst>
                                  <p:childTnLst>
                                    <p:set>
                                      <p:cBhvr>
                                        <p:cTn id="119" dur="1" fill="hold">
                                          <p:stCondLst>
                                            <p:cond delay="0"/>
                                          </p:stCondLst>
                                        </p:cTn>
                                        <p:tgtEl>
                                          <p:spTgt spid="106570">
                                            <p:txEl>
                                              <p:pRg st="4" end="4"/>
                                            </p:txEl>
                                          </p:spTgt>
                                        </p:tgtEl>
                                        <p:attrNameLst>
                                          <p:attrName>style.visibility</p:attrName>
                                        </p:attrNameLst>
                                      </p:cBhvr>
                                      <p:to>
                                        <p:strVal val="visible"/>
                                      </p:to>
                                    </p:set>
                                    <p:animEffect transition="in" filter="box(in)">
                                      <p:cBhvr>
                                        <p:cTn id="120" dur="500"/>
                                        <p:tgtEl>
                                          <p:spTgt spid="106570">
                                            <p:txEl>
                                              <p:pRg st="4" end="4"/>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4" presetClass="entr" presetSubtype="16" fill="hold" grpId="0" nodeType="clickEffect">
                                  <p:stCondLst>
                                    <p:cond delay="0"/>
                                  </p:stCondLst>
                                  <p:childTnLst>
                                    <p:set>
                                      <p:cBhvr>
                                        <p:cTn id="124" dur="1" fill="hold">
                                          <p:stCondLst>
                                            <p:cond delay="0"/>
                                          </p:stCondLst>
                                        </p:cTn>
                                        <p:tgtEl>
                                          <p:spTgt spid="106570">
                                            <p:txEl>
                                              <p:pRg st="5" end="5"/>
                                            </p:txEl>
                                          </p:spTgt>
                                        </p:tgtEl>
                                        <p:attrNameLst>
                                          <p:attrName>style.visibility</p:attrName>
                                        </p:attrNameLst>
                                      </p:cBhvr>
                                      <p:to>
                                        <p:strVal val="visible"/>
                                      </p:to>
                                    </p:set>
                                    <p:animEffect transition="in" filter="box(in)">
                                      <p:cBhvr>
                                        <p:cTn id="125" dur="500"/>
                                        <p:tgtEl>
                                          <p:spTgt spid="106570">
                                            <p:txEl>
                                              <p:pRg st="5" end="5"/>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4" presetClass="entr" presetSubtype="16" fill="hold" grpId="0" nodeType="clickEffect">
                                  <p:stCondLst>
                                    <p:cond delay="0"/>
                                  </p:stCondLst>
                                  <p:childTnLst>
                                    <p:set>
                                      <p:cBhvr>
                                        <p:cTn id="129" dur="1" fill="hold">
                                          <p:stCondLst>
                                            <p:cond delay="0"/>
                                          </p:stCondLst>
                                        </p:cTn>
                                        <p:tgtEl>
                                          <p:spTgt spid="106570">
                                            <p:txEl>
                                              <p:pRg st="6" end="6"/>
                                            </p:txEl>
                                          </p:spTgt>
                                        </p:tgtEl>
                                        <p:attrNameLst>
                                          <p:attrName>style.visibility</p:attrName>
                                        </p:attrNameLst>
                                      </p:cBhvr>
                                      <p:to>
                                        <p:strVal val="visible"/>
                                      </p:to>
                                    </p:set>
                                    <p:animEffect transition="in" filter="box(in)">
                                      <p:cBhvr>
                                        <p:cTn id="130" dur="500"/>
                                        <p:tgtEl>
                                          <p:spTgt spid="10657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49" grpId="0"/>
      <p:bldP spid="106550" grpId="0"/>
      <p:bldP spid="106551" grpId="0"/>
      <p:bldP spid="106552" grpId="0"/>
      <p:bldP spid="106553" grpId="0"/>
      <p:bldP spid="106554" grpId="0"/>
      <p:bldP spid="106555" grpId="0" animBg="1"/>
      <p:bldP spid="106556" grpId="0" animBg="1"/>
      <p:bldP spid="106557" grpId="0" animBg="1"/>
      <p:bldP spid="106558" grpId="0" animBg="1"/>
      <p:bldP spid="106559" grpId="0" animBg="1"/>
      <p:bldP spid="106560" grpId="0" animBg="1"/>
      <p:bldP spid="106561" grpId="0" animBg="1"/>
      <p:bldP spid="106562" grpId="0" animBg="1"/>
      <p:bldP spid="106563" grpId="0" animBg="1"/>
      <p:bldP spid="106564" grpId="0"/>
      <p:bldP spid="106565" grpId="0" animBg="1"/>
      <p:bldP spid="106566" grpId="0" animBg="1"/>
      <p:bldP spid="106567" grpId="0" animBg="1"/>
      <p:bldP spid="106568" grpId="0" animBg="1"/>
      <p:bldP spid="106569" grpId="0" build="p" animBg="1"/>
      <p:bldP spid="106570" grpId="0" build="p"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624642" name="8 Rectángulo"/>
          <p:cNvSpPr>
            <a:spLocks noChangeArrowheads="1"/>
          </p:cNvSpPr>
          <p:nvPr/>
        </p:nvSpPr>
        <p:spPr bwMode="auto">
          <a:xfrm>
            <a:off x="288926" y="411957"/>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624643" name="Picture 9"/>
          <p:cNvPicPr>
            <a:picLocks noChangeAspect="1" noChangeArrowheads="1"/>
          </p:cNvPicPr>
          <p:nvPr/>
        </p:nvPicPr>
        <p:blipFill>
          <a:blip r:embed="rId3" cstate="print">
            <a:lum bright="48000" contrast="18000"/>
            <a:grayscl/>
          </a:blip>
          <a:srcRect/>
          <a:stretch>
            <a:fillRect/>
          </a:stretch>
        </p:blipFill>
        <p:spPr bwMode="auto">
          <a:xfrm>
            <a:off x="0" y="559594"/>
            <a:ext cx="9144000" cy="3308747"/>
          </a:xfrm>
          <a:prstGeom prst="rect">
            <a:avLst/>
          </a:prstGeom>
          <a:noFill/>
          <a:ln w="15875" algn="ctr">
            <a:noFill/>
            <a:miter lim="800000"/>
            <a:headEnd/>
            <a:tailEnd/>
          </a:ln>
        </p:spPr>
      </p:pic>
      <p:sp>
        <p:nvSpPr>
          <p:cNvPr id="587780" name="Text Box 4"/>
          <p:cNvSpPr txBox="1">
            <a:spLocks noChangeArrowheads="1"/>
          </p:cNvSpPr>
          <p:nvPr/>
        </p:nvSpPr>
        <p:spPr bwMode="auto">
          <a:xfrm>
            <a:off x="5580112" y="915566"/>
            <a:ext cx="3375025" cy="360040"/>
          </a:xfrm>
          <a:prstGeom prst="rect">
            <a:avLst/>
          </a:prstGeom>
          <a:noFill/>
          <a:ln w="15875" algn="ctr">
            <a:noFill/>
            <a:miter lim="800000"/>
            <a:headEnd/>
            <a:tailEnd/>
          </a:ln>
        </p:spPr>
        <p:txBody>
          <a:bodyPr lIns="45695" tIns="45695" rIns="45695" bIns="45695" anchor="ctr"/>
          <a:lstStyle/>
          <a:p>
            <a:pPr defTabSz="895350" eaLnBrk="1" hangingPunct="1">
              <a:defRPr/>
            </a:pPr>
            <a:r>
              <a:rPr lang="en-US" sz="4000" dirty="0" err="1">
                <a:solidFill>
                  <a:schemeClr val="accent4"/>
                </a:solidFill>
              </a:rPr>
              <a:t>incondicional</a:t>
            </a:r>
            <a:endParaRPr lang="en-US" sz="4000" dirty="0">
              <a:solidFill>
                <a:schemeClr val="accent4"/>
              </a:solidFill>
            </a:endParaRPr>
          </a:p>
        </p:txBody>
      </p:sp>
      <p:sp>
        <p:nvSpPr>
          <p:cNvPr id="587781" name="Text Box 5"/>
          <p:cNvSpPr txBox="1">
            <a:spLocks noChangeArrowheads="1"/>
          </p:cNvSpPr>
          <p:nvPr/>
        </p:nvSpPr>
        <p:spPr bwMode="auto">
          <a:xfrm>
            <a:off x="5580112" y="3948708"/>
            <a:ext cx="3389313" cy="351234"/>
          </a:xfrm>
          <a:prstGeom prst="rect">
            <a:avLst/>
          </a:prstGeom>
          <a:noFill/>
          <a:ln w="15875" algn="ctr">
            <a:noFill/>
            <a:miter lim="800000"/>
            <a:headEnd/>
            <a:tailEnd/>
          </a:ln>
        </p:spPr>
        <p:txBody>
          <a:bodyPr lIns="45695" tIns="45695" rIns="45695" bIns="45695" anchor="ctr"/>
          <a:lstStyle/>
          <a:p>
            <a:pPr algn="ctr" defTabSz="895350">
              <a:defRPr/>
            </a:pPr>
            <a:r>
              <a:rPr lang="es-ES" sz="4000" dirty="0">
                <a:solidFill>
                  <a:schemeClr val="accent4"/>
                </a:solidFill>
              </a:rPr>
              <a:t>condicional</a:t>
            </a:r>
          </a:p>
        </p:txBody>
      </p:sp>
      <p:sp>
        <p:nvSpPr>
          <p:cNvPr id="315398" name="Text Box 6"/>
          <p:cNvSpPr txBox="1">
            <a:spLocks noChangeArrowheads="1"/>
          </p:cNvSpPr>
          <p:nvPr/>
        </p:nvSpPr>
        <p:spPr bwMode="auto">
          <a:xfrm>
            <a:off x="256778" y="627905"/>
            <a:ext cx="5467350" cy="4104085"/>
          </a:xfrm>
          <a:prstGeom prst="rect">
            <a:avLst/>
          </a:prstGeom>
          <a:noFill/>
          <a:ln w="9525" algn="ctr">
            <a:noFill/>
            <a:miter lim="800000"/>
            <a:headEnd/>
            <a:tailEnd/>
          </a:ln>
        </p:spPr>
        <p:txBody>
          <a:bodyPr lIns="45687" tIns="45687" rIns="45687" bIns="45687"/>
          <a:lstStyle/>
          <a:p>
            <a:pPr algn="ctr" defTabSz="895350" eaLnBrk="1" hangingPunct="1">
              <a:spcBef>
                <a:spcPts val="1200"/>
              </a:spcBef>
              <a:defRPr/>
            </a:pPr>
            <a:r>
              <a:rPr lang="es-AR" sz="4800" dirty="0">
                <a:solidFill>
                  <a:schemeClr val="accent4"/>
                </a:solidFill>
              </a:rPr>
              <a:t>honrar</a:t>
            </a:r>
            <a:r>
              <a:rPr lang="es-AR" sz="4800" dirty="0">
                <a:solidFill>
                  <a:schemeClr val="tx1"/>
                </a:solidFill>
              </a:rPr>
              <a:t>             </a:t>
            </a:r>
          </a:p>
          <a:p>
            <a:pPr algn="ctr" defTabSz="895350" eaLnBrk="1" hangingPunct="1">
              <a:spcBef>
                <a:spcPts val="1200"/>
              </a:spcBef>
              <a:defRPr/>
            </a:pPr>
            <a:r>
              <a:rPr lang="es-AR" sz="4800" dirty="0">
                <a:solidFill>
                  <a:schemeClr val="tx1"/>
                </a:solidFill>
              </a:rPr>
              <a:t>los compromisos no significa necesariamente </a:t>
            </a:r>
            <a:r>
              <a:rPr lang="es-AR" sz="4800" dirty="0">
                <a:solidFill>
                  <a:schemeClr val="accent4"/>
                </a:solidFill>
              </a:rPr>
              <a:t>cumplirlos</a:t>
            </a:r>
            <a:endParaRPr lang="en-US" sz="4800" dirty="0">
              <a:solidFill>
                <a:schemeClr val="tx1"/>
              </a:solidFill>
            </a:endParaRPr>
          </a:p>
        </p:txBody>
      </p:sp>
      <p:sp>
        <p:nvSpPr>
          <p:cNvPr id="10" name="9 Flecha derecha"/>
          <p:cNvSpPr/>
          <p:nvPr/>
        </p:nvSpPr>
        <p:spPr bwMode="auto">
          <a:xfrm>
            <a:off x="5048251" y="781050"/>
            <a:ext cx="245474" cy="672525"/>
          </a:xfrm>
          <a:prstGeom prst="rightArrow">
            <a:avLst/>
          </a:prstGeom>
          <a:solidFill>
            <a:schemeClr val="accent4"/>
          </a:solidFill>
          <a:ln w="9525" cap="flat" cmpd="sng" algn="ctr">
            <a:noFill/>
            <a:prstDash val="solid"/>
            <a:round/>
            <a:headEnd type="none" w="med" len="med"/>
            <a:tailEnd type="none" w="med" len="med"/>
          </a:ln>
          <a:effectLst/>
        </p:spPr>
        <p:txBody>
          <a:bodyPr wrap="none">
            <a:spAutoFit/>
          </a:bodyPr>
          <a:lstStyle/>
          <a:p>
            <a:pPr>
              <a:defRPr/>
            </a:pPr>
            <a:endParaRPr lang="es-AR" sz="1600"/>
          </a:p>
        </p:txBody>
      </p:sp>
      <p:sp>
        <p:nvSpPr>
          <p:cNvPr id="11" name="10 Flecha derecha"/>
          <p:cNvSpPr/>
          <p:nvPr/>
        </p:nvSpPr>
        <p:spPr bwMode="auto">
          <a:xfrm>
            <a:off x="5048251" y="3824288"/>
            <a:ext cx="245474" cy="672525"/>
          </a:xfrm>
          <a:prstGeom prst="rightArrow">
            <a:avLst/>
          </a:prstGeom>
          <a:solidFill>
            <a:schemeClr val="accent4"/>
          </a:solidFill>
          <a:ln w="9525" cap="flat" cmpd="sng" algn="ctr">
            <a:noFill/>
            <a:prstDash val="solid"/>
            <a:round/>
            <a:headEnd type="none" w="med" len="med"/>
            <a:tailEnd type="none" w="med" len="med"/>
          </a:ln>
          <a:effectLst/>
        </p:spPr>
        <p:txBody>
          <a:bodyPr wrap="none">
            <a:spAutoFit/>
          </a:bodyPr>
          <a:lstStyle/>
          <a:p>
            <a:pPr>
              <a:defRPr/>
            </a:pPr>
            <a:endParaRPr lang="es-AR" sz="1600"/>
          </a:p>
        </p:txBody>
      </p:sp>
      <p:sp>
        <p:nvSpPr>
          <p:cNvPr id="9"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0114" name="Rectangle 2"/>
          <p:cNvSpPr>
            <a:spLocks noGrp="1" noChangeArrowheads="1"/>
          </p:cNvSpPr>
          <p:nvPr>
            <p:ph type="title"/>
          </p:nvPr>
        </p:nvSpPr>
        <p:spPr>
          <a:xfrm>
            <a:off x="230188" y="-10074"/>
            <a:ext cx="8229600" cy="594066"/>
          </a:xfrm>
        </p:spPr>
        <p:txBody>
          <a:bodyPr>
            <a:noAutofit/>
          </a:bodyPr>
          <a:lstStyle/>
          <a:p>
            <a:pPr eaLnBrk="1" hangingPunct="1"/>
            <a:r>
              <a:rPr lang="es-ES_tradnl" dirty="0" err="1"/>
              <a:t>Recompromisos</a:t>
            </a:r>
            <a:r>
              <a:rPr lang="es-ES_tradnl" sz="3200" dirty="0"/>
              <a:t> </a:t>
            </a:r>
            <a:r>
              <a:rPr lang="es-ES_tradnl" dirty="0"/>
              <a:t>conversacionales</a:t>
            </a:r>
            <a:endParaRPr lang="es-AR" dirty="0"/>
          </a:p>
        </p:txBody>
      </p:sp>
      <p:sp>
        <p:nvSpPr>
          <p:cNvPr id="322563" name="Text Box 3"/>
          <p:cNvSpPr txBox="1">
            <a:spLocks noChangeArrowheads="1"/>
          </p:cNvSpPr>
          <p:nvPr/>
        </p:nvSpPr>
        <p:spPr bwMode="auto">
          <a:xfrm>
            <a:off x="755576" y="1275607"/>
            <a:ext cx="2736304" cy="459591"/>
          </a:xfrm>
          <a:prstGeom prst="rect">
            <a:avLst/>
          </a:prstGeom>
          <a:solidFill>
            <a:schemeClr val="accent6">
              <a:lumMod val="40000"/>
              <a:lumOff val="60000"/>
            </a:schemeClr>
          </a:solidFill>
          <a:ln w="9525">
            <a:solidFill>
              <a:schemeClr val="tx1"/>
            </a:solidFill>
            <a:miter lim="800000"/>
            <a:headEnd/>
            <a:tailEnd/>
          </a:ln>
        </p:spPr>
        <p:txBody>
          <a:bodyPr wrap="square" lIns="89384" tIns="44693" rIns="89384" bIns="44693">
            <a:spAutoFit/>
          </a:bodyPr>
          <a:lstStyle/>
          <a:p>
            <a:pPr algn="ctr" defTabSz="895350">
              <a:buFont typeface="Wingdings" pitchFamily="2" charset="2"/>
              <a:buNone/>
            </a:pPr>
            <a:r>
              <a:rPr lang="es-ES_tradnl" sz="2400" b="1">
                <a:solidFill>
                  <a:srgbClr val="002960"/>
                </a:solidFill>
              </a:rPr>
              <a:t>OBJETIVOS</a:t>
            </a:r>
            <a:endParaRPr lang="es-ES" sz="2400" b="1">
              <a:solidFill>
                <a:srgbClr val="002960"/>
              </a:solidFill>
            </a:endParaRPr>
          </a:p>
        </p:txBody>
      </p:sp>
      <p:sp>
        <p:nvSpPr>
          <p:cNvPr id="322564" name="Text Box 4"/>
          <p:cNvSpPr txBox="1">
            <a:spLocks noChangeArrowheads="1"/>
          </p:cNvSpPr>
          <p:nvPr/>
        </p:nvSpPr>
        <p:spPr bwMode="auto">
          <a:xfrm>
            <a:off x="4198008" y="854631"/>
            <a:ext cx="4824536" cy="1429087"/>
          </a:xfrm>
          <a:prstGeom prst="rect">
            <a:avLst/>
          </a:prstGeom>
          <a:noFill/>
          <a:ln w="9525">
            <a:noFill/>
            <a:miter lim="800000"/>
            <a:headEnd/>
            <a:tailEnd/>
          </a:ln>
        </p:spPr>
        <p:txBody>
          <a:bodyPr wrap="square" lIns="89384" tIns="44693" rIns="89384" bIns="44693">
            <a:spAutoFit/>
          </a:bodyPr>
          <a:lstStyle/>
          <a:p>
            <a:pPr marL="177800" indent="-177800" algn="l" defTabSz="895350">
              <a:spcBef>
                <a:spcPts val="600"/>
              </a:spcBef>
              <a:buFont typeface="Wingdings" pitchFamily="2" charset="2"/>
              <a:buChar char="§"/>
            </a:pPr>
            <a:r>
              <a:rPr lang="es-ES_tradnl" sz="1800" b="1" dirty="0">
                <a:solidFill>
                  <a:srgbClr val="002960"/>
                </a:solidFill>
              </a:rPr>
              <a:t> Reparar la tarea</a:t>
            </a:r>
          </a:p>
          <a:p>
            <a:pPr marL="177800" indent="-177800" algn="l" defTabSz="895350">
              <a:spcBef>
                <a:spcPts val="600"/>
              </a:spcBef>
              <a:buFont typeface="Wingdings" pitchFamily="2" charset="2"/>
              <a:buChar char="§"/>
            </a:pPr>
            <a:r>
              <a:rPr lang="es-ES_tradnl" sz="1800" b="1" dirty="0">
                <a:solidFill>
                  <a:srgbClr val="002960"/>
                </a:solidFill>
              </a:rPr>
              <a:t> Reparar la confianza      </a:t>
            </a:r>
          </a:p>
          <a:p>
            <a:pPr marL="177800" indent="-177800" algn="l" defTabSz="895350">
              <a:spcBef>
                <a:spcPts val="600"/>
              </a:spcBef>
              <a:buFont typeface="Wingdings" pitchFamily="2" charset="2"/>
              <a:buChar char="§"/>
            </a:pPr>
            <a:r>
              <a:rPr lang="es-ES_tradnl" sz="1800" b="1" dirty="0">
                <a:solidFill>
                  <a:srgbClr val="002960"/>
                </a:solidFill>
              </a:rPr>
              <a:t> Recuperar la integridad</a:t>
            </a:r>
          </a:p>
          <a:p>
            <a:pPr marL="177800" indent="-177800" algn="l" defTabSz="895350">
              <a:spcBef>
                <a:spcPts val="600"/>
              </a:spcBef>
              <a:buFont typeface="Wingdings" pitchFamily="2" charset="2"/>
              <a:buChar char="§"/>
            </a:pPr>
            <a:r>
              <a:rPr lang="es-ES_tradnl" sz="1800" b="1" dirty="0">
                <a:solidFill>
                  <a:srgbClr val="002960"/>
                </a:solidFill>
              </a:rPr>
              <a:t> Prevenir quiebres futuros (aprender)           </a:t>
            </a:r>
            <a:endParaRPr lang="es-ES" sz="1800" b="1" dirty="0">
              <a:solidFill>
                <a:srgbClr val="002960"/>
              </a:solidFill>
            </a:endParaRPr>
          </a:p>
        </p:txBody>
      </p:sp>
      <p:sp>
        <p:nvSpPr>
          <p:cNvPr id="322565" name="Text Box 5"/>
          <p:cNvSpPr txBox="1">
            <a:spLocks noChangeArrowheads="1"/>
          </p:cNvSpPr>
          <p:nvPr/>
        </p:nvSpPr>
        <p:spPr bwMode="auto">
          <a:xfrm>
            <a:off x="755576" y="2571751"/>
            <a:ext cx="2736304" cy="459591"/>
          </a:xfrm>
          <a:prstGeom prst="rect">
            <a:avLst/>
          </a:prstGeom>
          <a:solidFill>
            <a:schemeClr val="accent6">
              <a:lumMod val="40000"/>
              <a:lumOff val="60000"/>
            </a:schemeClr>
          </a:solidFill>
          <a:ln w="9525">
            <a:solidFill>
              <a:schemeClr val="tx1"/>
            </a:solidFill>
            <a:miter lim="800000"/>
            <a:headEnd/>
            <a:tailEnd/>
          </a:ln>
        </p:spPr>
        <p:txBody>
          <a:bodyPr wrap="square" lIns="89384" tIns="44693" rIns="89384" bIns="44693">
            <a:spAutoFit/>
          </a:bodyPr>
          <a:lstStyle/>
          <a:p>
            <a:pPr defTabSz="895350">
              <a:buFont typeface="Wingdings" pitchFamily="2" charset="2"/>
              <a:buNone/>
            </a:pPr>
            <a:r>
              <a:rPr lang="es-ES_tradnl" sz="2400" b="1">
                <a:solidFill>
                  <a:srgbClr val="002960"/>
                </a:solidFill>
              </a:rPr>
              <a:t>HERRAMIENTAS</a:t>
            </a:r>
            <a:endParaRPr lang="es-ES" sz="2400" b="1">
              <a:solidFill>
                <a:srgbClr val="002960"/>
              </a:solidFill>
            </a:endParaRPr>
          </a:p>
        </p:txBody>
      </p:sp>
      <p:sp>
        <p:nvSpPr>
          <p:cNvPr id="322566" name="Text Box 6"/>
          <p:cNvSpPr txBox="1">
            <a:spLocks noChangeArrowheads="1"/>
          </p:cNvSpPr>
          <p:nvPr/>
        </p:nvSpPr>
        <p:spPr bwMode="auto">
          <a:xfrm>
            <a:off x="4194652" y="2455079"/>
            <a:ext cx="2322126" cy="721201"/>
          </a:xfrm>
          <a:prstGeom prst="rect">
            <a:avLst/>
          </a:prstGeom>
          <a:noFill/>
          <a:ln w="9525">
            <a:noFill/>
            <a:miter lim="800000"/>
            <a:headEnd/>
            <a:tailEnd/>
          </a:ln>
        </p:spPr>
        <p:txBody>
          <a:bodyPr wrap="none" lIns="89384" tIns="44693" rIns="89384" bIns="44693">
            <a:spAutoFit/>
          </a:bodyPr>
          <a:lstStyle/>
          <a:p>
            <a:pPr marL="177800" indent="-177800" algn="l" defTabSz="895350">
              <a:spcBef>
                <a:spcPts val="600"/>
              </a:spcBef>
              <a:buFont typeface="Wingdings" pitchFamily="2" charset="2"/>
              <a:buChar char="§"/>
            </a:pPr>
            <a:r>
              <a:rPr lang="es-ES_tradnl" sz="1800" b="1" dirty="0">
                <a:solidFill>
                  <a:srgbClr val="002960"/>
                </a:solidFill>
              </a:rPr>
              <a:t> Reclamo efectivo</a:t>
            </a:r>
          </a:p>
          <a:p>
            <a:pPr marL="177800" indent="-177800" algn="l" defTabSz="895350">
              <a:spcBef>
                <a:spcPts val="600"/>
              </a:spcBef>
              <a:buFont typeface="Wingdings" pitchFamily="2" charset="2"/>
              <a:buChar char="§"/>
            </a:pPr>
            <a:r>
              <a:rPr lang="es-ES_tradnl" sz="1800" b="1" dirty="0">
                <a:solidFill>
                  <a:srgbClr val="002960"/>
                </a:solidFill>
              </a:rPr>
              <a:t> Disculpa efectiva</a:t>
            </a:r>
            <a:endParaRPr lang="es-ES" sz="1800" b="1" dirty="0">
              <a:solidFill>
                <a:srgbClr val="002960"/>
              </a:solidFill>
            </a:endParaRPr>
          </a:p>
        </p:txBody>
      </p:sp>
      <p:sp>
        <p:nvSpPr>
          <p:cNvPr id="322567" name="Text Box 7"/>
          <p:cNvSpPr txBox="1">
            <a:spLocks noChangeArrowheads="1"/>
          </p:cNvSpPr>
          <p:nvPr/>
        </p:nvSpPr>
        <p:spPr bwMode="auto">
          <a:xfrm>
            <a:off x="755576" y="3839398"/>
            <a:ext cx="2736304" cy="459591"/>
          </a:xfrm>
          <a:prstGeom prst="rect">
            <a:avLst/>
          </a:prstGeom>
          <a:solidFill>
            <a:schemeClr val="accent6">
              <a:lumMod val="40000"/>
              <a:lumOff val="60000"/>
            </a:schemeClr>
          </a:solidFill>
          <a:ln w="9525">
            <a:solidFill>
              <a:schemeClr val="tx1"/>
            </a:solidFill>
            <a:miter lim="800000"/>
            <a:headEnd/>
            <a:tailEnd/>
          </a:ln>
        </p:spPr>
        <p:txBody>
          <a:bodyPr wrap="square" lIns="89384" tIns="44693" rIns="89384" bIns="44693">
            <a:spAutoFit/>
          </a:bodyPr>
          <a:lstStyle/>
          <a:p>
            <a:pPr algn="ctr" defTabSz="895350">
              <a:buFont typeface="Wingdings" pitchFamily="2" charset="2"/>
              <a:buNone/>
            </a:pPr>
            <a:r>
              <a:rPr lang="es-ES_tradnl" sz="2400" b="1">
                <a:solidFill>
                  <a:srgbClr val="002960"/>
                </a:solidFill>
              </a:rPr>
              <a:t>MENSAJE</a:t>
            </a:r>
            <a:endParaRPr lang="es-ES" sz="2400" b="1">
              <a:solidFill>
                <a:srgbClr val="002960"/>
              </a:solidFill>
            </a:endParaRPr>
          </a:p>
        </p:txBody>
      </p:sp>
      <p:sp>
        <p:nvSpPr>
          <p:cNvPr id="322568" name="Text Box 8"/>
          <p:cNvSpPr txBox="1">
            <a:spLocks noChangeArrowheads="1"/>
          </p:cNvSpPr>
          <p:nvPr/>
        </p:nvSpPr>
        <p:spPr bwMode="auto">
          <a:xfrm>
            <a:off x="4201636" y="3788668"/>
            <a:ext cx="4705920" cy="367258"/>
          </a:xfrm>
          <a:prstGeom prst="rect">
            <a:avLst/>
          </a:prstGeom>
          <a:noFill/>
          <a:ln w="9525">
            <a:noFill/>
            <a:miter lim="800000"/>
            <a:headEnd/>
            <a:tailEnd/>
          </a:ln>
        </p:spPr>
        <p:txBody>
          <a:bodyPr wrap="square" lIns="89384" tIns="44693" rIns="89384" bIns="44693">
            <a:spAutoFit/>
          </a:bodyPr>
          <a:lstStyle/>
          <a:p>
            <a:pPr marL="177800" indent="-177800" defTabSz="895350">
              <a:buFont typeface="Wingdings" pitchFamily="2" charset="2"/>
              <a:buChar char="§"/>
            </a:pPr>
            <a:r>
              <a:rPr lang="es-ES_tradnl" sz="1800" b="1" dirty="0">
                <a:solidFill>
                  <a:srgbClr val="002960"/>
                </a:solidFill>
              </a:rPr>
              <a:t>“Mi palabra y tu palabra importan...”</a:t>
            </a:r>
            <a:endParaRPr lang="es-ES" sz="1800" b="1" dirty="0">
              <a:solidFill>
                <a:srgbClr val="002960"/>
              </a:solidFill>
            </a:endParaRPr>
          </a:p>
        </p:txBody>
      </p:sp>
      <p:sp>
        <p:nvSpPr>
          <p:cNvPr id="9" name="Left Brace 8"/>
          <p:cNvSpPr/>
          <p:nvPr/>
        </p:nvSpPr>
        <p:spPr bwMode="auto">
          <a:xfrm>
            <a:off x="3923928" y="951570"/>
            <a:ext cx="216024" cy="1242138"/>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10" name="Left Brace 9"/>
          <p:cNvSpPr/>
          <p:nvPr/>
        </p:nvSpPr>
        <p:spPr bwMode="auto">
          <a:xfrm>
            <a:off x="3923929" y="2409732"/>
            <a:ext cx="229471" cy="810090"/>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11" name="Left Brace 10"/>
          <p:cNvSpPr/>
          <p:nvPr/>
        </p:nvSpPr>
        <p:spPr bwMode="auto">
          <a:xfrm>
            <a:off x="3923928" y="3553943"/>
            <a:ext cx="234244" cy="810090"/>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12" name="1 Marcador de número de diapositiva"/>
          <p:cNvSpPr>
            <a:spLocks noGrp="1"/>
          </p:cNvSpPr>
          <p:nvPr>
            <p:ph type="sldNum" sz="quarter" idx="10"/>
          </p:nvPr>
        </p:nvSpPr>
        <p:spPr>
          <a:xfrm>
            <a:off x="6948264" y="4876006"/>
            <a:ext cx="2133600" cy="200025"/>
          </a:xfrm>
          <a:noFill/>
        </p:spPr>
        <p:txBody>
          <a:bodyPr/>
          <a:lstStyle/>
          <a:p>
            <a:r>
              <a:rPr lang="en-US" dirty="0"/>
              <a:t>| </a:t>
            </a:r>
            <a:fld id="{F073800D-1DB0-44C5-A09E-A586D052E14E}" type="slidenum">
              <a:rPr lang="en-US" smtClean="0">
                <a:solidFill>
                  <a:srgbClr val="B2B2B2"/>
                </a:solidFill>
              </a:rPr>
              <a:pPr/>
              <a:t>164</a:t>
            </a:fld>
            <a:endParaRPr lang="en-US" dirty="0">
              <a:solidFill>
                <a:srgbClr val="B2B2B2"/>
              </a:solidFill>
            </a:endParaRPr>
          </a:p>
        </p:txBody>
      </p:sp>
      <p:sp>
        <p:nvSpPr>
          <p:cNvPr id="13"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2563"/>
                                        </p:tgtEl>
                                        <p:attrNameLst>
                                          <p:attrName>style.visibility</p:attrName>
                                        </p:attrNameLst>
                                      </p:cBhvr>
                                      <p:to>
                                        <p:strVal val="visible"/>
                                      </p:to>
                                    </p:set>
                                    <p:animEffect transition="in" filter="dissolve">
                                      <p:cBhvr>
                                        <p:cTn id="7" dur="500"/>
                                        <p:tgtEl>
                                          <p:spTgt spid="32256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2564"/>
                                        </p:tgtEl>
                                        <p:attrNameLst>
                                          <p:attrName>style.visibility</p:attrName>
                                        </p:attrNameLst>
                                      </p:cBhvr>
                                      <p:to>
                                        <p:strVal val="visible"/>
                                      </p:to>
                                    </p:set>
                                    <p:animEffect transition="in" filter="dissolve">
                                      <p:cBhvr>
                                        <p:cTn id="11" dur="500"/>
                                        <p:tgtEl>
                                          <p:spTgt spid="32256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22565"/>
                                        </p:tgtEl>
                                        <p:attrNameLst>
                                          <p:attrName>style.visibility</p:attrName>
                                        </p:attrNameLst>
                                      </p:cBhvr>
                                      <p:to>
                                        <p:strVal val="visible"/>
                                      </p:to>
                                    </p:set>
                                    <p:animEffect transition="in" filter="dissolve">
                                      <p:cBhvr>
                                        <p:cTn id="16" dur="500"/>
                                        <p:tgtEl>
                                          <p:spTgt spid="322565"/>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322566"/>
                                        </p:tgtEl>
                                        <p:attrNameLst>
                                          <p:attrName>style.visibility</p:attrName>
                                        </p:attrNameLst>
                                      </p:cBhvr>
                                      <p:to>
                                        <p:strVal val="visible"/>
                                      </p:to>
                                    </p:set>
                                    <p:animEffect transition="in" filter="dissolve">
                                      <p:cBhvr>
                                        <p:cTn id="20" dur="500"/>
                                        <p:tgtEl>
                                          <p:spTgt spid="32256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22567"/>
                                        </p:tgtEl>
                                        <p:attrNameLst>
                                          <p:attrName>style.visibility</p:attrName>
                                        </p:attrNameLst>
                                      </p:cBhvr>
                                      <p:to>
                                        <p:strVal val="visible"/>
                                      </p:to>
                                    </p:set>
                                    <p:animEffect transition="in" filter="dissolve">
                                      <p:cBhvr>
                                        <p:cTn id="25" dur="500"/>
                                        <p:tgtEl>
                                          <p:spTgt spid="322567"/>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22568"/>
                                        </p:tgtEl>
                                        <p:attrNameLst>
                                          <p:attrName>style.visibility</p:attrName>
                                        </p:attrNameLst>
                                      </p:cBhvr>
                                      <p:to>
                                        <p:strVal val="visible"/>
                                      </p:to>
                                    </p:set>
                                    <p:animEffect transition="in" filter="dissolve">
                                      <p:cBhvr>
                                        <p:cTn id="29" dur="500"/>
                                        <p:tgtEl>
                                          <p:spTgt spid="322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animBg="1" autoUpdateAnimBg="0"/>
      <p:bldP spid="322564" grpId="0" autoUpdateAnimBg="0"/>
      <p:bldP spid="322565" grpId="0" animBg="1" autoUpdateAnimBg="0"/>
      <p:bldP spid="322566" grpId="0" autoUpdateAnimBg="0"/>
      <p:bldP spid="322567" grpId="0" animBg="1" autoUpdateAnimBg="0"/>
      <p:bldP spid="322568" grpId="0"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41026" name="1 Título"/>
          <p:cNvSpPr>
            <a:spLocks noGrp="1"/>
          </p:cNvSpPr>
          <p:nvPr>
            <p:ph type="title" idx="4294967295"/>
          </p:nvPr>
        </p:nvSpPr>
        <p:spPr>
          <a:xfrm>
            <a:off x="279401" y="43932"/>
            <a:ext cx="8685213" cy="434578"/>
          </a:xfrm>
        </p:spPr>
        <p:txBody>
          <a:bodyPr/>
          <a:lstStyle/>
          <a:p>
            <a:r>
              <a:rPr lang="es-MX" dirty="0"/>
              <a:t>Quejas y lamentos (inefectivos)</a:t>
            </a:r>
            <a:endParaRPr lang="es-AR" dirty="0"/>
          </a:p>
        </p:txBody>
      </p:sp>
      <p:sp>
        <p:nvSpPr>
          <p:cNvPr id="641027" name="3 Marcador de número de diapositiva"/>
          <p:cNvSpPr txBox="1">
            <a:spLocks noGrp="1"/>
          </p:cNvSpPr>
          <p:nvPr/>
        </p:nvSpPr>
        <p:spPr bwMode="auto">
          <a:xfrm>
            <a:off x="6966858" y="4870905"/>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FC0E827F-1AA4-42FB-9F34-F3AFAC53B505}" type="slidenum">
              <a:rPr lang="en-US" sz="1000">
                <a:solidFill>
                  <a:srgbClr val="B2B2B2"/>
                </a:solidFill>
                <a:sym typeface="Trebuchet MS" pitchFamily="34" charset="0"/>
              </a:rPr>
              <a:pPr algn="r" eaLnBrk="1" hangingPunct="1">
                <a:spcBef>
                  <a:spcPct val="0"/>
                </a:spcBef>
              </a:pPr>
              <a:t>165</a:t>
            </a:fld>
            <a:endParaRPr lang="en-US" sz="1000" dirty="0">
              <a:solidFill>
                <a:srgbClr val="B2B2B2"/>
              </a:solidFill>
              <a:sym typeface="Trebuchet MS" pitchFamily="34" charset="0"/>
            </a:endParaRPr>
          </a:p>
        </p:txBody>
      </p:sp>
      <p:sp>
        <p:nvSpPr>
          <p:cNvPr id="7" name="Rectangle 8"/>
          <p:cNvSpPr>
            <a:spLocks noChangeArrowheads="1"/>
          </p:cNvSpPr>
          <p:nvPr/>
        </p:nvSpPr>
        <p:spPr bwMode="auto">
          <a:xfrm>
            <a:off x="611560" y="1059582"/>
            <a:ext cx="8209160" cy="3348205"/>
          </a:xfrm>
          <a:prstGeom prst="rect">
            <a:avLst/>
          </a:prstGeom>
          <a:noFill/>
          <a:ln w="9525">
            <a:noFill/>
            <a:miter lim="800000"/>
            <a:headEnd/>
            <a:tailEnd/>
          </a:ln>
        </p:spPr>
        <p:txBody>
          <a:bodyPr lIns="91420" tIns="45711" rIns="91420" bIns="45711"/>
          <a:lstStyle/>
          <a:p>
            <a:pPr marL="273050" indent="-273050" defTabSz="930275">
              <a:spcBef>
                <a:spcPts val="600"/>
              </a:spcBef>
              <a:spcAft>
                <a:spcPts val="600"/>
              </a:spcAft>
              <a:buClr>
                <a:schemeClr val="accent2"/>
              </a:buClr>
              <a:buFont typeface="Arial" pitchFamily="34" charset="0"/>
              <a:buChar char="•"/>
              <a:defRPr/>
            </a:pPr>
            <a:r>
              <a:rPr lang="es-MX" sz="2000" b="0" dirty="0">
                <a:latin typeface="+mn-lt"/>
              </a:rPr>
              <a:t>Buscan desahogo emocional: reparar el orgullo herido.</a:t>
            </a:r>
          </a:p>
          <a:p>
            <a:pPr marL="273050" indent="-273050" defTabSz="930275">
              <a:spcBef>
                <a:spcPts val="600"/>
              </a:spcBef>
              <a:spcAft>
                <a:spcPts val="600"/>
              </a:spcAft>
              <a:buClr>
                <a:schemeClr val="accent2"/>
              </a:buClr>
              <a:buFont typeface="Arial" pitchFamily="34" charset="0"/>
              <a:buChar char="•"/>
              <a:defRPr/>
            </a:pPr>
            <a:r>
              <a:rPr lang="es-MX" sz="2000" b="0" dirty="0">
                <a:latin typeface="+mn-lt"/>
              </a:rPr>
              <a:t>Buscan simpatía y apoyo.</a:t>
            </a:r>
          </a:p>
          <a:p>
            <a:pPr marL="273050" indent="-273050" defTabSz="930275">
              <a:spcBef>
                <a:spcPts val="600"/>
              </a:spcBef>
              <a:spcAft>
                <a:spcPts val="600"/>
              </a:spcAft>
              <a:buClr>
                <a:schemeClr val="accent2"/>
              </a:buClr>
              <a:buFont typeface="Arial" pitchFamily="34" charset="0"/>
              <a:buChar char="•"/>
              <a:defRPr/>
            </a:pPr>
            <a:r>
              <a:rPr lang="es-MX" sz="2000" b="0" dirty="0"/>
              <a:t>Culpan a una 3ª persona que no tiene ni responsabilidad del asunto ni capacidad para resolver el problema.</a:t>
            </a:r>
          </a:p>
          <a:p>
            <a:pPr marL="273050" indent="-273050" defTabSz="930275">
              <a:spcBef>
                <a:spcPts val="600"/>
              </a:spcBef>
              <a:spcAft>
                <a:spcPts val="600"/>
              </a:spcAft>
              <a:buClr>
                <a:schemeClr val="accent2"/>
              </a:buClr>
              <a:buFont typeface="Arial" pitchFamily="34" charset="0"/>
              <a:buChar char="•"/>
              <a:defRPr/>
            </a:pPr>
            <a:r>
              <a:rPr lang="es-MX" sz="2000" b="0" dirty="0"/>
              <a:t>Suelen ser repetitivos.</a:t>
            </a:r>
          </a:p>
          <a:p>
            <a:pPr marL="273050" indent="-273050" defTabSz="930275">
              <a:spcBef>
                <a:spcPts val="600"/>
              </a:spcBef>
              <a:spcAft>
                <a:spcPts val="600"/>
              </a:spcAft>
              <a:buClr>
                <a:schemeClr val="accent2"/>
              </a:buClr>
              <a:buFont typeface="Arial" pitchFamily="34" charset="0"/>
              <a:buChar char="•"/>
              <a:defRPr/>
            </a:pPr>
            <a:r>
              <a:rPr lang="es-MX" sz="2000" b="0" dirty="0"/>
              <a:t>Crean resentimiento y hostilidad entre “facciones”: a favor de quien se queja o a favor “del enemigo”. </a:t>
            </a:r>
          </a:p>
          <a:p>
            <a:pPr marL="273050" indent="-273050" defTabSz="930275">
              <a:spcBef>
                <a:spcPts val="600"/>
              </a:spcBef>
              <a:spcAft>
                <a:spcPts val="600"/>
              </a:spcAft>
              <a:buClr>
                <a:schemeClr val="accent2"/>
              </a:buClr>
              <a:buFont typeface="Arial" pitchFamily="34" charset="0"/>
              <a:buChar char="•"/>
              <a:defRPr/>
            </a:pPr>
            <a:r>
              <a:rPr lang="es-MX" sz="2000" b="0" dirty="0"/>
              <a:t>Reafirman una imagen de víctimas inocentes</a:t>
            </a:r>
          </a:p>
          <a:p>
            <a:pPr marL="273050" indent="-273050" defTabSz="930275">
              <a:buClr>
                <a:schemeClr val="accent2"/>
              </a:buClr>
              <a:buFont typeface="Arial" pitchFamily="34" charset="0"/>
              <a:buChar char="•"/>
              <a:defRPr/>
            </a:pPr>
            <a:endParaRPr lang="es-MX" sz="2000" b="0" dirty="0"/>
          </a:p>
          <a:p>
            <a:pPr marL="273050" indent="-273050" defTabSz="930275">
              <a:buClr>
                <a:schemeClr val="accent2"/>
              </a:buClr>
              <a:buFont typeface="Arial" pitchFamily="34" charset="0"/>
              <a:buChar char="•"/>
              <a:defRPr/>
            </a:pPr>
            <a:endParaRPr lang="es-MX" sz="2000" b="0" dirty="0"/>
          </a:p>
          <a:p>
            <a:pPr marL="273050" indent="-273050" defTabSz="930275">
              <a:buClr>
                <a:schemeClr val="accent2"/>
              </a:buClr>
              <a:buFont typeface="Arial" pitchFamily="34" charset="0"/>
              <a:buChar char="•"/>
              <a:defRPr/>
            </a:pPr>
            <a:endParaRPr lang="es-MX" sz="2000" b="0" dirty="0"/>
          </a:p>
          <a:p>
            <a:pPr marL="273050" indent="-273050" defTabSz="930275">
              <a:buClr>
                <a:schemeClr val="accent2"/>
              </a:buClr>
              <a:buFont typeface="Arial" pitchFamily="34" charset="0"/>
              <a:buChar char="•"/>
              <a:defRPr/>
            </a:pPr>
            <a:endParaRPr lang="es-MX" sz="2000" b="0" dirty="0"/>
          </a:p>
          <a:p>
            <a:pPr marL="273050" indent="-273050" defTabSz="930275">
              <a:buClr>
                <a:schemeClr val="accent2"/>
              </a:buClr>
              <a:buFont typeface="Arial" pitchFamily="34" charset="0"/>
              <a:buChar char="•"/>
              <a:defRPr/>
            </a:pPr>
            <a:endParaRPr lang="es-MX" sz="2000" b="0" dirty="0">
              <a:latin typeface="+mn-lt"/>
            </a:endParaRPr>
          </a:p>
        </p:txBody>
      </p:sp>
      <p:sp>
        <p:nvSpPr>
          <p:cNvPr id="5"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1138" name="Rectangle 2"/>
          <p:cNvSpPr>
            <a:spLocks noGrp="1" noChangeArrowheads="1"/>
          </p:cNvSpPr>
          <p:nvPr>
            <p:ph type="title"/>
          </p:nvPr>
        </p:nvSpPr>
        <p:spPr>
          <a:xfrm>
            <a:off x="279401" y="29418"/>
            <a:ext cx="8685213" cy="379810"/>
          </a:xfrm>
        </p:spPr>
        <p:txBody>
          <a:bodyPr>
            <a:noAutofit/>
          </a:bodyPr>
          <a:lstStyle/>
          <a:p>
            <a:pPr algn="l" eaLnBrk="1" hangingPunct="1"/>
            <a:r>
              <a:rPr lang="es-ES_tradnl" dirty="0" err="1"/>
              <a:t>Recompromisos</a:t>
            </a:r>
            <a:r>
              <a:rPr lang="es-ES_tradnl" dirty="0"/>
              <a:t> conversacionales</a:t>
            </a:r>
            <a:endParaRPr lang="es-AR" dirty="0"/>
          </a:p>
        </p:txBody>
      </p:sp>
      <p:sp>
        <p:nvSpPr>
          <p:cNvPr id="323587" name="Text Box 3"/>
          <p:cNvSpPr txBox="1">
            <a:spLocks noChangeArrowheads="1"/>
          </p:cNvSpPr>
          <p:nvPr/>
        </p:nvSpPr>
        <p:spPr bwMode="auto">
          <a:xfrm>
            <a:off x="323528" y="730132"/>
            <a:ext cx="7301053" cy="336480"/>
          </a:xfrm>
          <a:prstGeom prst="rect">
            <a:avLst/>
          </a:prstGeom>
          <a:noFill/>
          <a:ln w="9525">
            <a:noFill/>
            <a:miter lim="800000"/>
            <a:headEnd/>
            <a:tailEnd/>
          </a:ln>
        </p:spPr>
        <p:txBody>
          <a:bodyPr wrap="none" lIns="89384" tIns="44693" rIns="89384" bIns="44693">
            <a:spAutoFit/>
          </a:bodyPr>
          <a:lstStyle/>
          <a:p>
            <a:pPr defTabSz="895350"/>
            <a:r>
              <a:rPr lang="es-ES_tradnl" b="1">
                <a:solidFill>
                  <a:srgbClr val="002960"/>
                </a:solidFill>
              </a:rPr>
              <a:t>Paralelismo en la estructura de las dos herramientas de </a:t>
            </a:r>
            <a:r>
              <a:rPr lang="es-ES_tradnl" b="1" err="1">
                <a:solidFill>
                  <a:srgbClr val="002960"/>
                </a:solidFill>
              </a:rPr>
              <a:t>Recompromiso</a:t>
            </a:r>
            <a:r>
              <a:rPr lang="es-ES_tradnl" b="1">
                <a:solidFill>
                  <a:srgbClr val="002960"/>
                </a:solidFill>
              </a:rPr>
              <a:t>: </a:t>
            </a:r>
            <a:endParaRPr lang="es-ES" b="1">
              <a:solidFill>
                <a:srgbClr val="002960"/>
              </a:solidFill>
            </a:endParaRPr>
          </a:p>
        </p:txBody>
      </p:sp>
      <p:sp>
        <p:nvSpPr>
          <p:cNvPr id="323588" name="Text Box 4"/>
          <p:cNvSpPr txBox="1">
            <a:spLocks noChangeArrowheads="1"/>
          </p:cNvSpPr>
          <p:nvPr/>
        </p:nvSpPr>
        <p:spPr bwMode="auto">
          <a:xfrm>
            <a:off x="323528" y="1167594"/>
            <a:ext cx="2298081" cy="336480"/>
          </a:xfrm>
          <a:prstGeom prst="rect">
            <a:avLst/>
          </a:prstGeom>
          <a:noFill/>
          <a:ln w="9525">
            <a:noFill/>
            <a:miter lim="800000"/>
            <a:headEnd/>
            <a:tailEnd/>
          </a:ln>
        </p:spPr>
        <p:txBody>
          <a:bodyPr wrap="none" lIns="89384" tIns="44693" rIns="89384" bIns="44693">
            <a:spAutoFit/>
          </a:bodyPr>
          <a:lstStyle/>
          <a:p>
            <a:pPr defTabSz="895350"/>
            <a:r>
              <a:rPr lang="es-ES_tradnl" b="1" u="sng">
                <a:solidFill>
                  <a:srgbClr val="0033CC"/>
                </a:solidFill>
              </a:rPr>
              <a:t>RECLAMO EFECTIVO</a:t>
            </a:r>
            <a:endParaRPr lang="es-ES" b="1" u="sng">
              <a:solidFill>
                <a:srgbClr val="0033CC"/>
              </a:solidFill>
            </a:endParaRPr>
          </a:p>
        </p:txBody>
      </p:sp>
      <p:sp>
        <p:nvSpPr>
          <p:cNvPr id="323589" name="Text Box 5"/>
          <p:cNvSpPr txBox="1">
            <a:spLocks noChangeArrowheads="1"/>
          </p:cNvSpPr>
          <p:nvPr/>
        </p:nvSpPr>
        <p:spPr bwMode="auto">
          <a:xfrm>
            <a:off x="5361418" y="1167594"/>
            <a:ext cx="2256723" cy="336480"/>
          </a:xfrm>
          <a:prstGeom prst="rect">
            <a:avLst/>
          </a:prstGeom>
          <a:noFill/>
          <a:ln w="9525">
            <a:noFill/>
            <a:miter lim="800000"/>
            <a:headEnd/>
            <a:tailEnd/>
          </a:ln>
        </p:spPr>
        <p:txBody>
          <a:bodyPr wrap="none" lIns="89384" tIns="44693" rIns="89384" bIns="44693">
            <a:spAutoFit/>
          </a:bodyPr>
          <a:lstStyle/>
          <a:p>
            <a:pPr defTabSz="895350"/>
            <a:r>
              <a:rPr lang="es-ES_tradnl" b="1" u="sng">
                <a:solidFill>
                  <a:srgbClr val="008000"/>
                </a:solidFill>
              </a:rPr>
              <a:t>DISCULPA EFECTIVA</a:t>
            </a:r>
            <a:endParaRPr lang="es-ES" b="1" u="sng">
              <a:solidFill>
                <a:srgbClr val="008000"/>
              </a:solidFill>
            </a:endParaRPr>
          </a:p>
        </p:txBody>
      </p:sp>
      <p:sp>
        <p:nvSpPr>
          <p:cNvPr id="323590" name="Text Box 6"/>
          <p:cNvSpPr txBox="1">
            <a:spLocks noChangeArrowheads="1"/>
          </p:cNvSpPr>
          <p:nvPr/>
        </p:nvSpPr>
        <p:spPr bwMode="auto">
          <a:xfrm>
            <a:off x="2771800" y="1487314"/>
            <a:ext cx="3887142" cy="1444476"/>
          </a:xfrm>
          <a:prstGeom prst="rect">
            <a:avLst/>
          </a:prstGeom>
          <a:noFill/>
          <a:ln w="9525">
            <a:noFill/>
            <a:miter lim="800000"/>
            <a:headEnd/>
            <a:tailEnd/>
          </a:ln>
        </p:spPr>
        <p:txBody>
          <a:bodyPr wrap="square" lIns="89384" tIns="44693" rIns="89384" bIns="44693">
            <a:spAutoFit/>
          </a:bodyPr>
          <a:lstStyle/>
          <a:p>
            <a:pPr marL="447675" indent="-447675" algn="l" defTabSz="895350"/>
            <a:r>
              <a:rPr lang="es-ES_tradnl" dirty="0">
                <a:solidFill>
                  <a:srgbClr val="002960"/>
                </a:solidFill>
              </a:rPr>
              <a:t>1.   Revisar intención</a:t>
            </a:r>
          </a:p>
          <a:p>
            <a:pPr marL="447675" indent="-447675" algn="l" defTabSz="895350"/>
            <a:r>
              <a:rPr lang="es-ES_tradnl" dirty="0">
                <a:solidFill>
                  <a:srgbClr val="002960"/>
                </a:solidFill>
              </a:rPr>
              <a:t>2.   Crear contexto</a:t>
            </a:r>
          </a:p>
          <a:p>
            <a:pPr marL="447675" indent="-447675" algn="l" defTabSz="895350"/>
            <a:r>
              <a:rPr lang="es-ES_tradnl" dirty="0">
                <a:solidFill>
                  <a:srgbClr val="002960"/>
                </a:solidFill>
              </a:rPr>
              <a:t>3.   Chequear compromiso</a:t>
            </a:r>
          </a:p>
          <a:p>
            <a:pPr marL="447675" indent="-447675" algn="l" defTabSz="895350"/>
            <a:r>
              <a:rPr lang="es-ES_tradnl" dirty="0">
                <a:solidFill>
                  <a:srgbClr val="002960"/>
                </a:solidFill>
              </a:rPr>
              <a:t>4.   Chequear quiebre</a:t>
            </a:r>
            <a:endParaRPr lang="es-ES" dirty="0">
              <a:solidFill>
                <a:srgbClr val="002960"/>
              </a:solidFill>
            </a:endParaRPr>
          </a:p>
        </p:txBody>
      </p:sp>
      <p:sp>
        <p:nvSpPr>
          <p:cNvPr id="323591" name="Text Box 7"/>
          <p:cNvSpPr txBox="1">
            <a:spLocks noChangeArrowheads="1"/>
          </p:cNvSpPr>
          <p:nvPr/>
        </p:nvSpPr>
        <p:spPr bwMode="auto">
          <a:xfrm>
            <a:off x="323850" y="2943697"/>
            <a:ext cx="2392658" cy="1444476"/>
          </a:xfrm>
          <a:prstGeom prst="rect">
            <a:avLst/>
          </a:prstGeom>
          <a:noFill/>
          <a:ln w="9525">
            <a:noFill/>
            <a:miter lim="800000"/>
            <a:headEnd/>
            <a:tailEnd/>
          </a:ln>
        </p:spPr>
        <p:txBody>
          <a:bodyPr wrap="none" lIns="89384" tIns="44693" rIns="89384" bIns="44693">
            <a:spAutoFit/>
          </a:bodyPr>
          <a:lstStyle/>
          <a:p>
            <a:pPr marL="447675" indent="-447675" algn="l" defTabSz="895350"/>
            <a:r>
              <a:rPr lang="es-ES_tradnl">
                <a:solidFill>
                  <a:srgbClr val="0033CC"/>
                </a:solidFill>
              </a:rPr>
              <a:t>5R.   Preguntar causas</a:t>
            </a:r>
          </a:p>
          <a:p>
            <a:pPr marL="447675" indent="-447675" algn="l" defTabSz="895350"/>
            <a:r>
              <a:rPr lang="es-ES_tradnl">
                <a:solidFill>
                  <a:srgbClr val="0033CC"/>
                </a:solidFill>
              </a:rPr>
              <a:t>6R.   Reportar daños</a:t>
            </a:r>
          </a:p>
          <a:p>
            <a:pPr marL="447675" indent="-447675" algn="l" defTabSz="895350"/>
            <a:r>
              <a:rPr lang="es-ES_tradnl">
                <a:solidFill>
                  <a:srgbClr val="0033CC"/>
                </a:solidFill>
              </a:rPr>
              <a:t>7R.   Pedir reparación</a:t>
            </a:r>
          </a:p>
          <a:p>
            <a:pPr marL="447675" indent="-447675" algn="l" defTabSz="895350"/>
            <a:r>
              <a:rPr lang="es-ES_tradnl">
                <a:solidFill>
                  <a:srgbClr val="0033CC"/>
                </a:solidFill>
              </a:rPr>
              <a:t>8R.   </a:t>
            </a:r>
            <a:r>
              <a:rPr lang="es-ES_tradnl" err="1">
                <a:solidFill>
                  <a:srgbClr val="0033CC"/>
                </a:solidFill>
              </a:rPr>
              <a:t>Recompromiso</a:t>
            </a:r>
            <a:endParaRPr lang="es-ES">
              <a:solidFill>
                <a:srgbClr val="0033CC"/>
              </a:solidFill>
            </a:endParaRPr>
          </a:p>
        </p:txBody>
      </p:sp>
      <p:sp>
        <p:nvSpPr>
          <p:cNvPr id="323592" name="Text Box 8"/>
          <p:cNvSpPr txBox="1">
            <a:spLocks noChangeArrowheads="1"/>
          </p:cNvSpPr>
          <p:nvPr/>
        </p:nvSpPr>
        <p:spPr bwMode="auto">
          <a:xfrm>
            <a:off x="4482406" y="2931790"/>
            <a:ext cx="4410075" cy="1444476"/>
          </a:xfrm>
          <a:prstGeom prst="rect">
            <a:avLst/>
          </a:prstGeom>
          <a:noFill/>
          <a:ln w="9525">
            <a:noFill/>
            <a:miter lim="800000"/>
            <a:headEnd/>
            <a:tailEnd/>
          </a:ln>
        </p:spPr>
        <p:txBody>
          <a:bodyPr wrap="square" lIns="89384" tIns="44693" rIns="89384" bIns="44693">
            <a:spAutoFit/>
          </a:bodyPr>
          <a:lstStyle/>
          <a:p>
            <a:pPr marL="447675" indent="-447675" algn="l" defTabSz="895350"/>
            <a:r>
              <a:rPr lang="es-ES_tradnl" dirty="0">
                <a:solidFill>
                  <a:srgbClr val="008000"/>
                </a:solidFill>
              </a:rPr>
              <a:t>5D.   Pedir disculpas e Indagar daños</a:t>
            </a:r>
          </a:p>
          <a:p>
            <a:pPr marL="447675" indent="-447675" algn="l" defTabSz="895350"/>
            <a:r>
              <a:rPr lang="es-ES_tradnl" dirty="0">
                <a:solidFill>
                  <a:srgbClr val="008000"/>
                </a:solidFill>
              </a:rPr>
              <a:t>6D.   Ofrecer explicación </a:t>
            </a:r>
          </a:p>
          <a:p>
            <a:pPr marL="447675" indent="-447675" algn="l" defTabSz="895350"/>
            <a:r>
              <a:rPr lang="es-ES_tradnl" dirty="0">
                <a:solidFill>
                  <a:srgbClr val="008000"/>
                </a:solidFill>
              </a:rPr>
              <a:t>7D.   Ofrecer reparación</a:t>
            </a:r>
          </a:p>
          <a:p>
            <a:pPr marL="447675" indent="-447675" algn="l" defTabSz="895350"/>
            <a:r>
              <a:rPr lang="es-ES_tradnl" dirty="0">
                <a:solidFill>
                  <a:srgbClr val="008000"/>
                </a:solidFill>
              </a:rPr>
              <a:t>8D.   </a:t>
            </a:r>
            <a:r>
              <a:rPr lang="es-ES_tradnl" dirty="0" err="1">
                <a:solidFill>
                  <a:srgbClr val="008000"/>
                </a:solidFill>
              </a:rPr>
              <a:t>Recompromiso</a:t>
            </a:r>
            <a:endParaRPr lang="es-ES" dirty="0">
              <a:solidFill>
                <a:srgbClr val="008000"/>
              </a:solidFill>
            </a:endParaRPr>
          </a:p>
        </p:txBody>
      </p:sp>
      <p:sp>
        <p:nvSpPr>
          <p:cNvPr id="323593" name="Text Box 9"/>
          <p:cNvSpPr txBox="1">
            <a:spLocks noChangeArrowheads="1"/>
          </p:cNvSpPr>
          <p:nvPr/>
        </p:nvSpPr>
        <p:spPr bwMode="auto">
          <a:xfrm>
            <a:off x="2776538" y="4490721"/>
            <a:ext cx="3489112" cy="336480"/>
          </a:xfrm>
          <a:prstGeom prst="rect">
            <a:avLst/>
          </a:prstGeom>
          <a:noFill/>
          <a:ln w="9525">
            <a:noFill/>
            <a:miter lim="800000"/>
            <a:headEnd/>
            <a:tailEnd/>
          </a:ln>
        </p:spPr>
        <p:txBody>
          <a:bodyPr wrap="none" lIns="89384" tIns="44693" rIns="89384" bIns="44693">
            <a:spAutoFit/>
          </a:bodyPr>
          <a:lstStyle/>
          <a:p>
            <a:pPr marL="447675" indent="-447675" algn="l" defTabSz="895350"/>
            <a:r>
              <a:rPr lang="es-ES_tradnl">
                <a:solidFill>
                  <a:srgbClr val="002960"/>
                </a:solidFill>
              </a:rPr>
              <a:t>8.   Rescatar aprendizajes mutuos</a:t>
            </a:r>
            <a:endParaRPr lang="es-ES">
              <a:solidFill>
                <a:srgbClr val="002960"/>
              </a:solidFill>
            </a:endParaRPr>
          </a:p>
        </p:txBody>
      </p:sp>
      <p:sp>
        <p:nvSpPr>
          <p:cNvPr id="10" name="1 Marcador de número de diapositiva"/>
          <p:cNvSpPr>
            <a:spLocks noGrp="1"/>
          </p:cNvSpPr>
          <p:nvPr>
            <p:ph type="sldNum" sz="quarter" idx="10"/>
          </p:nvPr>
        </p:nvSpPr>
        <p:spPr>
          <a:xfrm>
            <a:off x="6948264" y="4892005"/>
            <a:ext cx="2133600" cy="200025"/>
          </a:xfrm>
          <a:noFill/>
        </p:spPr>
        <p:txBody>
          <a:bodyPr/>
          <a:lstStyle/>
          <a:p>
            <a:r>
              <a:rPr lang="en-US"/>
              <a:t>| </a:t>
            </a:r>
            <a:fld id="{F073800D-1DB0-44C5-A09E-A586D052E14E}" type="slidenum">
              <a:rPr lang="en-US" smtClean="0">
                <a:solidFill>
                  <a:srgbClr val="B2B2B2"/>
                </a:solidFill>
              </a:rPr>
              <a:pPr/>
              <a:t>166</a:t>
            </a:fld>
            <a:endParaRPr lang="en-US">
              <a:solidFill>
                <a:srgbClr val="B2B2B2"/>
              </a:solidFill>
            </a:endParaRPr>
          </a:p>
        </p:txBody>
      </p:sp>
      <p:sp>
        <p:nvSpPr>
          <p:cNvPr id="11"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3587"/>
                                        </p:tgtEl>
                                        <p:attrNameLst>
                                          <p:attrName>style.visibility</p:attrName>
                                        </p:attrNameLst>
                                      </p:cBhvr>
                                      <p:to>
                                        <p:strVal val="visible"/>
                                      </p:to>
                                    </p:set>
                                    <p:animEffect transition="in" filter="dissolve">
                                      <p:cBhvr>
                                        <p:cTn id="7" dur="500"/>
                                        <p:tgtEl>
                                          <p:spTgt spid="32358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3588"/>
                                        </p:tgtEl>
                                        <p:attrNameLst>
                                          <p:attrName>style.visibility</p:attrName>
                                        </p:attrNameLst>
                                      </p:cBhvr>
                                      <p:to>
                                        <p:strVal val="visible"/>
                                      </p:to>
                                    </p:set>
                                    <p:animEffect transition="in" filter="dissolve">
                                      <p:cBhvr>
                                        <p:cTn id="11" dur="500"/>
                                        <p:tgtEl>
                                          <p:spTgt spid="323588"/>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23589"/>
                                        </p:tgtEl>
                                        <p:attrNameLst>
                                          <p:attrName>style.visibility</p:attrName>
                                        </p:attrNameLst>
                                      </p:cBhvr>
                                      <p:to>
                                        <p:strVal val="visible"/>
                                      </p:to>
                                    </p:set>
                                    <p:animEffect transition="in" filter="dissolve">
                                      <p:cBhvr>
                                        <p:cTn id="15" dur="500"/>
                                        <p:tgtEl>
                                          <p:spTgt spid="32358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23590"/>
                                        </p:tgtEl>
                                        <p:attrNameLst>
                                          <p:attrName>style.visibility</p:attrName>
                                        </p:attrNameLst>
                                      </p:cBhvr>
                                      <p:to>
                                        <p:strVal val="visible"/>
                                      </p:to>
                                    </p:set>
                                    <p:animEffect transition="in" filter="dissolve">
                                      <p:cBhvr>
                                        <p:cTn id="20" dur="500"/>
                                        <p:tgtEl>
                                          <p:spTgt spid="32359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23591"/>
                                        </p:tgtEl>
                                        <p:attrNameLst>
                                          <p:attrName>style.visibility</p:attrName>
                                        </p:attrNameLst>
                                      </p:cBhvr>
                                      <p:to>
                                        <p:strVal val="visible"/>
                                      </p:to>
                                    </p:set>
                                    <p:animEffect transition="in" filter="dissolve">
                                      <p:cBhvr>
                                        <p:cTn id="25" dur="500"/>
                                        <p:tgtEl>
                                          <p:spTgt spid="32359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23592"/>
                                        </p:tgtEl>
                                        <p:attrNameLst>
                                          <p:attrName>style.visibility</p:attrName>
                                        </p:attrNameLst>
                                      </p:cBhvr>
                                      <p:to>
                                        <p:strVal val="visible"/>
                                      </p:to>
                                    </p:set>
                                    <p:animEffect transition="in" filter="dissolve">
                                      <p:cBhvr>
                                        <p:cTn id="30" dur="500"/>
                                        <p:tgtEl>
                                          <p:spTgt spid="32359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3593"/>
                                        </p:tgtEl>
                                        <p:attrNameLst>
                                          <p:attrName>style.visibility</p:attrName>
                                        </p:attrNameLst>
                                      </p:cBhvr>
                                      <p:to>
                                        <p:strVal val="visible"/>
                                      </p:to>
                                    </p:set>
                                    <p:anim calcmode="lin" valueType="num">
                                      <p:cBhvr additive="base">
                                        <p:cTn id="35" dur="500" fill="hold"/>
                                        <p:tgtEl>
                                          <p:spTgt spid="323593"/>
                                        </p:tgtEl>
                                        <p:attrNameLst>
                                          <p:attrName>ppt_x</p:attrName>
                                        </p:attrNameLst>
                                      </p:cBhvr>
                                      <p:tavLst>
                                        <p:tav tm="0">
                                          <p:val>
                                            <p:strVal val="#ppt_x"/>
                                          </p:val>
                                        </p:tav>
                                        <p:tav tm="100000">
                                          <p:val>
                                            <p:strVal val="#ppt_x"/>
                                          </p:val>
                                        </p:tav>
                                      </p:tavLst>
                                    </p:anim>
                                    <p:anim calcmode="lin" valueType="num">
                                      <p:cBhvr additive="base">
                                        <p:cTn id="36" dur="500" fill="hold"/>
                                        <p:tgtEl>
                                          <p:spTgt spid="3235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autoUpdateAnimBg="0"/>
      <p:bldP spid="323588" grpId="0" autoUpdateAnimBg="0"/>
      <p:bldP spid="323589" grpId="0" autoUpdateAnimBg="0"/>
      <p:bldP spid="323590" grpId="0" autoUpdateAnimBg="0"/>
      <p:bldP spid="323591" grpId="0" autoUpdateAnimBg="0"/>
      <p:bldP spid="323592" grpId="0" autoUpdateAnimBg="0"/>
      <p:bldP spid="323593" grpId="0"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idx="4294967295"/>
          </p:nvPr>
        </p:nvSpPr>
        <p:spPr>
          <a:xfrm>
            <a:off x="431540" y="981463"/>
            <a:ext cx="8280919" cy="3447314"/>
          </a:xfrm>
        </p:spPr>
        <p:txBody>
          <a:bodyPr vert="horz" wrap="square" lIns="69957" tIns="69957" rIns="69957" bIns="69957" rtlCol="0">
            <a:spAutoFit/>
          </a:bodyPr>
          <a:lstStyle/>
          <a:p>
            <a:pPr marL="257175" indent="-257175" defTabSz="671513">
              <a:spcBef>
                <a:spcPts val="900"/>
              </a:spcBef>
              <a:spcAft>
                <a:spcPts val="900"/>
              </a:spcAft>
              <a:buClr>
                <a:schemeClr val="accent2"/>
              </a:buClr>
              <a:buFontTx/>
              <a:buAutoNum type="arabicPeriod"/>
            </a:pPr>
            <a:r>
              <a:rPr lang="es-AR" sz="1600" b="0" dirty="0">
                <a:solidFill>
                  <a:schemeClr val="tx2">
                    <a:lumMod val="50000"/>
                  </a:schemeClr>
                </a:solidFill>
              </a:rPr>
              <a:t>Trabajen en la misma pareja y con los mismos casos del principio.</a:t>
            </a:r>
          </a:p>
          <a:p>
            <a:pPr marL="257175" indent="-257175" defTabSz="671513">
              <a:spcBef>
                <a:spcPts val="900"/>
              </a:spcBef>
              <a:spcAft>
                <a:spcPts val="900"/>
              </a:spcAft>
              <a:buClr>
                <a:schemeClr val="accent2"/>
              </a:buClr>
              <a:buFontTx/>
              <a:buAutoNum type="arabicPeriod"/>
            </a:pPr>
            <a:r>
              <a:rPr lang="es-AR" sz="1600" b="0" dirty="0">
                <a:solidFill>
                  <a:schemeClr val="tx2">
                    <a:lumMod val="50000"/>
                  </a:schemeClr>
                </a:solidFill>
              </a:rPr>
              <a:t>Identifiquen, para cada uno de los casos conversados, qué herramienta le corresponde aplicar a la persona que trajo el caso (Reclamo o Disculpa) para establecer un </a:t>
            </a:r>
            <a:r>
              <a:rPr lang="es-AR" sz="1600" b="0" dirty="0" err="1">
                <a:solidFill>
                  <a:schemeClr val="tx2">
                    <a:lumMod val="50000"/>
                  </a:schemeClr>
                </a:solidFill>
              </a:rPr>
              <a:t>Recompromiso</a:t>
            </a:r>
            <a:r>
              <a:rPr lang="es-AR" sz="1600" b="0" dirty="0">
                <a:solidFill>
                  <a:schemeClr val="tx2">
                    <a:lumMod val="50000"/>
                  </a:schemeClr>
                </a:solidFill>
              </a:rPr>
              <a:t>.</a:t>
            </a:r>
          </a:p>
          <a:p>
            <a:pPr marL="257175" indent="-257175" defTabSz="671513">
              <a:spcBef>
                <a:spcPts val="900"/>
              </a:spcBef>
              <a:spcAft>
                <a:spcPts val="900"/>
              </a:spcAft>
              <a:buClr>
                <a:schemeClr val="accent2"/>
              </a:buClr>
              <a:buFontTx/>
              <a:buAutoNum type="arabicPeriod"/>
            </a:pPr>
            <a:r>
              <a:rPr lang="es-AR" sz="1600" b="0" dirty="0">
                <a:solidFill>
                  <a:schemeClr val="tx2">
                    <a:lumMod val="50000"/>
                  </a:schemeClr>
                </a:solidFill>
              </a:rPr>
              <a:t>“A” y “B” se ayudarán mutuamente a formular un reclamo / disculpa efectivo, según corresponda. </a:t>
            </a:r>
            <a:endParaRPr lang="es-AR" sz="2800" b="0" dirty="0">
              <a:solidFill>
                <a:schemeClr val="tx2">
                  <a:lumMod val="50000"/>
                </a:schemeClr>
              </a:solidFill>
            </a:endParaRPr>
          </a:p>
          <a:p>
            <a:pPr marL="257175" indent="-257175" defTabSz="671513">
              <a:spcBef>
                <a:spcPts val="900"/>
              </a:spcBef>
              <a:spcAft>
                <a:spcPts val="900"/>
              </a:spcAft>
              <a:buClr>
                <a:schemeClr val="accent2"/>
              </a:buClr>
              <a:buFontTx/>
              <a:buAutoNum type="arabicPeriod"/>
            </a:pPr>
            <a:r>
              <a:rPr lang="es-AR" sz="1600" b="0" dirty="0">
                <a:solidFill>
                  <a:schemeClr val="tx2">
                    <a:lumMod val="50000"/>
                  </a:schemeClr>
                </a:solidFill>
              </a:rPr>
              <a:t>“A” y “B” conversan sobre su experiencia durante este ejercicio:</a:t>
            </a:r>
          </a:p>
          <a:p>
            <a:pPr marL="551260" lvl="1" indent="-300038" defTabSz="671513">
              <a:spcBef>
                <a:spcPts val="225"/>
              </a:spcBef>
              <a:spcAft>
                <a:spcPts val="225"/>
              </a:spcAft>
              <a:buClr>
                <a:schemeClr val="accent2"/>
              </a:buClr>
              <a:buFont typeface="+mj-lt"/>
              <a:buAutoNum type="romanLcPeriod"/>
            </a:pPr>
            <a:r>
              <a:rPr lang="es-AR" sz="1400" b="0" dirty="0">
                <a:solidFill>
                  <a:schemeClr val="tx2">
                    <a:lumMod val="50000"/>
                  </a:schemeClr>
                </a:solidFill>
              </a:rPr>
              <a:t>¿Cómo se sintieron transformando su caso en una expresión de reclamo / disculpa efectivo?</a:t>
            </a:r>
          </a:p>
          <a:p>
            <a:pPr marL="551260" lvl="1" indent="-300038" defTabSz="671513">
              <a:spcBef>
                <a:spcPts val="225"/>
              </a:spcBef>
              <a:spcAft>
                <a:spcPts val="225"/>
              </a:spcAft>
              <a:buClr>
                <a:schemeClr val="accent2"/>
              </a:buClr>
              <a:buFont typeface="+mj-lt"/>
              <a:buAutoNum type="romanLcPeriod"/>
            </a:pPr>
            <a:r>
              <a:rPr lang="es-AR" sz="1400" b="0" dirty="0">
                <a:solidFill>
                  <a:schemeClr val="tx2">
                    <a:lumMod val="50000"/>
                  </a:schemeClr>
                </a:solidFill>
              </a:rPr>
              <a:t>¿Cómo imaginan que impactará sobre la Tarea, las Relaciones y la Persona?</a:t>
            </a:r>
          </a:p>
          <a:p>
            <a:pPr marL="251222" lvl="1" indent="0" defTabSz="671513">
              <a:spcBef>
                <a:spcPts val="225"/>
              </a:spcBef>
              <a:spcAft>
                <a:spcPts val="225"/>
              </a:spcAft>
              <a:buClr>
                <a:schemeClr val="accent2"/>
              </a:buClr>
              <a:buNone/>
            </a:pPr>
            <a:endParaRPr lang="es-AR" sz="1400" dirty="0">
              <a:solidFill>
                <a:schemeClr val="tx2">
                  <a:lumMod val="50000"/>
                </a:schemeClr>
              </a:solidFill>
            </a:endParaRPr>
          </a:p>
        </p:txBody>
      </p:sp>
      <p:sp>
        <p:nvSpPr>
          <p:cNvPr id="10" name="3 Marcador de pie de página">
            <a:extLst>
              <a:ext uri="{FF2B5EF4-FFF2-40B4-BE49-F238E27FC236}">
                <a16:creationId xmlns:a16="http://schemas.microsoft.com/office/drawing/2014/main" id="{92DBD0D1-7026-4B46-8B81-F1C6B2DD791B}"/>
              </a:ext>
            </a:extLst>
          </p:cNvPr>
          <p:cNvSpPr txBox="1">
            <a:spLocks/>
          </p:cNvSpPr>
          <p:nvPr/>
        </p:nvSpPr>
        <p:spPr>
          <a:xfrm>
            <a:off x="-36512" y="4958655"/>
            <a:ext cx="2962871" cy="20538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50" dirty="0">
                <a:solidFill>
                  <a:schemeClr val="tx1">
                    <a:lumMod val="65000"/>
                    <a:lumOff val="35000"/>
                  </a:schemeClr>
                </a:solidFill>
                <a:latin typeface="Lato"/>
                <a:sym typeface="Trebuchet MS" pitchFamily="34" charset="0"/>
              </a:rPr>
              <a:t>© 2018 Axialent, Inc. </a:t>
            </a:r>
            <a:r>
              <a:rPr lang="en-US" sz="450" dirty="0" err="1">
                <a:solidFill>
                  <a:schemeClr val="tx1">
                    <a:lumMod val="65000"/>
                    <a:lumOff val="35000"/>
                  </a:schemeClr>
                </a:solidFill>
                <a:latin typeface="Lato"/>
                <a:sym typeface="Trebuchet MS" pitchFamily="34" charset="0"/>
              </a:rPr>
              <a:t>Todos</a:t>
            </a:r>
            <a:r>
              <a:rPr lang="en-US" sz="450" dirty="0">
                <a:solidFill>
                  <a:schemeClr val="tx1">
                    <a:lumMod val="65000"/>
                    <a:lumOff val="35000"/>
                  </a:schemeClr>
                </a:solidFill>
                <a:latin typeface="Lato"/>
                <a:sym typeface="Trebuchet MS" pitchFamily="34" charset="0"/>
              </a:rPr>
              <a:t> los derechos </a:t>
            </a:r>
            <a:r>
              <a:rPr lang="en-US" sz="450" dirty="0" err="1">
                <a:solidFill>
                  <a:schemeClr val="tx1">
                    <a:lumMod val="65000"/>
                    <a:lumOff val="35000"/>
                  </a:schemeClr>
                </a:solidFill>
                <a:latin typeface="Lato"/>
                <a:sym typeface="Trebuchet MS" pitchFamily="34" charset="0"/>
              </a:rPr>
              <a:t>reservados</a:t>
            </a:r>
            <a:r>
              <a:rPr lang="en-US" sz="450" dirty="0">
                <a:solidFill>
                  <a:schemeClr val="tx1">
                    <a:lumMod val="65000"/>
                    <a:lumOff val="35000"/>
                  </a:schemeClr>
                </a:solidFill>
                <a:latin typeface="Lato"/>
                <a:sym typeface="Trebuchet MS" pitchFamily="34" charset="0"/>
              </a:rPr>
              <a:t>. </a:t>
            </a:r>
          </a:p>
        </p:txBody>
      </p:sp>
      <p:sp>
        <p:nvSpPr>
          <p:cNvPr id="11" name="Rectangle 6">
            <a:extLst>
              <a:ext uri="{FF2B5EF4-FFF2-40B4-BE49-F238E27FC236}">
                <a16:creationId xmlns:a16="http://schemas.microsoft.com/office/drawing/2014/main" id="{7BBE38E0-837E-4B7A-88B5-5F87D6640E09}"/>
              </a:ext>
            </a:extLst>
          </p:cNvPr>
          <p:cNvSpPr txBox="1">
            <a:spLocks noChangeArrowheads="1"/>
          </p:cNvSpPr>
          <p:nvPr/>
        </p:nvSpPr>
        <p:spPr bwMode="auto">
          <a:xfrm>
            <a:off x="7807449" y="4997412"/>
            <a:ext cx="1301055" cy="150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r" defTabSz="514350"/>
            <a:r>
              <a:rPr lang="en-US" altLang="es-AR" sz="563" b="1">
                <a:solidFill>
                  <a:srgbClr val="FBB03F"/>
                </a:solidFill>
                <a:latin typeface="Arial" panose="020B0604020202020204" pitchFamily="34" charset="0"/>
                <a:cs typeface="Arial" panose="020B0604020202020204" pitchFamily="34" charset="0"/>
                <a:sym typeface="Trebuchet MS" panose="020B0603020202020204" pitchFamily="34" charset="0"/>
              </a:rPr>
              <a:t>| </a:t>
            </a:r>
            <a:fld id="{8D4C5AA2-22E0-4CC7-9854-D04F5F06D0B3}" type="slidenum">
              <a:rPr lang="en-US" altLang="es-AR" sz="563" b="1">
                <a:solidFill>
                  <a:srgbClr val="B2B2B2"/>
                </a:solidFill>
                <a:latin typeface="Arial" panose="020B0604020202020204" pitchFamily="34" charset="0"/>
                <a:cs typeface="Arial" panose="020B0604020202020204" pitchFamily="34" charset="0"/>
                <a:sym typeface="Trebuchet MS" panose="020B0603020202020204" pitchFamily="34" charset="0"/>
              </a:rPr>
              <a:pPr algn="r" defTabSz="514350"/>
              <a:t>167</a:t>
            </a:fld>
            <a:endParaRPr lang="en-US" altLang="es-AR" sz="563" b="1">
              <a:solidFill>
                <a:srgbClr val="B2B2B2"/>
              </a:solidFill>
              <a:latin typeface="Arial" panose="020B0604020202020204" pitchFamily="34" charset="0"/>
              <a:cs typeface="Arial" panose="020B0604020202020204" pitchFamily="34" charset="0"/>
              <a:sym typeface="Trebuchet MS" panose="020B0603020202020204" pitchFamily="34" charset="0"/>
            </a:endParaRPr>
          </a:p>
        </p:txBody>
      </p:sp>
      <p:sp>
        <p:nvSpPr>
          <p:cNvPr id="6" name="Shape 262">
            <a:extLst>
              <a:ext uri="{FF2B5EF4-FFF2-40B4-BE49-F238E27FC236}">
                <a16:creationId xmlns:a16="http://schemas.microsoft.com/office/drawing/2014/main" id="{DE71889C-C508-4A0C-9DF4-B09EAFA41FE5}"/>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 name="Rectangle 2">
            <a:extLst>
              <a:ext uri="{FF2B5EF4-FFF2-40B4-BE49-F238E27FC236}">
                <a16:creationId xmlns:a16="http://schemas.microsoft.com/office/drawing/2014/main" id="{E50765C1-AF83-4EA2-AF09-E57CF92FB4CF}"/>
              </a:ext>
            </a:extLst>
          </p:cNvPr>
          <p:cNvSpPr txBox="1">
            <a:spLocks noChangeArrowheads="1"/>
          </p:cNvSpPr>
          <p:nvPr/>
        </p:nvSpPr>
        <p:spPr>
          <a:xfrm>
            <a:off x="229392" y="33018"/>
            <a:ext cx="8685213" cy="379810"/>
          </a:xfrm>
          <a:prstGeom prst="rect">
            <a:avLst/>
          </a:prstGeom>
        </p:spPr>
        <p:txBody>
          <a:bodyPr>
            <a:noAutofit/>
          </a:bodyPr>
          <a:lstStyle>
            <a:lvl1pPr algn="l" rtl="0" eaLnBrk="0" fontAlgn="base" hangingPunct="0">
              <a:spcBef>
                <a:spcPct val="0"/>
              </a:spcBef>
              <a:spcAft>
                <a:spcPct val="0"/>
              </a:spcAft>
              <a:defRPr sz="2800" b="1">
                <a:solidFill>
                  <a:srgbClr val="002D62"/>
                </a:solidFill>
                <a:latin typeface="+mj-lt"/>
                <a:ea typeface="+mj-ea"/>
                <a:cs typeface="+mj-cs"/>
              </a:defRPr>
            </a:lvl1pPr>
            <a:lvl2pPr algn="l" rtl="0" eaLnBrk="0" fontAlgn="base" hangingPunct="0">
              <a:spcBef>
                <a:spcPct val="0"/>
              </a:spcBef>
              <a:spcAft>
                <a:spcPct val="0"/>
              </a:spcAft>
              <a:defRPr sz="2800" b="1">
                <a:solidFill>
                  <a:srgbClr val="002D62"/>
                </a:solidFill>
                <a:latin typeface="Arial" charset="0"/>
                <a:cs typeface="Arial" charset="0"/>
              </a:defRPr>
            </a:lvl2pPr>
            <a:lvl3pPr algn="l" rtl="0" eaLnBrk="0" fontAlgn="base" hangingPunct="0">
              <a:spcBef>
                <a:spcPct val="0"/>
              </a:spcBef>
              <a:spcAft>
                <a:spcPct val="0"/>
              </a:spcAft>
              <a:defRPr sz="2800" b="1">
                <a:solidFill>
                  <a:srgbClr val="002D62"/>
                </a:solidFill>
                <a:latin typeface="Arial" charset="0"/>
                <a:cs typeface="Arial" charset="0"/>
              </a:defRPr>
            </a:lvl3pPr>
            <a:lvl4pPr algn="l" rtl="0" eaLnBrk="0" fontAlgn="base" hangingPunct="0">
              <a:spcBef>
                <a:spcPct val="0"/>
              </a:spcBef>
              <a:spcAft>
                <a:spcPct val="0"/>
              </a:spcAft>
              <a:defRPr sz="2800" b="1">
                <a:solidFill>
                  <a:srgbClr val="002D62"/>
                </a:solidFill>
                <a:latin typeface="Arial" charset="0"/>
                <a:cs typeface="Arial" charset="0"/>
              </a:defRPr>
            </a:lvl4pPr>
            <a:lvl5pPr algn="l" rtl="0" eaLnBrk="0" fontAlgn="base" hangingPunct="0">
              <a:spcBef>
                <a:spcPct val="0"/>
              </a:spcBef>
              <a:spcAft>
                <a:spcPct val="0"/>
              </a:spcAft>
              <a:defRPr sz="2800" b="1">
                <a:solidFill>
                  <a:srgbClr val="002D62"/>
                </a:solidFill>
                <a:latin typeface="Arial" charset="0"/>
                <a:cs typeface="Arial" charset="0"/>
              </a:defRPr>
            </a:lvl5pPr>
            <a:lvl6pPr marL="457200" algn="l" rtl="0" eaLnBrk="0" fontAlgn="base" hangingPunct="0">
              <a:spcBef>
                <a:spcPct val="0"/>
              </a:spcBef>
              <a:spcAft>
                <a:spcPct val="0"/>
              </a:spcAft>
              <a:defRPr sz="2800" b="1">
                <a:solidFill>
                  <a:srgbClr val="002D62"/>
                </a:solidFill>
                <a:latin typeface="Arial" charset="0"/>
                <a:cs typeface="Arial" charset="0"/>
              </a:defRPr>
            </a:lvl6pPr>
            <a:lvl7pPr marL="914400" algn="l" rtl="0" eaLnBrk="0" fontAlgn="base" hangingPunct="0">
              <a:spcBef>
                <a:spcPct val="0"/>
              </a:spcBef>
              <a:spcAft>
                <a:spcPct val="0"/>
              </a:spcAft>
              <a:defRPr sz="2800" b="1">
                <a:solidFill>
                  <a:srgbClr val="002D62"/>
                </a:solidFill>
                <a:latin typeface="Arial" charset="0"/>
                <a:cs typeface="Arial" charset="0"/>
              </a:defRPr>
            </a:lvl7pPr>
            <a:lvl8pPr marL="1371600" algn="l" rtl="0" eaLnBrk="0" fontAlgn="base" hangingPunct="0">
              <a:spcBef>
                <a:spcPct val="0"/>
              </a:spcBef>
              <a:spcAft>
                <a:spcPct val="0"/>
              </a:spcAft>
              <a:defRPr sz="2800" b="1">
                <a:solidFill>
                  <a:srgbClr val="002D62"/>
                </a:solidFill>
                <a:latin typeface="Arial" charset="0"/>
                <a:cs typeface="Arial" charset="0"/>
              </a:defRPr>
            </a:lvl8pPr>
            <a:lvl9pPr marL="1828800" algn="l" rtl="0" eaLnBrk="0" fontAlgn="base" hangingPunct="0">
              <a:spcBef>
                <a:spcPct val="0"/>
              </a:spcBef>
              <a:spcAft>
                <a:spcPct val="0"/>
              </a:spcAft>
              <a:defRPr sz="2800" b="1">
                <a:solidFill>
                  <a:srgbClr val="002D62"/>
                </a:solidFill>
                <a:latin typeface="Arial" charset="0"/>
                <a:cs typeface="Arial" charset="0"/>
              </a:defRPr>
            </a:lvl9pPr>
          </a:lstStyle>
          <a:p>
            <a:pPr eaLnBrk="1" hangingPunct="1"/>
            <a:r>
              <a:rPr lang="es-ES_tradnl" sz="2400" kern="0" dirty="0"/>
              <a:t>Ejercicio: Conversaciones de </a:t>
            </a:r>
            <a:r>
              <a:rPr lang="es-ES_tradnl" sz="2400" kern="0" dirty="0" err="1"/>
              <a:t>recompromiso</a:t>
            </a:r>
            <a:endParaRPr lang="es-ES_tradnl" sz="2400" kern="0" dirty="0"/>
          </a:p>
        </p:txBody>
      </p:sp>
    </p:spTree>
    <p:extLst>
      <p:ext uri="{BB962C8B-B14F-4D97-AF65-F5344CB8AC3E}">
        <p14:creationId xmlns:p14="http://schemas.microsoft.com/office/powerpoint/2010/main" val="1376481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animEffect transition="in" filter="fade">
                                      <p:cBhvr>
                                        <p:cTn id="7" dur="500"/>
                                        <p:tgtEl>
                                          <p:spTgt spid="444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4419">
                                            <p:txEl>
                                              <p:pRg st="1" end="1"/>
                                            </p:txEl>
                                          </p:spTgt>
                                        </p:tgtEl>
                                        <p:attrNameLst>
                                          <p:attrName>style.visibility</p:attrName>
                                        </p:attrNameLst>
                                      </p:cBhvr>
                                      <p:to>
                                        <p:strVal val="visible"/>
                                      </p:to>
                                    </p:set>
                                    <p:animEffect transition="in" filter="fade">
                                      <p:cBhvr>
                                        <p:cTn id="12" dur="500"/>
                                        <p:tgtEl>
                                          <p:spTgt spid="444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4419">
                                            <p:txEl>
                                              <p:pRg st="2" end="2"/>
                                            </p:txEl>
                                          </p:spTgt>
                                        </p:tgtEl>
                                        <p:attrNameLst>
                                          <p:attrName>style.visibility</p:attrName>
                                        </p:attrNameLst>
                                      </p:cBhvr>
                                      <p:to>
                                        <p:strVal val="visible"/>
                                      </p:to>
                                    </p:set>
                                    <p:animEffect transition="in" filter="fade">
                                      <p:cBhvr>
                                        <p:cTn id="17" dur="500"/>
                                        <p:tgtEl>
                                          <p:spTgt spid="444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4419">
                                            <p:txEl>
                                              <p:pRg st="3" end="3"/>
                                            </p:txEl>
                                          </p:spTgt>
                                        </p:tgtEl>
                                        <p:attrNameLst>
                                          <p:attrName>style.visibility</p:attrName>
                                        </p:attrNameLst>
                                      </p:cBhvr>
                                      <p:to>
                                        <p:strVal val="visible"/>
                                      </p:to>
                                    </p:set>
                                    <p:animEffect transition="in" filter="fade">
                                      <p:cBhvr>
                                        <p:cTn id="22" dur="500"/>
                                        <p:tgtEl>
                                          <p:spTgt spid="4444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4419">
                                            <p:txEl>
                                              <p:pRg st="4" end="4"/>
                                            </p:txEl>
                                          </p:spTgt>
                                        </p:tgtEl>
                                        <p:attrNameLst>
                                          <p:attrName>style.visibility</p:attrName>
                                        </p:attrNameLst>
                                      </p:cBhvr>
                                      <p:to>
                                        <p:strVal val="visible"/>
                                      </p:to>
                                    </p:set>
                                    <p:animEffect transition="in" filter="fade">
                                      <p:cBhvr>
                                        <p:cTn id="27" dur="500"/>
                                        <p:tgtEl>
                                          <p:spTgt spid="4444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4419">
                                            <p:txEl>
                                              <p:pRg st="5" end="5"/>
                                            </p:txEl>
                                          </p:spTgt>
                                        </p:tgtEl>
                                        <p:attrNameLst>
                                          <p:attrName>style.visibility</p:attrName>
                                        </p:attrNameLst>
                                      </p:cBhvr>
                                      <p:to>
                                        <p:strVal val="visible"/>
                                      </p:to>
                                    </p:set>
                                    <p:animEffect transition="in" filter="fade">
                                      <p:cBhvr>
                                        <p:cTn id="32" dur="500"/>
                                        <p:tgtEl>
                                          <p:spTgt spid="4444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9" grpId="0" build="p" bldLvl="5"/>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538881" y="1995686"/>
            <a:ext cx="7129463" cy="722333"/>
          </a:xfrm>
          <a:noFill/>
          <a:ln/>
        </p:spPr>
        <p:txBody>
          <a:bodyPr/>
          <a:lstStyle/>
          <a:p>
            <a:pPr algn="ctr">
              <a:spcBef>
                <a:spcPct val="80000"/>
              </a:spcBef>
              <a:buClrTx/>
            </a:pPr>
            <a:r>
              <a:rPr lang="es-AR" sz="2800" dirty="0"/>
              <a:t>RESOLUCIÓN CONSTRUCTIVA DE CONFLICTOS</a:t>
            </a:r>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1882766" y="901918"/>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6" name="Picture 2"/>
          <p:cNvPicPr>
            <a:picLocks noChangeAspect="1" noChangeArrowheads="1"/>
          </p:cNvPicPr>
          <p:nvPr/>
        </p:nvPicPr>
        <p:blipFill>
          <a:blip r:embed="rId4" cstate="print"/>
          <a:srcRect/>
          <a:stretch>
            <a:fillRect/>
          </a:stretch>
        </p:blipFill>
        <p:spPr bwMode="auto">
          <a:xfrm>
            <a:off x="899593" y="3119489"/>
            <a:ext cx="1305893" cy="1108445"/>
          </a:xfrm>
          <a:prstGeom prst="rect">
            <a:avLst/>
          </a:prstGeom>
          <a:noFill/>
          <a:ln w="9525">
            <a:noFill/>
            <a:miter lim="800000"/>
            <a:headEnd/>
            <a:tailEnd/>
          </a:ln>
        </p:spPr>
      </p:pic>
      <p:sp>
        <p:nvSpPr>
          <p:cNvPr id="7" name="Rectangle 6"/>
          <p:cNvSpPr/>
          <p:nvPr/>
        </p:nvSpPr>
        <p:spPr bwMode="auto">
          <a:xfrm>
            <a:off x="395536" y="3345836"/>
            <a:ext cx="2088232" cy="450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sultado de imagen para business man with boxing glov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148" y="2945696"/>
            <a:ext cx="3012441" cy="219100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395536" y="1324951"/>
            <a:ext cx="4127984" cy="584775"/>
          </a:xfrm>
          <a:prstGeom prst="rect">
            <a:avLst/>
          </a:prstGeom>
        </p:spPr>
        <p:txBody>
          <a:bodyPr wrap="square">
            <a:spAutoFit/>
          </a:bodyPr>
          <a:lstStyle/>
          <a:p>
            <a:r>
              <a:rPr lang="en-US" b="1" dirty="0">
                <a:solidFill>
                  <a:srgbClr val="00B050"/>
                </a:solidFill>
              </a:rPr>
              <a:t>EVITAR</a:t>
            </a:r>
            <a:r>
              <a:rPr lang="en-US" dirty="0"/>
              <a:t>: </a:t>
            </a:r>
            <a:r>
              <a:rPr lang="es-ES" dirty="0"/>
              <a:t>Retirarse o hacer todo lo posible para no afrontarlos.</a:t>
            </a:r>
            <a:endParaRPr lang="pt-BR" dirty="0"/>
          </a:p>
        </p:txBody>
      </p:sp>
      <p:sp>
        <p:nvSpPr>
          <p:cNvPr id="4" name="3 Rectángulo"/>
          <p:cNvSpPr/>
          <p:nvPr/>
        </p:nvSpPr>
        <p:spPr>
          <a:xfrm>
            <a:off x="395536" y="736059"/>
            <a:ext cx="4176464" cy="584775"/>
          </a:xfrm>
          <a:prstGeom prst="rect">
            <a:avLst/>
          </a:prstGeom>
        </p:spPr>
        <p:txBody>
          <a:bodyPr wrap="square">
            <a:spAutoFit/>
          </a:bodyPr>
          <a:lstStyle/>
          <a:p>
            <a:pPr>
              <a:defRPr/>
            </a:pPr>
            <a:r>
              <a:rPr lang="en-US" b="1" dirty="0">
                <a:solidFill>
                  <a:srgbClr val="00B050"/>
                </a:solidFill>
              </a:rPr>
              <a:t>NEGAR: </a:t>
            </a:r>
            <a:r>
              <a:rPr lang="es-ES" dirty="0"/>
              <a:t>Hacer de cuenta que no existen, pretender que “está todo bien”. </a:t>
            </a:r>
          </a:p>
        </p:txBody>
      </p:sp>
      <p:sp>
        <p:nvSpPr>
          <p:cNvPr id="6" name="5 Rectángulo"/>
          <p:cNvSpPr/>
          <p:nvPr/>
        </p:nvSpPr>
        <p:spPr>
          <a:xfrm>
            <a:off x="4716016" y="2244809"/>
            <a:ext cx="4241846" cy="830997"/>
          </a:xfrm>
          <a:prstGeom prst="rect">
            <a:avLst/>
          </a:prstGeom>
        </p:spPr>
        <p:txBody>
          <a:bodyPr wrap="square">
            <a:spAutoFit/>
          </a:bodyPr>
          <a:lstStyle/>
          <a:p>
            <a:pPr defTabSz="895350"/>
            <a:r>
              <a:rPr lang="en-US" b="1" dirty="0">
                <a:solidFill>
                  <a:schemeClr val="accent4"/>
                </a:solidFill>
              </a:rPr>
              <a:t>CONCESIONES MUTUAS: </a:t>
            </a:r>
            <a:r>
              <a:rPr lang="es-ES" dirty="0">
                <a:solidFill>
                  <a:srgbClr val="002960"/>
                </a:solidFill>
              </a:rPr>
              <a:t>cada parte consigue más de lo que tenía pero menos de lo que deseaba. Todos pierden algo.</a:t>
            </a:r>
          </a:p>
        </p:txBody>
      </p:sp>
      <p:sp>
        <p:nvSpPr>
          <p:cNvPr id="11" name="10 Rectángulo"/>
          <p:cNvSpPr/>
          <p:nvPr/>
        </p:nvSpPr>
        <p:spPr>
          <a:xfrm>
            <a:off x="4716016" y="915566"/>
            <a:ext cx="4241846" cy="1077218"/>
          </a:xfrm>
          <a:prstGeom prst="rect">
            <a:avLst/>
          </a:prstGeom>
        </p:spPr>
        <p:txBody>
          <a:bodyPr wrap="square">
            <a:spAutoFit/>
          </a:bodyPr>
          <a:lstStyle/>
          <a:p>
            <a:pPr>
              <a:defRPr/>
            </a:pPr>
            <a:r>
              <a:rPr lang="en-US" b="1" dirty="0">
                <a:solidFill>
                  <a:schemeClr val="accent4"/>
                </a:solidFill>
              </a:rPr>
              <a:t>AVASALLAR:</a:t>
            </a:r>
            <a:r>
              <a:rPr lang="en-US" dirty="0"/>
              <a:t> </a:t>
            </a:r>
            <a:r>
              <a:rPr lang="es-ES" dirty="0"/>
              <a:t>imponer la solución que desean solo teniendo en cuenta la propia necesidad. Causa resentimiento y deterioro de la relación. </a:t>
            </a:r>
          </a:p>
        </p:txBody>
      </p:sp>
      <p:sp>
        <p:nvSpPr>
          <p:cNvPr id="8" name="7 Marcador de número de diapositiva"/>
          <p:cNvSpPr>
            <a:spLocks noGrp="1"/>
          </p:cNvSpPr>
          <p:nvPr>
            <p:ph type="sldNum" sz="quarter" idx="10"/>
          </p:nvPr>
        </p:nvSpPr>
        <p:spPr>
          <a:xfrm>
            <a:off x="6660232" y="4943477"/>
            <a:ext cx="2133600" cy="200025"/>
          </a:xfrm>
        </p:spPr>
        <p:txBody>
          <a:bodyPr/>
          <a:lstStyle/>
          <a:p>
            <a:pPr>
              <a:defRPr/>
            </a:pPr>
            <a:r>
              <a:rPr lang="en-US" dirty="0"/>
              <a:t> </a:t>
            </a:r>
            <a:r>
              <a:rPr lang="en-US" dirty="0">
                <a:solidFill>
                  <a:schemeClr val="bg1"/>
                </a:solidFill>
              </a:rPr>
              <a:t>PSA Corporate University </a:t>
            </a:r>
            <a:r>
              <a:rPr lang="en-US" dirty="0">
                <a:solidFill>
                  <a:schemeClr val="accent4">
                    <a:lumMod val="60000"/>
                    <a:lumOff val="40000"/>
                  </a:schemeClr>
                </a:solidFill>
              </a:rPr>
              <a:t>| </a:t>
            </a:r>
            <a:fld id="{4D52DFD2-B7A4-41A9-9FCB-56323FD606DD}" type="slidenum">
              <a:rPr lang="en-US" smtClean="0">
                <a:solidFill>
                  <a:srgbClr val="B2B2B2"/>
                </a:solidFill>
              </a:rPr>
              <a:pPr>
                <a:defRPr/>
              </a:pPr>
              <a:t>169</a:t>
            </a:fld>
            <a:endParaRPr lang="en-US" dirty="0">
              <a:solidFill>
                <a:srgbClr val="B2B2B2"/>
              </a:solidFill>
            </a:endParaRPr>
          </a:p>
        </p:txBody>
      </p:sp>
      <p:sp>
        <p:nvSpPr>
          <p:cNvPr id="12"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3" name="Rectangle 2"/>
          <p:cNvSpPr txBox="1">
            <a:spLocks noChangeArrowheads="1"/>
          </p:cNvSpPr>
          <p:nvPr/>
        </p:nvSpPr>
        <p:spPr bwMode="auto">
          <a:xfrm>
            <a:off x="280548" y="109526"/>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spcBef>
                <a:spcPct val="0"/>
              </a:spcBef>
              <a:defRPr/>
            </a:pPr>
            <a:r>
              <a:rPr lang="es-ES" sz="2400" dirty="0"/>
              <a:t>Respuestas posibles a los conflictos</a:t>
            </a:r>
            <a:endParaRPr kumimoji="0" lang="es-AR" sz="3600" b="1" i="0" u="none" strike="noStrike" kern="0" cap="none" spc="0" normalizeH="0" baseline="0" noProof="0" dirty="0">
              <a:ln>
                <a:noFill/>
              </a:ln>
              <a:solidFill>
                <a:srgbClr val="FF0000"/>
              </a:solidFill>
              <a:effectLst/>
              <a:uLnTx/>
              <a:uFillTx/>
              <a:latin typeface="+mj-lt"/>
              <a:ea typeface="+mj-ea"/>
              <a:cs typeface="+mj-cs"/>
            </a:endParaRPr>
          </a:p>
        </p:txBody>
      </p:sp>
      <p:pic>
        <p:nvPicPr>
          <p:cNvPr id="3074" name="Picture 2" descr="Resultado de imagen para businessman hid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04" r="13940"/>
          <a:stretch/>
        </p:blipFill>
        <p:spPr bwMode="auto">
          <a:xfrm>
            <a:off x="1259632" y="3042268"/>
            <a:ext cx="2569808" cy="2101231"/>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395537" y="1925411"/>
            <a:ext cx="4176463" cy="1323439"/>
          </a:xfrm>
          <a:prstGeom prst="rect">
            <a:avLst/>
          </a:prstGeom>
        </p:spPr>
        <p:txBody>
          <a:bodyPr wrap="square">
            <a:spAutoFit/>
          </a:bodyPr>
          <a:lstStyle/>
          <a:p>
            <a:pPr>
              <a:defRPr/>
            </a:pPr>
            <a:r>
              <a:rPr lang="en-US" b="1" dirty="0">
                <a:solidFill>
                  <a:srgbClr val="00B050"/>
                </a:solidFill>
              </a:rPr>
              <a:t>RENDIRSE / RENUNCIAR: </a:t>
            </a:r>
            <a:r>
              <a:rPr lang="es-ES" dirty="0"/>
              <a:t>Capitular cuando nuestros deseos están en conflicto con los de otra persona. Desear seguir adelante, pero no animarse por miedo a  perturbar a los demás. </a:t>
            </a:r>
          </a:p>
        </p:txBody>
      </p:sp>
    </p:spTree>
    <p:extLst>
      <p:ext uri="{BB962C8B-B14F-4D97-AF65-F5344CB8AC3E}">
        <p14:creationId xmlns:p14="http://schemas.microsoft.com/office/powerpoint/2010/main" val="3565779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500"/>
                                        <p:tgtEl>
                                          <p:spTgt spid="30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nodeType="clickEffect">
                                  <p:stCondLst>
                                    <p:cond delay="0"/>
                                  </p:stCondLst>
                                  <p:childTnLst>
                                    <p:set>
                                      <p:cBhvr>
                                        <p:cTn id="36" dur="1" fill="hold">
                                          <p:stCondLst>
                                            <p:cond delay="0"/>
                                          </p:stCondLst>
                                        </p:cTn>
                                        <p:tgtEl>
                                          <p:spTgt spid="3076"/>
                                        </p:tgtEl>
                                        <p:attrNameLst>
                                          <p:attrName>style.visibility</p:attrName>
                                        </p:attrNameLst>
                                      </p:cBhvr>
                                      <p:to>
                                        <p:strVal val="visible"/>
                                      </p:to>
                                    </p:set>
                                    <p:anim calcmode="lin" valueType="num">
                                      <p:cBhvr additive="base">
                                        <p:cTn id="37" dur="500" fill="hold"/>
                                        <p:tgtEl>
                                          <p:spTgt spid="3076"/>
                                        </p:tgtEl>
                                        <p:attrNameLst>
                                          <p:attrName>ppt_x</p:attrName>
                                        </p:attrNameLst>
                                      </p:cBhvr>
                                      <p:tavLst>
                                        <p:tav tm="0">
                                          <p:val>
                                            <p:strVal val="1+#ppt_w/2"/>
                                          </p:val>
                                        </p:tav>
                                        <p:tav tm="100000">
                                          <p:val>
                                            <p:strVal val="#ppt_x"/>
                                          </p:val>
                                        </p:tav>
                                      </p:tavLst>
                                    </p:anim>
                                    <p:anim calcmode="lin" valueType="num">
                                      <p:cBhvr additive="base">
                                        <p:cTn id="3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1"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2">
            <a:extLst>
              <a:ext uri="{FF2B5EF4-FFF2-40B4-BE49-F238E27FC236}">
                <a16:creationId xmlns:a16="http://schemas.microsoft.com/office/drawing/2014/main" id="{5D8150C7-F7AF-494C-ABAB-C7F9C64A75D5}"/>
              </a:ext>
            </a:extLst>
          </p:cNvPr>
          <p:cNvSpPr/>
          <p:nvPr/>
        </p:nvSpPr>
        <p:spPr>
          <a:xfrm>
            <a:off x="-12128" y="1489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Slide Number Placeholder 1"/>
          <p:cNvSpPr>
            <a:spLocks noGrp="1"/>
          </p:cNvSpPr>
          <p:nvPr>
            <p:ph type="sldNum" sz="quarter" idx="10"/>
          </p:nvPr>
        </p:nvSpPr>
        <p:spPr>
          <a:xfrm>
            <a:off x="6999890" y="4886516"/>
            <a:ext cx="2133600" cy="200025"/>
          </a:xfrm>
        </p:spPr>
        <p:txBody>
          <a:bodyPr/>
          <a:lstStyle/>
          <a:p>
            <a:pPr>
              <a:defRPr/>
            </a:pPr>
            <a:r>
              <a:rPr lang="en-US"/>
              <a:t>| </a:t>
            </a:r>
            <a:fld id="{4551CA47-783C-4173-B2DC-B80F5F2C3CF2}" type="slidenum">
              <a:rPr lang="en-US" smtClean="0">
                <a:solidFill>
                  <a:srgbClr val="B2B2B2"/>
                </a:solidFill>
              </a:rPr>
              <a:pPr>
                <a:defRPr/>
              </a:pPr>
              <a:t>17</a:t>
            </a:fld>
            <a:endParaRPr lang="en-US">
              <a:solidFill>
                <a:srgbClr val="B2B2B2"/>
              </a:solidFill>
            </a:endParaRPr>
          </a:p>
        </p:txBody>
      </p:sp>
      <p:sp>
        <p:nvSpPr>
          <p:cNvPr id="7" name="Title 1"/>
          <p:cNvSpPr txBox="1">
            <a:spLocks/>
          </p:cNvSpPr>
          <p:nvPr/>
        </p:nvSpPr>
        <p:spPr>
          <a:xfrm>
            <a:off x="323528" y="87474"/>
            <a:ext cx="7542932" cy="434578"/>
          </a:xfrm>
          <a:prstGeom prst="rect">
            <a:avLst/>
          </a:prstGeom>
        </p:spPr>
        <p:txBody>
          <a:bodyPr/>
          <a:lstStyle/>
          <a:p>
            <a:pPr defTabSz="685800">
              <a:spcBef>
                <a:spcPct val="0"/>
              </a:spcBef>
              <a:defRPr/>
            </a:pPr>
            <a:r>
              <a:rPr lang="es-AR" sz="2400" kern="0" dirty="0">
                <a:latin typeface="+mj-lt"/>
                <a:ea typeface="+mj-ea"/>
                <a:cs typeface="+mj-cs"/>
              </a:rPr>
              <a:t>Niveles de contradicciones potenciales en Valores</a:t>
            </a:r>
          </a:p>
        </p:txBody>
      </p:sp>
      <p:sp>
        <p:nvSpPr>
          <p:cNvPr id="8" name="TextBox 7"/>
          <p:cNvSpPr txBox="1"/>
          <p:nvPr/>
        </p:nvSpPr>
        <p:spPr>
          <a:xfrm>
            <a:off x="323528" y="784536"/>
            <a:ext cx="8712968" cy="4160113"/>
          </a:xfrm>
          <a:prstGeom prst="rect">
            <a:avLst/>
          </a:prstGeom>
          <a:noFill/>
        </p:spPr>
        <p:txBody>
          <a:bodyPr wrap="square" rtlCol="0">
            <a:spAutoFit/>
          </a:bodyPr>
          <a:lstStyle/>
          <a:p>
            <a:pPr>
              <a:spcBef>
                <a:spcPts val="450"/>
              </a:spcBef>
              <a:spcAft>
                <a:spcPts val="450"/>
              </a:spcAft>
            </a:pPr>
            <a:r>
              <a:rPr lang="es-AR" u="sng" dirty="0"/>
              <a:t>1. Dilema individual</a:t>
            </a:r>
          </a:p>
          <a:p>
            <a:pPr marL="271463" indent="-271463">
              <a:spcBef>
                <a:spcPts val="0"/>
              </a:spcBef>
              <a:spcAft>
                <a:spcPts val="450"/>
              </a:spcAft>
            </a:pPr>
            <a:r>
              <a:rPr lang="es-AR" sz="1400" u="sng" dirty="0" err="1"/>
              <a:t>Ej</a:t>
            </a:r>
            <a:r>
              <a:rPr lang="es-AR" sz="1400" u="sng" dirty="0"/>
              <a:t>:</a:t>
            </a:r>
          </a:p>
          <a:p>
            <a:pPr marL="271463" indent="-271463">
              <a:spcBef>
                <a:spcPts val="0"/>
              </a:spcBef>
              <a:spcAft>
                <a:spcPts val="450"/>
              </a:spcAft>
              <a:buFont typeface="Arial" pitchFamily="34" charset="0"/>
              <a:buChar char="•"/>
            </a:pPr>
            <a:r>
              <a:rPr lang="es-AR" sz="1400" b="0" dirty="0"/>
              <a:t>Abrazo los valores de “Honestidad” y “Respeto”.</a:t>
            </a:r>
          </a:p>
          <a:p>
            <a:pPr marL="271463" indent="-271463">
              <a:spcBef>
                <a:spcPts val="0"/>
              </a:spcBef>
              <a:spcAft>
                <a:spcPts val="450"/>
              </a:spcAft>
              <a:buFont typeface="Arial" pitchFamily="34" charset="0"/>
              <a:buChar char="•"/>
            </a:pPr>
            <a:r>
              <a:rPr lang="es-AR" sz="1400" b="0" dirty="0"/>
              <a:t>En algunos casos, si le digo al otro lo que realmente pienso, sentirá que quiebro el valor Respeto</a:t>
            </a:r>
          </a:p>
          <a:p>
            <a:pPr marL="271463" indent="-271463">
              <a:spcBef>
                <a:spcPts val="0"/>
              </a:spcBef>
              <a:spcAft>
                <a:spcPts val="450"/>
              </a:spcAft>
              <a:buFont typeface="Arial" pitchFamily="34" charset="0"/>
              <a:buChar char="•"/>
            </a:pPr>
            <a:r>
              <a:rPr lang="es-AR" sz="1400" b="0" dirty="0"/>
              <a:t>Pero si en esos casos callo lo que pienso para “respetarlo”, no habré sido Honesto.</a:t>
            </a:r>
          </a:p>
          <a:p>
            <a:pPr marL="271463" indent="-271463">
              <a:spcBef>
                <a:spcPts val="450"/>
              </a:spcBef>
              <a:spcAft>
                <a:spcPts val="450"/>
              </a:spcAft>
            </a:pPr>
            <a:r>
              <a:rPr lang="es-AR" sz="1400" u="sng" dirty="0"/>
              <a:t>Estructura:</a:t>
            </a:r>
          </a:p>
          <a:p>
            <a:pPr marL="271463" indent="-271463">
              <a:spcBef>
                <a:spcPts val="0"/>
              </a:spcBef>
              <a:spcAft>
                <a:spcPts val="450"/>
              </a:spcAft>
              <a:buFont typeface="Arial" pitchFamily="34" charset="0"/>
              <a:buChar char="•"/>
            </a:pPr>
            <a:r>
              <a:rPr lang="es-AR" sz="1400" b="0" dirty="0"/>
              <a:t>Abrazo los valores “A” y “B”.</a:t>
            </a:r>
          </a:p>
          <a:p>
            <a:pPr marL="271463" indent="-271463">
              <a:spcBef>
                <a:spcPts val="0"/>
              </a:spcBef>
              <a:spcAft>
                <a:spcPts val="450"/>
              </a:spcAft>
              <a:buFont typeface="Arial" pitchFamily="34" charset="0"/>
              <a:buChar char="•"/>
            </a:pPr>
            <a:r>
              <a:rPr lang="es-AR" sz="1400" b="0" dirty="0"/>
              <a:t>Si hago X honro el valor “A”, pero deshonro el valor “B”</a:t>
            </a:r>
          </a:p>
          <a:p>
            <a:pPr marL="271463" indent="-271463">
              <a:spcBef>
                <a:spcPts val="0"/>
              </a:spcBef>
              <a:spcAft>
                <a:spcPts val="450"/>
              </a:spcAft>
              <a:buFont typeface="Arial" pitchFamily="34" charset="0"/>
              <a:buChar char="•"/>
            </a:pPr>
            <a:r>
              <a:rPr lang="es-AR" sz="1400" b="0" dirty="0"/>
              <a:t>Si hago Y honro el valor “B”, pero deshonro el valor “A”.</a:t>
            </a:r>
          </a:p>
          <a:p>
            <a:pPr marL="271463" indent="-271463">
              <a:spcBef>
                <a:spcPts val="0"/>
              </a:spcBef>
              <a:spcAft>
                <a:spcPts val="450"/>
              </a:spcAft>
              <a:buFont typeface="Arial" pitchFamily="34" charset="0"/>
              <a:buChar char="•"/>
            </a:pPr>
            <a:endParaRPr lang="es-AR" sz="1400" b="0" dirty="0"/>
          </a:p>
          <a:p>
            <a:pPr algn="ctr">
              <a:spcBef>
                <a:spcPts val="450"/>
              </a:spcBef>
              <a:spcAft>
                <a:spcPts val="450"/>
              </a:spcAft>
            </a:pPr>
            <a:r>
              <a:rPr lang="es-AR" i="1" dirty="0"/>
              <a:t>¿Existe (=sé cómo encontrar) la solución Z, tal que honre simultáneamente los valores “A” y “B”?</a:t>
            </a:r>
          </a:p>
          <a:p>
            <a:pPr algn="ctr">
              <a:spcBef>
                <a:spcPts val="450"/>
              </a:spcBef>
              <a:spcAft>
                <a:spcPts val="450"/>
              </a:spcAft>
            </a:pPr>
            <a:r>
              <a:rPr lang="es-AR" i="1" dirty="0"/>
              <a:t>Si no existe (o no sé encontrar) la solución Z, ¿puedo decidir conscientemente qué valor priorizaré en esta decisión, y estar en paz con las implicancias para el otro valor?</a:t>
            </a:r>
            <a:endParaRPr lang="es-AR" sz="1400" b="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fade">
                                      <p:cBhvr>
                                        <p:cTn id="52" dur="500"/>
                                        <p:tgtEl>
                                          <p:spTgt spid="8">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11" end="11"/>
                                            </p:txEl>
                                          </p:spTgt>
                                        </p:tgtEl>
                                        <p:attrNameLst>
                                          <p:attrName>style.visibility</p:attrName>
                                        </p:attrNameLst>
                                      </p:cBhvr>
                                      <p:to>
                                        <p:strVal val="visible"/>
                                      </p:to>
                                    </p:set>
                                    <p:animEffect transition="in" filter="fade">
                                      <p:cBhvr>
                                        <p:cTn id="57"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5"/>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pic>
        <p:nvPicPr>
          <p:cNvPr id="5122" name="Picture 2" descr="Resultado de imagen para win w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7208" y="2039908"/>
            <a:ext cx="6161176" cy="3080588"/>
          </a:xfrm>
          <a:prstGeom prst="rect">
            <a:avLst/>
          </a:prstGeom>
          <a:noFill/>
          <a:extLst>
            <a:ext uri="{909E8E84-426E-40DD-AFC4-6F175D3DCCD1}">
              <a14:hiddenFill xmlns:a14="http://schemas.microsoft.com/office/drawing/2010/main">
                <a:solidFill>
                  <a:srgbClr val="FFFFFF"/>
                </a:solidFill>
              </a14:hiddenFill>
            </a:ext>
          </a:extLst>
        </p:spPr>
      </p:pic>
      <p:sp>
        <p:nvSpPr>
          <p:cNvPr id="3" name="2 Título"/>
          <p:cNvSpPr>
            <a:spLocks noGrp="1"/>
          </p:cNvSpPr>
          <p:nvPr>
            <p:ph type="title"/>
          </p:nvPr>
        </p:nvSpPr>
        <p:spPr>
          <a:xfrm>
            <a:off x="193464" y="51470"/>
            <a:ext cx="8685213" cy="434578"/>
          </a:xfrm>
        </p:spPr>
        <p:txBody>
          <a:bodyPr/>
          <a:lstStyle/>
          <a:p>
            <a:r>
              <a:rPr lang="pt-BR" sz="2400" dirty="0"/>
              <a:t>Respuesta constructiva a los conflictos</a:t>
            </a:r>
            <a:endParaRPr lang="es-ES" sz="2400" dirty="0"/>
          </a:p>
        </p:txBody>
      </p:sp>
      <p:sp>
        <p:nvSpPr>
          <p:cNvPr id="4" name="3 Rectángulo"/>
          <p:cNvSpPr/>
          <p:nvPr/>
        </p:nvSpPr>
        <p:spPr>
          <a:xfrm>
            <a:off x="323528" y="843558"/>
            <a:ext cx="8280920" cy="1200329"/>
          </a:xfrm>
          <a:prstGeom prst="rect">
            <a:avLst/>
          </a:prstGeom>
        </p:spPr>
        <p:txBody>
          <a:bodyPr wrap="square">
            <a:spAutoFit/>
          </a:bodyPr>
          <a:lstStyle/>
          <a:p>
            <a:pPr algn="ctr" defTabSz="855663"/>
            <a:r>
              <a:rPr lang="es-ES" sz="2400" b="1" dirty="0">
                <a:solidFill>
                  <a:srgbClr val="3190FF"/>
                </a:solidFill>
                <a:ea typeface="Lato" panose="020F0502020204030203" pitchFamily="34" charset="0"/>
                <a:cs typeface="Lato" panose="020F0502020204030203" pitchFamily="34" charset="0"/>
              </a:rPr>
              <a:t>CREAR: </a:t>
            </a:r>
            <a:r>
              <a:rPr lang="es-ES" sz="2400" dirty="0">
                <a:ea typeface="Lato" panose="020F0502020204030203" pitchFamily="34" charset="0"/>
                <a:cs typeface="Lato" panose="020F0502020204030203" pitchFamily="34" charset="0"/>
              </a:rPr>
              <a:t>integrar y trascender los deseos expuestos por las partes, creando una </a:t>
            </a:r>
            <a:r>
              <a:rPr lang="es-ES" sz="2400" b="1" dirty="0">
                <a:ea typeface="Lato" panose="020F0502020204030203" pitchFamily="34" charset="0"/>
                <a:cs typeface="Lato" panose="020F0502020204030203" pitchFamily="34" charset="0"/>
              </a:rPr>
              <a:t>opción ganar-ganar </a:t>
            </a:r>
            <a:r>
              <a:rPr lang="es-ES" sz="2400" dirty="0">
                <a:ea typeface="Lato" panose="020F0502020204030203" pitchFamily="34" charset="0"/>
                <a:cs typeface="Lato" panose="020F0502020204030203" pitchFamily="34" charset="0"/>
              </a:rPr>
              <a:t>enfocada en las necesidades profundas. </a:t>
            </a:r>
          </a:p>
        </p:txBody>
      </p:sp>
      <p:sp>
        <p:nvSpPr>
          <p:cNvPr id="5" name="4 Marcador de número de diapositiva"/>
          <p:cNvSpPr>
            <a:spLocks noGrp="1"/>
          </p:cNvSpPr>
          <p:nvPr>
            <p:ph type="sldNum" sz="quarter" idx="10"/>
          </p:nvPr>
        </p:nvSpPr>
        <p:spPr/>
        <p:txBody>
          <a:bodyPr/>
          <a:lstStyle/>
          <a:p>
            <a:pPr>
              <a:defRPr/>
            </a:pPr>
            <a:r>
              <a:rPr lang="en-US"/>
              <a:t> </a:t>
            </a:r>
            <a:r>
              <a:rPr lang="en-US">
                <a:solidFill>
                  <a:schemeClr val="bg1"/>
                </a:solidFill>
              </a:rPr>
              <a:t>PSA Corporate University </a:t>
            </a:r>
            <a:r>
              <a:rPr lang="en-US">
                <a:solidFill>
                  <a:schemeClr val="accent4">
                    <a:lumMod val="60000"/>
                    <a:lumOff val="40000"/>
                  </a:schemeClr>
                </a:solidFill>
              </a:rPr>
              <a:t>| </a:t>
            </a:r>
            <a:fld id="{4D52DFD2-B7A4-41A9-9FCB-56323FD606DD}" type="slidenum">
              <a:rPr lang="en-US" smtClean="0">
                <a:solidFill>
                  <a:srgbClr val="B2B2B2"/>
                </a:solidFill>
              </a:rPr>
              <a:pPr>
                <a:defRPr/>
              </a:pPr>
              <a:t>170</a:t>
            </a:fld>
            <a:endParaRPr lang="en-US" dirty="0">
              <a:solidFill>
                <a:srgbClr val="B2B2B2"/>
              </a:solidFill>
            </a:endParaRPr>
          </a:p>
        </p:txBody>
      </p:sp>
    </p:spTree>
    <p:extLst>
      <p:ext uri="{BB962C8B-B14F-4D97-AF65-F5344CB8AC3E}">
        <p14:creationId xmlns:p14="http://schemas.microsoft.com/office/powerpoint/2010/main" val="1976727908"/>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2530" name="Rectangle 4"/>
          <p:cNvSpPr>
            <a:spLocks noGrp="1" noChangeArrowheads="1"/>
          </p:cNvSpPr>
          <p:nvPr>
            <p:ph type="title"/>
          </p:nvPr>
        </p:nvSpPr>
        <p:spPr>
          <a:xfrm>
            <a:off x="351284" y="22073"/>
            <a:ext cx="8685213" cy="523212"/>
          </a:xfrm>
        </p:spPr>
        <p:txBody>
          <a:bodyPr lIns="91430" tIns="45716" rIns="91430" bIns="45716" anchor="ctr">
            <a:spAutoFit/>
          </a:bodyPr>
          <a:lstStyle/>
          <a:p>
            <a:pPr eaLnBrk="1" hangingPunct="1"/>
            <a:r>
              <a:rPr lang="es-ES" dirty="0"/>
              <a:t>No todos los conflictos son del mismo tipo…</a:t>
            </a:r>
            <a:endParaRPr lang="en-US" dirty="0"/>
          </a:p>
        </p:txBody>
      </p:sp>
      <p:sp>
        <p:nvSpPr>
          <p:cNvPr id="24578" name="7 Marcador de número de diapositiva"/>
          <p:cNvSpPr>
            <a:spLocks noGrp="1"/>
          </p:cNvSpPr>
          <p:nvPr>
            <p:ph type="sldNum" sz="quarter" idx="10"/>
          </p:nvPr>
        </p:nvSpPr>
        <p:spPr/>
        <p:txBody>
          <a:bodyPr/>
          <a:lstStyle/>
          <a:p>
            <a:pPr>
              <a:defRPr/>
            </a:pPr>
            <a:r>
              <a:rPr lang="en-US"/>
              <a:t>| </a:t>
            </a:r>
            <a:fld id="{7B801271-8314-4891-9F3E-1317E4F5E4DA}" type="slidenum">
              <a:rPr lang="en-US" smtClean="0">
                <a:solidFill>
                  <a:srgbClr val="B2B2B2"/>
                </a:solidFill>
              </a:rPr>
              <a:pPr>
                <a:defRPr/>
              </a:pPr>
              <a:t>171</a:t>
            </a:fld>
            <a:endParaRPr lang="en-US">
              <a:solidFill>
                <a:srgbClr val="B2B2B2"/>
              </a:solidFill>
            </a:endParaRPr>
          </a:p>
        </p:txBody>
      </p:sp>
      <p:pic>
        <p:nvPicPr>
          <p:cNvPr id="1495046" name="Picture 6" descr="MPj04223160000[1]"/>
          <p:cNvPicPr>
            <a:picLocks noChangeAspect="1" noChangeArrowheads="1"/>
          </p:cNvPicPr>
          <p:nvPr/>
        </p:nvPicPr>
        <p:blipFill>
          <a:blip r:embed="rId3" cstate="print"/>
          <a:srcRect/>
          <a:stretch>
            <a:fillRect/>
          </a:stretch>
        </p:blipFill>
        <p:spPr bwMode="auto">
          <a:xfrm>
            <a:off x="2411761" y="1293654"/>
            <a:ext cx="4176463" cy="3828194"/>
          </a:xfrm>
          <a:prstGeom prst="rect">
            <a:avLst/>
          </a:prstGeom>
          <a:noFill/>
          <a:ln w="9525">
            <a:noFill/>
            <a:miter lim="800000"/>
            <a:headEnd/>
            <a:tailEnd/>
          </a:ln>
        </p:spPr>
      </p:pic>
      <p:sp>
        <p:nvSpPr>
          <p:cNvPr id="8" name="TextBox 7"/>
          <p:cNvSpPr txBox="1"/>
          <p:nvPr/>
        </p:nvSpPr>
        <p:spPr>
          <a:xfrm rot="19860445">
            <a:off x="-168398" y="1436459"/>
            <a:ext cx="3965561" cy="954107"/>
          </a:xfrm>
          <a:prstGeom prst="rect">
            <a:avLst/>
          </a:prstGeom>
          <a:noFill/>
        </p:spPr>
        <p:txBody>
          <a:bodyPr wrap="square" rtlCol="0">
            <a:spAutoFit/>
          </a:bodyPr>
          <a:lstStyle/>
          <a:p>
            <a:pPr algn="ctr"/>
            <a:r>
              <a:rPr lang="es-AR" sz="2400" dirty="0"/>
              <a:t>¿QUÉ SABOR </a:t>
            </a:r>
            <a:r>
              <a:rPr lang="es-AR" sz="3200" dirty="0"/>
              <a:t>ES </a:t>
            </a:r>
            <a:r>
              <a:rPr lang="es-AR" sz="2400" dirty="0"/>
              <a:t>EL MÁS RICO?</a:t>
            </a:r>
          </a:p>
        </p:txBody>
      </p:sp>
      <p:sp>
        <p:nvSpPr>
          <p:cNvPr id="9" name="TextBox 8"/>
          <p:cNvSpPr txBox="1"/>
          <p:nvPr/>
        </p:nvSpPr>
        <p:spPr>
          <a:xfrm rot="2087733">
            <a:off x="4886949" y="1640741"/>
            <a:ext cx="4354764" cy="954107"/>
          </a:xfrm>
          <a:prstGeom prst="rect">
            <a:avLst/>
          </a:prstGeom>
          <a:noFill/>
        </p:spPr>
        <p:txBody>
          <a:bodyPr wrap="square" rtlCol="0">
            <a:spAutoFit/>
          </a:bodyPr>
          <a:lstStyle/>
          <a:p>
            <a:pPr algn="ctr"/>
            <a:r>
              <a:rPr lang="es-AR" sz="2400" dirty="0"/>
              <a:t>¿QUÉ SABOR</a:t>
            </a:r>
            <a:r>
              <a:rPr lang="es-AR" sz="3200" dirty="0"/>
              <a:t> </a:t>
            </a:r>
            <a:r>
              <a:rPr lang="es-AR" sz="2400" dirty="0"/>
              <a:t>VAMOS A COMPRAR?</a:t>
            </a:r>
          </a:p>
        </p:txBody>
      </p:sp>
    </p:spTree>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683568" y="1347614"/>
            <a:ext cx="3744416" cy="2448272"/>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16"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1 Título"/>
          <p:cNvSpPr>
            <a:spLocks noGrp="1"/>
          </p:cNvSpPr>
          <p:nvPr>
            <p:ph type="title"/>
          </p:nvPr>
        </p:nvSpPr>
        <p:spPr>
          <a:xfrm>
            <a:off x="279407" y="51470"/>
            <a:ext cx="8685213" cy="434578"/>
          </a:xfrm>
        </p:spPr>
        <p:txBody>
          <a:bodyPr/>
          <a:lstStyle/>
          <a:p>
            <a:r>
              <a:rPr lang="es-AR" dirty="0"/>
              <a:t>Conflictos: tipología</a:t>
            </a:r>
            <a:endParaRPr lang="es-ES" dirty="0"/>
          </a:p>
        </p:txBody>
      </p:sp>
      <p:sp>
        <p:nvSpPr>
          <p:cNvPr id="3" name="2 Marcador de número de diapositiva"/>
          <p:cNvSpPr>
            <a:spLocks noGrp="1"/>
          </p:cNvSpPr>
          <p:nvPr>
            <p:ph type="sldNum" sz="quarter" idx="10"/>
          </p:nvPr>
        </p:nvSpPr>
        <p:spPr>
          <a:xfrm>
            <a:off x="6948264" y="4876006"/>
            <a:ext cx="2133600" cy="200025"/>
          </a:xfrm>
        </p:spPr>
        <p:txBody>
          <a:bodyPr/>
          <a:lstStyle/>
          <a:p>
            <a:pPr>
              <a:defRPr/>
            </a:pPr>
            <a:r>
              <a:rPr lang="en-US" dirty="0"/>
              <a:t> </a:t>
            </a:r>
            <a:r>
              <a:rPr lang="en-US" dirty="0">
                <a:solidFill>
                  <a:schemeClr val="bg1"/>
                </a:solidFill>
              </a:rPr>
              <a:t>PSA Corporate University </a:t>
            </a:r>
            <a:r>
              <a:rPr lang="en-US" dirty="0">
                <a:solidFill>
                  <a:schemeClr val="accent4">
                    <a:lumMod val="60000"/>
                    <a:lumOff val="40000"/>
                  </a:schemeClr>
                </a:solidFill>
              </a:rPr>
              <a:t>| </a:t>
            </a:r>
            <a:fld id="{4D52DFD2-B7A4-41A9-9FCB-56323FD606DD}" type="slidenum">
              <a:rPr lang="en-US" smtClean="0">
                <a:solidFill>
                  <a:srgbClr val="B2B2B2"/>
                </a:solidFill>
              </a:rPr>
              <a:pPr>
                <a:defRPr/>
              </a:pPr>
              <a:t>172</a:t>
            </a:fld>
            <a:endParaRPr lang="en-US" dirty="0">
              <a:solidFill>
                <a:srgbClr val="B2B2B2"/>
              </a:solidFill>
            </a:endParaRPr>
          </a:p>
        </p:txBody>
      </p:sp>
      <p:sp>
        <p:nvSpPr>
          <p:cNvPr id="14" name="Text Box 21"/>
          <p:cNvSpPr txBox="1">
            <a:spLocks noChangeArrowheads="1"/>
          </p:cNvSpPr>
          <p:nvPr/>
        </p:nvSpPr>
        <p:spPr bwMode="auto">
          <a:xfrm>
            <a:off x="5885326" y="1802803"/>
            <a:ext cx="2260011" cy="398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83" tIns="44792" rIns="89583" bIns="44792">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s-AR" altLang="en-US" sz="2000" b="1" dirty="0">
                <a:solidFill>
                  <a:prstClr val="white">
                    <a:lumMod val="50000"/>
                  </a:prstClr>
                </a:solidFill>
                <a:latin typeface="+mn-lt"/>
                <a:ea typeface="Lato" panose="020F0502020204030203" pitchFamily="34" charset="0"/>
                <a:cs typeface="Lato" panose="020F0502020204030203" pitchFamily="34" charset="0"/>
              </a:rPr>
              <a:t>20% del esfuerzo</a:t>
            </a:r>
          </a:p>
        </p:txBody>
      </p:sp>
      <p:sp>
        <p:nvSpPr>
          <p:cNvPr id="15" name="Text Box 22"/>
          <p:cNvSpPr txBox="1">
            <a:spLocks noChangeArrowheads="1"/>
          </p:cNvSpPr>
          <p:nvPr/>
        </p:nvSpPr>
        <p:spPr bwMode="auto">
          <a:xfrm>
            <a:off x="5885326" y="2821587"/>
            <a:ext cx="2260011" cy="398235"/>
          </a:xfrm>
          <a:prstGeom prst="rect">
            <a:avLst/>
          </a:prstGeom>
          <a:noFill/>
          <a:ln w="9525">
            <a:noFill/>
            <a:miter lim="800000"/>
            <a:headEnd/>
            <a:tailEnd/>
          </a:ln>
        </p:spPr>
        <p:txBody>
          <a:bodyPr wrap="none" lIns="89583" tIns="44792" rIns="89583" bIns="44792">
            <a:spAutoFit/>
          </a:bodyPr>
          <a:lstStyle/>
          <a:p>
            <a:pPr algn="ctr" defTabSz="895350" fontAlgn="base">
              <a:spcBef>
                <a:spcPct val="0"/>
              </a:spcBef>
              <a:spcAft>
                <a:spcPct val="0"/>
              </a:spcAft>
              <a:defRPr/>
            </a:pPr>
            <a:r>
              <a:rPr lang="en-US" sz="2000" b="1" dirty="0">
                <a:solidFill>
                  <a:prstClr val="white">
                    <a:lumMod val="50000"/>
                  </a:prstClr>
                </a:solidFill>
                <a:ea typeface="Lato" panose="020F0502020204030203" pitchFamily="34" charset="0"/>
                <a:cs typeface="Lato" panose="020F0502020204030203" pitchFamily="34" charset="0"/>
              </a:rPr>
              <a:t>80% del </a:t>
            </a:r>
            <a:r>
              <a:rPr lang="en-US" sz="2000" b="1" dirty="0" err="1">
                <a:solidFill>
                  <a:prstClr val="white">
                    <a:lumMod val="50000"/>
                  </a:prstClr>
                </a:solidFill>
                <a:ea typeface="Lato" panose="020F0502020204030203" pitchFamily="34" charset="0"/>
                <a:cs typeface="Lato" panose="020F0502020204030203" pitchFamily="34" charset="0"/>
              </a:rPr>
              <a:t>esfuerzo</a:t>
            </a:r>
            <a:endParaRPr lang="en-US" sz="2000" b="1" dirty="0">
              <a:solidFill>
                <a:prstClr val="white">
                  <a:lumMod val="50000"/>
                </a:prstClr>
              </a:solidFill>
              <a:ea typeface="Lato" panose="020F0502020204030203" pitchFamily="34" charset="0"/>
              <a:cs typeface="Lato" panose="020F0502020204030203" pitchFamily="34" charset="0"/>
            </a:endParaRPr>
          </a:p>
        </p:txBody>
      </p:sp>
      <p:grpSp>
        <p:nvGrpSpPr>
          <p:cNvPr id="4" name="15 Grupo"/>
          <p:cNvGrpSpPr/>
          <p:nvPr/>
        </p:nvGrpSpPr>
        <p:grpSpPr>
          <a:xfrm>
            <a:off x="1259632" y="1563638"/>
            <a:ext cx="2592288" cy="1728192"/>
            <a:chOff x="3640460" y="2901821"/>
            <a:chExt cx="1717675" cy="913045"/>
          </a:xfrm>
        </p:grpSpPr>
        <p:sp>
          <p:nvSpPr>
            <p:cNvPr id="21" name="Oval 17"/>
            <p:cNvSpPr>
              <a:spLocks noChangeArrowheads="1"/>
            </p:cNvSpPr>
            <p:nvPr/>
          </p:nvSpPr>
          <p:spPr bwMode="auto">
            <a:xfrm>
              <a:off x="3640460" y="3180105"/>
              <a:ext cx="1717675" cy="634761"/>
            </a:xfrm>
            <a:prstGeom prst="ellipse">
              <a:avLst/>
            </a:prstGeom>
            <a:solidFill>
              <a:srgbClr val="283277"/>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AR" altLang="en-US" sz="1600" b="0" i="0" u="none" strike="noStrike" kern="0" cap="none" spc="0" normalizeH="0" baseline="0" noProof="0">
                <a:ln>
                  <a:noFill/>
                </a:ln>
                <a:solidFill>
                  <a:srgbClr val="002D62"/>
                </a:solidFill>
                <a:effectLst/>
                <a:uLnTx/>
                <a:uFillTx/>
                <a:latin typeface="Arial" pitchFamily="34" charset="0"/>
                <a:cs typeface="Arial" pitchFamily="34" charset="0"/>
              </a:endParaRPr>
            </a:p>
          </p:txBody>
        </p:sp>
        <p:sp>
          <p:nvSpPr>
            <p:cNvPr id="18" name="Text Box 18"/>
            <p:cNvSpPr txBox="1">
              <a:spLocks noChangeArrowheads="1"/>
            </p:cNvSpPr>
            <p:nvPr/>
          </p:nvSpPr>
          <p:spPr bwMode="auto">
            <a:xfrm>
              <a:off x="3864040" y="3380082"/>
              <a:ext cx="1270519" cy="19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rPr>
                <a:t>OPERATIVOS</a:t>
              </a:r>
              <a:endParaRPr kumimoji="0" lang="en-US" altLang="en-US" sz="1400"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endParaRPr>
            </a:p>
          </p:txBody>
        </p:sp>
        <p:sp>
          <p:nvSpPr>
            <p:cNvPr id="19" name="Text Box 23"/>
            <p:cNvSpPr txBox="1">
              <a:spLocks noChangeArrowheads="1"/>
            </p:cNvSpPr>
            <p:nvPr/>
          </p:nvSpPr>
          <p:spPr bwMode="auto">
            <a:xfrm>
              <a:off x="3850935" y="2901821"/>
              <a:ext cx="1331435" cy="19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sp>
        <p:nvSpPr>
          <p:cNvPr id="22" name="Text Box 24"/>
          <p:cNvSpPr txBox="1">
            <a:spLocks noChangeArrowheads="1"/>
          </p:cNvSpPr>
          <p:nvPr/>
        </p:nvSpPr>
        <p:spPr bwMode="auto">
          <a:xfrm>
            <a:off x="5252412" y="1451650"/>
            <a:ext cx="352583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5710" tIns="45710" rIns="45710" bIns="45710"/>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ts val="600"/>
              </a:spcBef>
              <a:spcAft>
                <a:spcPts val="600"/>
              </a:spcAft>
            </a:pPr>
            <a:r>
              <a:rPr lang="es-AR" altLang="en-US" sz="2000" b="1" dirty="0">
                <a:solidFill>
                  <a:schemeClr val="tx2"/>
                </a:solidFill>
                <a:latin typeface="+mn-lt"/>
                <a:ea typeface="Lato" panose="020F0502020204030203" pitchFamily="34" charset="0"/>
                <a:cs typeface="Lato" panose="020F0502020204030203" pitchFamily="34" charset="0"/>
              </a:rPr>
              <a:t>CONFLICTOS OPERATIVOS</a:t>
            </a:r>
            <a:endParaRPr lang="es-AR" altLang="en-US" sz="1800" b="1" dirty="0">
              <a:solidFill>
                <a:schemeClr val="tx2"/>
              </a:solidFill>
              <a:latin typeface="+mn-lt"/>
              <a:ea typeface="Lato" panose="020F0502020204030203" pitchFamily="34" charset="0"/>
              <a:cs typeface="Lato" panose="020F0502020204030203" pitchFamily="34" charset="0"/>
            </a:endParaRPr>
          </a:p>
        </p:txBody>
      </p:sp>
      <p:sp>
        <p:nvSpPr>
          <p:cNvPr id="23" name="Text Box 26"/>
          <p:cNvSpPr txBox="1">
            <a:spLocks noChangeArrowheads="1"/>
          </p:cNvSpPr>
          <p:nvPr/>
        </p:nvSpPr>
        <p:spPr bwMode="auto">
          <a:xfrm>
            <a:off x="5046971" y="2476297"/>
            <a:ext cx="3936721" cy="369242"/>
          </a:xfrm>
          <a:prstGeom prst="rect">
            <a:avLst/>
          </a:prstGeom>
          <a:noFill/>
          <a:ln w="9525" algn="ctr">
            <a:noFill/>
            <a:miter lim="800000"/>
            <a:headEnd/>
            <a:tailEnd/>
          </a:ln>
          <a:effectLst/>
        </p:spPr>
        <p:txBody>
          <a:bodyPr lIns="45710" tIns="45710" rIns="45710" bIns="45710"/>
          <a:lstStyle/>
          <a:p>
            <a:pPr algn="ctr" defTabSz="895350" fontAlgn="base">
              <a:spcBef>
                <a:spcPts val="600"/>
              </a:spcBef>
              <a:spcAft>
                <a:spcPts val="600"/>
              </a:spcAft>
              <a:defRPr/>
            </a:pPr>
            <a:r>
              <a:rPr lang="en-US" sz="2000" b="1" dirty="0">
                <a:solidFill>
                  <a:schemeClr val="accent2">
                    <a:lumMod val="75000"/>
                  </a:schemeClr>
                </a:solidFill>
                <a:ea typeface="Lato" panose="020F0502020204030203" pitchFamily="34" charset="0"/>
                <a:cs typeface="Lato" panose="020F0502020204030203" pitchFamily="34" charset="0"/>
              </a:rPr>
              <a:t>CONFLICTOS PERSONALES</a:t>
            </a:r>
          </a:p>
        </p:txBody>
      </p:sp>
    </p:spTree>
    <p:extLst>
      <p:ext uri="{BB962C8B-B14F-4D97-AF65-F5344CB8AC3E}">
        <p14:creationId xmlns:p14="http://schemas.microsoft.com/office/powerpoint/2010/main" val="3849994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ox(in)">
                                      <p:cBhvr>
                                        <p:cTn id="13" dur="500"/>
                                        <p:tgtEl>
                                          <p:spTgt spid="22"/>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ox(in)">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22" grpId="0"/>
      <p:bldP spid="2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1 Título"/>
          <p:cNvSpPr>
            <a:spLocks noGrp="1"/>
          </p:cNvSpPr>
          <p:nvPr>
            <p:ph type="title"/>
          </p:nvPr>
        </p:nvSpPr>
        <p:spPr>
          <a:xfrm>
            <a:off x="279407" y="51470"/>
            <a:ext cx="8685213" cy="434578"/>
          </a:xfrm>
        </p:spPr>
        <p:txBody>
          <a:bodyPr/>
          <a:lstStyle/>
          <a:p>
            <a:r>
              <a:rPr lang="en-US" dirty="0" err="1"/>
              <a:t>Conflictos</a:t>
            </a:r>
            <a:r>
              <a:rPr lang="en-US" dirty="0"/>
              <a:t>: 3 </a:t>
            </a:r>
            <a:r>
              <a:rPr lang="en-US" dirty="0" err="1"/>
              <a:t>Componentes</a:t>
            </a:r>
            <a:endParaRPr lang="es-ES" dirty="0"/>
          </a:p>
        </p:txBody>
      </p:sp>
      <p:sp>
        <p:nvSpPr>
          <p:cNvPr id="3" name="2 Marcador de número de diapositiva"/>
          <p:cNvSpPr>
            <a:spLocks noGrp="1"/>
          </p:cNvSpPr>
          <p:nvPr>
            <p:ph type="sldNum" sz="quarter" idx="10"/>
          </p:nvPr>
        </p:nvSpPr>
        <p:spPr>
          <a:xfrm>
            <a:off x="7009224" y="4939629"/>
            <a:ext cx="2133600" cy="200025"/>
          </a:xfrm>
        </p:spPr>
        <p:txBody>
          <a:bodyPr/>
          <a:lstStyle/>
          <a:p>
            <a:pPr>
              <a:defRPr/>
            </a:pPr>
            <a:r>
              <a:rPr lang="en-US" dirty="0"/>
              <a:t> </a:t>
            </a:r>
            <a:r>
              <a:rPr lang="en-US" dirty="0">
                <a:solidFill>
                  <a:schemeClr val="bg1"/>
                </a:solidFill>
              </a:rPr>
              <a:t>PSA Corporate University </a:t>
            </a:r>
            <a:r>
              <a:rPr lang="en-US" dirty="0">
                <a:solidFill>
                  <a:schemeClr val="accent4">
                    <a:lumMod val="60000"/>
                    <a:lumOff val="40000"/>
                  </a:schemeClr>
                </a:solidFill>
              </a:rPr>
              <a:t>| </a:t>
            </a:r>
            <a:fld id="{4D52DFD2-B7A4-41A9-9FCB-56323FD606DD}" type="slidenum">
              <a:rPr lang="en-US" smtClean="0">
                <a:solidFill>
                  <a:srgbClr val="B2B2B2"/>
                </a:solidFill>
              </a:rPr>
              <a:pPr>
                <a:defRPr/>
              </a:pPr>
              <a:t>173</a:t>
            </a:fld>
            <a:endParaRPr lang="en-US" dirty="0">
              <a:solidFill>
                <a:srgbClr val="B2B2B2"/>
              </a:solidFill>
            </a:endParaRPr>
          </a:p>
        </p:txBody>
      </p:sp>
      <p:pic>
        <p:nvPicPr>
          <p:cNvPr id="6150" name="Picture 6" descr="Resultado de imagen para three finger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702" r="16142" b="8689"/>
          <a:stretch/>
        </p:blipFill>
        <p:spPr bwMode="auto">
          <a:xfrm>
            <a:off x="6372200" y="3546803"/>
            <a:ext cx="2065556" cy="160933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8"/>
          <p:cNvSpPr txBox="1">
            <a:spLocks noChangeArrowheads="1"/>
          </p:cNvSpPr>
          <p:nvPr/>
        </p:nvSpPr>
        <p:spPr bwMode="auto">
          <a:xfrm>
            <a:off x="467544" y="843558"/>
            <a:ext cx="4104456" cy="1021588"/>
          </a:xfrm>
          <a:prstGeom prst="rect">
            <a:avLst/>
          </a:prstGeom>
          <a:solidFill>
            <a:schemeClr val="accent4"/>
          </a:solidFill>
          <a:ln w="15875" algn="ctr">
            <a:noFill/>
            <a:miter lim="800000"/>
            <a:headEnd/>
            <a:tailEnd/>
          </a:ln>
        </p:spPr>
        <p:txBody>
          <a:bodyPr lIns="89517" tIns="44758" rIns="89517" bIns="44758" anchor="ctr"/>
          <a:lstStyle>
            <a:lvl1pPr defTabSz="895350">
              <a:defRPr sz="1600" b="1">
                <a:solidFill>
                  <a:srgbClr val="002D62"/>
                </a:solidFill>
                <a:latin typeface="Arial" pitchFamily="34" charset="0"/>
                <a:cs typeface="Arial" pitchFamily="34" charset="0"/>
              </a:defRPr>
            </a:lvl1pPr>
            <a:lvl2pPr marL="742950" indent="-285750" defTabSz="895350">
              <a:defRPr sz="1600" b="1">
                <a:solidFill>
                  <a:srgbClr val="002D62"/>
                </a:solidFill>
                <a:latin typeface="Arial" pitchFamily="34" charset="0"/>
                <a:cs typeface="Arial" pitchFamily="34" charset="0"/>
              </a:defRPr>
            </a:lvl2pPr>
            <a:lvl3pPr marL="1143000" indent="-228600" defTabSz="895350">
              <a:defRPr sz="1600" b="1">
                <a:solidFill>
                  <a:srgbClr val="002D62"/>
                </a:solidFill>
                <a:latin typeface="Arial" pitchFamily="34" charset="0"/>
                <a:cs typeface="Arial" pitchFamily="34" charset="0"/>
              </a:defRPr>
            </a:lvl3pPr>
            <a:lvl4pPr marL="1600200" indent="-228600" defTabSz="895350">
              <a:defRPr sz="1600" b="1">
                <a:solidFill>
                  <a:srgbClr val="002D62"/>
                </a:solidFill>
                <a:latin typeface="Arial" pitchFamily="34" charset="0"/>
                <a:cs typeface="Arial" pitchFamily="34" charset="0"/>
              </a:defRPr>
            </a:lvl4pPr>
            <a:lvl5pPr marL="2057400" indent="-228600" defTabSz="895350">
              <a:defRPr sz="1600" b="1">
                <a:solidFill>
                  <a:srgbClr val="002D62"/>
                </a:solidFill>
                <a:latin typeface="Arial" pitchFamily="34" charset="0"/>
                <a:cs typeface="Arial" pitchFamily="34" charset="0"/>
              </a:defRPr>
            </a:lvl5pPr>
            <a:lvl6pPr marL="25146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6pPr>
            <a:lvl7pPr marL="29718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7pPr>
            <a:lvl8pPr marL="34290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8pPr>
            <a:lvl9pPr marL="38862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9pPr>
          </a:lstStyle>
          <a:p>
            <a:pPr algn="ctr" eaLnBrk="1" hangingPunct="1">
              <a:spcBef>
                <a:spcPct val="0"/>
              </a:spcBef>
            </a:pPr>
            <a:r>
              <a:rPr lang="pt-BR" altLang="es-ES" sz="1800" dirty="0">
                <a:solidFill>
                  <a:schemeClr val="bg1"/>
                </a:solidFill>
              </a:rPr>
              <a:t>1. DESACUERDO</a:t>
            </a:r>
          </a:p>
        </p:txBody>
      </p:sp>
      <p:sp>
        <p:nvSpPr>
          <p:cNvPr id="8" name="Text Box 43"/>
          <p:cNvSpPr txBox="1">
            <a:spLocks noChangeArrowheads="1"/>
          </p:cNvSpPr>
          <p:nvPr/>
        </p:nvSpPr>
        <p:spPr bwMode="auto">
          <a:xfrm>
            <a:off x="467544" y="2052836"/>
            <a:ext cx="4104456" cy="1021588"/>
          </a:xfrm>
          <a:prstGeom prst="rect">
            <a:avLst/>
          </a:prstGeom>
          <a:solidFill>
            <a:schemeClr val="accent4"/>
          </a:solidFill>
          <a:ln w="15875" algn="ctr">
            <a:noFill/>
            <a:miter lim="800000"/>
            <a:headEnd/>
            <a:tailEnd/>
          </a:ln>
        </p:spPr>
        <p:txBody>
          <a:bodyPr lIns="89517" tIns="44758" rIns="89517" bIns="44758" anchor="ctr"/>
          <a:lstStyle>
            <a:defPPr>
              <a:defRPr lang="es-ES"/>
            </a:defPPr>
            <a:lvl1pPr algn="ctr" defTabSz="895350">
              <a:spcBef>
                <a:spcPct val="0"/>
              </a:spcBef>
              <a:defRPr sz="2400" b="0">
                <a:solidFill>
                  <a:schemeClr val="bg1"/>
                </a:solidFill>
                <a:latin typeface="Arial" pitchFamily="34" charset="0"/>
                <a:cs typeface="Arial" pitchFamily="34" charset="0"/>
              </a:defRPr>
            </a:lvl1pPr>
            <a:lvl2pPr marL="742950" indent="-285750" defTabSz="895350">
              <a:defRPr sz="1600" b="1">
                <a:solidFill>
                  <a:srgbClr val="002D62"/>
                </a:solidFill>
                <a:latin typeface="Arial" pitchFamily="34" charset="0"/>
                <a:cs typeface="Arial" pitchFamily="34" charset="0"/>
              </a:defRPr>
            </a:lvl2pPr>
            <a:lvl3pPr marL="1143000" indent="-228600" defTabSz="895350">
              <a:defRPr sz="1600" b="1">
                <a:solidFill>
                  <a:srgbClr val="002D62"/>
                </a:solidFill>
                <a:latin typeface="Arial" pitchFamily="34" charset="0"/>
                <a:cs typeface="Arial" pitchFamily="34" charset="0"/>
              </a:defRPr>
            </a:lvl3pPr>
            <a:lvl4pPr marL="1600200" indent="-228600" defTabSz="895350">
              <a:defRPr sz="1600" b="1">
                <a:solidFill>
                  <a:srgbClr val="002D62"/>
                </a:solidFill>
                <a:latin typeface="Arial" pitchFamily="34" charset="0"/>
                <a:cs typeface="Arial" pitchFamily="34" charset="0"/>
              </a:defRPr>
            </a:lvl4pPr>
            <a:lvl5pPr marL="2057400" indent="-228600" defTabSz="895350">
              <a:defRPr sz="1600" b="1">
                <a:solidFill>
                  <a:srgbClr val="002D62"/>
                </a:solidFill>
                <a:latin typeface="Arial" pitchFamily="34" charset="0"/>
                <a:cs typeface="Arial" pitchFamily="34" charset="0"/>
              </a:defRPr>
            </a:lvl5pPr>
            <a:lvl6pPr marL="25146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6pPr>
            <a:lvl7pPr marL="29718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7pPr>
            <a:lvl8pPr marL="34290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8pPr>
            <a:lvl9pPr marL="38862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9pPr>
          </a:lstStyle>
          <a:p>
            <a:r>
              <a:rPr lang="pt-BR" altLang="es-ES" sz="1800" b="1" dirty="0"/>
              <a:t>2. DESACUERDO / CONFUSIÓN SOBRE  EL DERECHO DE DECISIÓN</a:t>
            </a:r>
          </a:p>
        </p:txBody>
      </p:sp>
      <p:sp>
        <p:nvSpPr>
          <p:cNvPr id="9" name="Text Box 64"/>
          <p:cNvSpPr txBox="1">
            <a:spLocks noChangeArrowheads="1"/>
          </p:cNvSpPr>
          <p:nvPr/>
        </p:nvSpPr>
        <p:spPr bwMode="auto">
          <a:xfrm>
            <a:off x="467544" y="3363838"/>
            <a:ext cx="4104456" cy="1107680"/>
          </a:xfrm>
          <a:prstGeom prst="rect">
            <a:avLst/>
          </a:prstGeom>
          <a:solidFill>
            <a:schemeClr val="accent4"/>
          </a:solidFill>
          <a:ln w="15875" algn="ctr">
            <a:noFill/>
            <a:miter lim="800000"/>
            <a:headEnd/>
            <a:tailEnd/>
          </a:ln>
        </p:spPr>
        <p:txBody>
          <a:bodyPr lIns="89517" tIns="44758" rIns="89517" bIns="44758" anchor="ctr"/>
          <a:lstStyle>
            <a:defPPr>
              <a:defRPr lang="es-ES"/>
            </a:defPPr>
            <a:lvl1pPr algn="ctr" defTabSz="895350">
              <a:spcBef>
                <a:spcPct val="0"/>
              </a:spcBef>
              <a:defRPr sz="2400" b="0">
                <a:solidFill>
                  <a:schemeClr val="bg1"/>
                </a:solidFill>
                <a:latin typeface="Arial" pitchFamily="34" charset="0"/>
                <a:cs typeface="Arial" pitchFamily="34" charset="0"/>
              </a:defRPr>
            </a:lvl1pPr>
            <a:lvl2pPr marL="742950" indent="-285750" defTabSz="895350">
              <a:defRPr sz="1600" b="1">
                <a:solidFill>
                  <a:srgbClr val="002D62"/>
                </a:solidFill>
                <a:latin typeface="Arial" pitchFamily="34" charset="0"/>
                <a:cs typeface="Arial" pitchFamily="34" charset="0"/>
              </a:defRPr>
            </a:lvl2pPr>
            <a:lvl3pPr marL="1143000" indent="-228600" defTabSz="895350">
              <a:defRPr sz="1600" b="1">
                <a:solidFill>
                  <a:srgbClr val="002D62"/>
                </a:solidFill>
                <a:latin typeface="Arial" pitchFamily="34" charset="0"/>
                <a:cs typeface="Arial" pitchFamily="34" charset="0"/>
              </a:defRPr>
            </a:lvl3pPr>
            <a:lvl4pPr marL="1600200" indent="-228600" defTabSz="895350">
              <a:defRPr sz="1600" b="1">
                <a:solidFill>
                  <a:srgbClr val="002D62"/>
                </a:solidFill>
                <a:latin typeface="Arial" pitchFamily="34" charset="0"/>
                <a:cs typeface="Arial" pitchFamily="34" charset="0"/>
              </a:defRPr>
            </a:lvl4pPr>
            <a:lvl5pPr marL="2057400" indent="-228600" defTabSz="895350">
              <a:defRPr sz="1600" b="1">
                <a:solidFill>
                  <a:srgbClr val="002D62"/>
                </a:solidFill>
                <a:latin typeface="Arial" pitchFamily="34" charset="0"/>
                <a:cs typeface="Arial" pitchFamily="34" charset="0"/>
              </a:defRPr>
            </a:lvl5pPr>
            <a:lvl6pPr marL="25146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6pPr>
            <a:lvl7pPr marL="29718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7pPr>
            <a:lvl8pPr marL="34290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8pPr>
            <a:lvl9pPr marL="38862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9pPr>
          </a:lstStyle>
          <a:p>
            <a:r>
              <a:rPr lang="pt-BR" altLang="es-ES" sz="1800" b="1" dirty="0"/>
              <a:t>3. ESCASEZ</a:t>
            </a:r>
          </a:p>
        </p:txBody>
      </p:sp>
      <p:sp>
        <p:nvSpPr>
          <p:cNvPr id="4" name="Right Brace 3">
            <a:extLst>
              <a:ext uri="{FF2B5EF4-FFF2-40B4-BE49-F238E27FC236}">
                <a16:creationId xmlns:a16="http://schemas.microsoft.com/office/drawing/2014/main" id="{72152507-10F3-4B83-A546-A6241F9A30F7}"/>
              </a:ext>
            </a:extLst>
          </p:cNvPr>
          <p:cNvSpPr/>
          <p:nvPr/>
        </p:nvSpPr>
        <p:spPr bwMode="auto">
          <a:xfrm>
            <a:off x="4622013" y="843558"/>
            <a:ext cx="742075" cy="3627960"/>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5" name="TextBox 4">
            <a:extLst>
              <a:ext uri="{FF2B5EF4-FFF2-40B4-BE49-F238E27FC236}">
                <a16:creationId xmlns:a16="http://schemas.microsoft.com/office/drawing/2014/main" id="{140F2404-5FCD-407F-93D5-696A30BEA490}"/>
              </a:ext>
            </a:extLst>
          </p:cNvPr>
          <p:cNvSpPr txBox="1"/>
          <p:nvPr/>
        </p:nvSpPr>
        <p:spPr>
          <a:xfrm>
            <a:off x="5652120" y="1707529"/>
            <a:ext cx="3312500" cy="1692771"/>
          </a:xfrm>
          <a:prstGeom prst="rect">
            <a:avLst/>
          </a:prstGeom>
          <a:noFill/>
        </p:spPr>
        <p:txBody>
          <a:bodyPr wrap="square" rtlCol="0">
            <a:spAutoFit/>
          </a:bodyPr>
          <a:lstStyle/>
          <a:p>
            <a:pPr marL="285750" indent="-285750">
              <a:buFont typeface="Arial" panose="020B0604020202020204" pitchFamily="34" charset="0"/>
              <a:buChar char="•"/>
            </a:pPr>
            <a:r>
              <a:rPr lang="es-AR" dirty="0"/>
              <a:t>Las 3 componentes deben darse </a:t>
            </a:r>
            <a:r>
              <a:rPr lang="es-AR" u="sng" dirty="0"/>
              <a:t>en simultáneo</a:t>
            </a:r>
            <a:r>
              <a:rPr lang="es-AR" dirty="0"/>
              <a:t> para que haya conflicto.</a:t>
            </a:r>
          </a:p>
          <a:p>
            <a:pPr marL="285750" indent="-285750">
              <a:buFont typeface="Arial" panose="020B0604020202020204" pitchFamily="34" charset="0"/>
              <a:buChar char="•"/>
            </a:pPr>
            <a:r>
              <a:rPr lang="es-AR" dirty="0"/>
              <a:t>Podemos resolver el </a:t>
            </a:r>
            <a:r>
              <a:rPr lang="es-AR" dirty="0" err="1"/>
              <a:t>conflic-to</a:t>
            </a:r>
            <a:r>
              <a:rPr lang="es-AR" dirty="0"/>
              <a:t> resolviendo </a:t>
            </a:r>
            <a:r>
              <a:rPr lang="es-AR" u="sng" dirty="0"/>
              <a:t>cualquiera</a:t>
            </a:r>
            <a:r>
              <a:rPr lang="es-AR" dirty="0"/>
              <a:t> de las componentes.</a:t>
            </a:r>
            <a:endParaRPr lang="en-US" dirty="0"/>
          </a:p>
        </p:txBody>
      </p:sp>
    </p:spTree>
    <p:extLst>
      <p:ext uri="{BB962C8B-B14F-4D97-AF65-F5344CB8AC3E}">
        <p14:creationId xmlns:p14="http://schemas.microsoft.com/office/powerpoint/2010/main" val="4130263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5" grpId="0" build="p" bldLvl="5"/>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143500"/>
          </a:xfrm>
          <a:solidFill>
            <a:schemeClr val="tx1">
              <a:lumMod val="75000"/>
              <a:lumOff val="25000"/>
            </a:schemeClr>
          </a:solidFill>
        </p:spPr>
        <p:txBody>
          <a:bodyPr/>
          <a:lstStyle/>
          <a:p>
            <a:pPr algn="ctr">
              <a:buNone/>
            </a:pPr>
            <a:endParaRPr lang="es-AR" dirty="0">
              <a:solidFill>
                <a:schemeClr val="bg1"/>
              </a:solidFill>
            </a:endParaRPr>
          </a:p>
          <a:p>
            <a:pPr algn="ctr">
              <a:spcBef>
                <a:spcPts val="2400"/>
              </a:spcBef>
              <a:buNone/>
            </a:pPr>
            <a:endParaRPr lang="es-AR" sz="4800" dirty="0">
              <a:solidFill>
                <a:schemeClr val="bg1"/>
              </a:solidFill>
            </a:endParaRPr>
          </a:p>
          <a:p>
            <a:pPr algn="ctr">
              <a:spcBef>
                <a:spcPts val="2400"/>
              </a:spcBef>
              <a:buNone/>
            </a:pPr>
            <a:r>
              <a:rPr lang="es-AR" sz="4000" dirty="0">
                <a:solidFill>
                  <a:schemeClr val="bg1"/>
                </a:solidFill>
              </a:rPr>
              <a:t>OBJETIVO =  “ACORDAR”</a:t>
            </a:r>
          </a:p>
        </p:txBody>
      </p:sp>
      <p:sp>
        <p:nvSpPr>
          <p:cNvPr id="4" name="Slide Number Placeholder 3"/>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174</a:t>
            </a:fld>
            <a:endParaRPr lang="en-US">
              <a:solidFill>
                <a:srgbClr val="B2B2B2"/>
              </a:solidFill>
            </a:endParaRPr>
          </a:p>
        </p:txBody>
      </p:sp>
    </p:spTree>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1" y="51470"/>
            <a:ext cx="8685213" cy="434578"/>
          </a:xfrm>
        </p:spPr>
        <p:txBody>
          <a:bodyPr/>
          <a:lstStyle/>
          <a:p>
            <a:r>
              <a:rPr lang="es-AR" sz="2400" dirty="0"/>
              <a:t>Proceso macro para resolver conflictos</a:t>
            </a:r>
          </a:p>
        </p:txBody>
      </p:sp>
      <p:sp>
        <p:nvSpPr>
          <p:cNvPr id="4" name="Slide Number Placeholder 3"/>
          <p:cNvSpPr>
            <a:spLocks noGrp="1"/>
          </p:cNvSpPr>
          <p:nvPr>
            <p:ph type="sldNum" sz="quarter" idx="10"/>
          </p:nvPr>
        </p:nvSpPr>
        <p:spPr>
          <a:xfrm>
            <a:off x="7010400" y="4892005"/>
            <a:ext cx="2133600" cy="200025"/>
          </a:xfrm>
        </p:spPr>
        <p:txBody>
          <a:bodyPr/>
          <a:lstStyle/>
          <a:p>
            <a:pPr>
              <a:defRPr/>
            </a:pPr>
            <a:r>
              <a:rPr lang="en-US" dirty="0"/>
              <a:t>| </a:t>
            </a:r>
            <a:fld id="{9B4E8CCE-87C1-4BA8-8D86-15FF64157675}" type="slidenum">
              <a:rPr lang="en-US" smtClean="0">
                <a:solidFill>
                  <a:srgbClr val="B2B2B2"/>
                </a:solidFill>
              </a:rPr>
              <a:pPr>
                <a:defRPr/>
              </a:pPr>
              <a:t>175</a:t>
            </a:fld>
            <a:endParaRPr lang="en-US" dirty="0">
              <a:solidFill>
                <a:srgbClr val="B2B2B2"/>
              </a:solidFill>
            </a:endParaRPr>
          </a:p>
        </p:txBody>
      </p:sp>
      <p:grpSp>
        <p:nvGrpSpPr>
          <p:cNvPr id="3" name="Group 39"/>
          <p:cNvGrpSpPr/>
          <p:nvPr/>
        </p:nvGrpSpPr>
        <p:grpSpPr>
          <a:xfrm>
            <a:off x="1259632" y="3579862"/>
            <a:ext cx="7056784" cy="1242138"/>
            <a:chOff x="1331640" y="4869160"/>
            <a:chExt cx="6565906" cy="1656184"/>
          </a:xfrm>
        </p:grpSpPr>
        <p:pic>
          <p:nvPicPr>
            <p:cNvPr id="31" name="Picture 2"/>
            <p:cNvPicPr>
              <a:picLocks noChangeAspect="1" noChangeArrowheads="1"/>
            </p:cNvPicPr>
            <p:nvPr/>
          </p:nvPicPr>
          <p:blipFill>
            <a:blip r:embed="rId2" cstate="print"/>
            <a:srcRect/>
            <a:stretch>
              <a:fillRect/>
            </a:stretch>
          </p:blipFill>
          <p:spPr bwMode="auto">
            <a:xfrm>
              <a:off x="1331640" y="4941168"/>
              <a:ext cx="2304256" cy="1545128"/>
            </a:xfrm>
            <a:prstGeom prst="rect">
              <a:avLst/>
            </a:prstGeom>
            <a:noFill/>
            <a:ln w="9525">
              <a:noFill/>
              <a:miter lim="800000"/>
              <a:headEnd/>
              <a:tailEnd/>
            </a:ln>
            <a:effectLst/>
          </p:spPr>
        </p:pic>
        <p:pic>
          <p:nvPicPr>
            <p:cNvPr id="32" name="Picture 2"/>
            <p:cNvPicPr>
              <a:picLocks noChangeAspect="1" noChangeArrowheads="1"/>
            </p:cNvPicPr>
            <p:nvPr/>
          </p:nvPicPr>
          <p:blipFill>
            <a:blip r:embed="rId3" cstate="print"/>
            <a:srcRect/>
            <a:stretch>
              <a:fillRect/>
            </a:stretch>
          </p:blipFill>
          <p:spPr bwMode="auto">
            <a:xfrm>
              <a:off x="5724128" y="4869160"/>
              <a:ext cx="2173418" cy="1656184"/>
            </a:xfrm>
            <a:prstGeom prst="rect">
              <a:avLst/>
            </a:prstGeom>
            <a:noFill/>
            <a:ln w="9525">
              <a:noFill/>
              <a:miter lim="800000"/>
              <a:headEnd/>
              <a:tailEnd/>
            </a:ln>
            <a:effectLst/>
          </p:spPr>
        </p:pic>
        <p:sp>
          <p:nvSpPr>
            <p:cNvPr id="36" name="Right Arrow 35"/>
            <p:cNvSpPr/>
            <p:nvPr/>
          </p:nvSpPr>
          <p:spPr bwMode="auto">
            <a:xfrm>
              <a:off x="4413596" y="5253203"/>
              <a:ext cx="432048" cy="408045"/>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grpSp>
        <p:nvGrpSpPr>
          <p:cNvPr id="5" name="Group 37"/>
          <p:cNvGrpSpPr/>
          <p:nvPr/>
        </p:nvGrpSpPr>
        <p:grpSpPr>
          <a:xfrm>
            <a:off x="755576" y="969572"/>
            <a:ext cx="8175727" cy="540060"/>
            <a:chOff x="755576" y="1196752"/>
            <a:chExt cx="8394720" cy="720080"/>
          </a:xfrm>
        </p:grpSpPr>
        <p:sp>
          <p:nvSpPr>
            <p:cNvPr id="33" name="Pentagon 32"/>
            <p:cNvSpPr/>
            <p:nvPr/>
          </p:nvSpPr>
          <p:spPr bwMode="auto">
            <a:xfrm>
              <a:off x="755576" y="1196752"/>
              <a:ext cx="3456384" cy="720080"/>
            </a:xfrm>
            <a:prstGeom prst="homePlat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dirty="0">
                  <a:solidFill>
                    <a:schemeClr val="tx1"/>
                  </a:solidFill>
                  <a:latin typeface="Arial" charset="0"/>
                  <a:cs typeface="Arial" charset="0"/>
                </a:rPr>
                <a:t>DISOLUCIÓN DEL COMPONENTE PERSONAL</a:t>
              </a:r>
              <a:endParaRPr kumimoji="0" lang="es-AR" i="0" u="none" strike="noStrike" cap="none" normalizeH="0" baseline="0" dirty="0">
                <a:ln>
                  <a:noFill/>
                </a:ln>
                <a:solidFill>
                  <a:schemeClr val="tx1"/>
                </a:solidFill>
                <a:effectLst/>
                <a:latin typeface="Arial" charset="0"/>
                <a:cs typeface="Arial" charset="0"/>
              </a:endParaRPr>
            </a:p>
          </p:txBody>
        </p:sp>
        <p:sp>
          <p:nvSpPr>
            <p:cNvPr id="34" name="Chevron 33"/>
            <p:cNvSpPr/>
            <p:nvPr/>
          </p:nvSpPr>
          <p:spPr bwMode="auto">
            <a:xfrm>
              <a:off x="5117847" y="1196752"/>
              <a:ext cx="4032449" cy="720080"/>
            </a:xfrm>
            <a:prstGeom prst="chevron">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i="0" u="none" strike="noStrike" cap="none" normalizeH="0" baseline="0" dirty="0">
                  <a:ln>
                    <a:noFill/>
                  </a:ln>
                  <a:solidFill>
                    <a:schemeClr val="tx1"/>
                  </a:solidFill>
                  <a:effectLst/>
                  <a:latin typeface="Arial" charset="0"/>
                  <a:cs typeface="Arial" charset="0"/>
                </a:rPr>
                <a:t>RESOLUCIÓN DEL COMPONENTE OPERATIVO</a:t>
              </a:r>
            </a:p>
          </p:txBody>
        </p:sp>
        <p:sp>
          <p:nvSpPr>
            <p:cNvPr id="37" name="Right Arrow 36"/>
            <p:cNvSpPr/>
            <p:nvPr/>
          </p:nvSpPr>
          <p:spPr bwMode="auto">
            <a:xfrm>
              <a:off x="4685799" y="1412776"/>
              <a:ext cx="432048" cy="384043"/>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sp>
        <p:nvSpPr>
          <p:cNvPr id="22" name="Rounded Rectangle 21"/>
          <p:cNvSpPr/>
          <p:nvPr/>
        </p:nvSpPr>
        <p:spPr bwMode="auto">
          <a:xfrm>
            <a:off x="323528" y="771550"/>
            <a:ext cx="4104456" cy="4104456"/>
          </a:xfrm>
          <a:prstGeom prst="roundRect">
            <a:avLst/>
          </a:prstGeom>
          <a:noFill/>
          <a:ln w="38100" cap="flat" cmpd="sng" algn="ctr">
            <a:solidFill>
              <a:srgbClr val="FF0000"/>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nvGrpSpPr>
          <p:cNvPr id="10" name="Group 9">
            <a:extLst>
              <a:ext uri="{FF2B5EF4-FFF2-40B4-BE49-F238E27FC236}">
                <a16:creationId xmlns:a16="http://schemas.microsoft.com/office/drawing/2014/main" id="{5A70B1AE-9F7A-4976-A39F-200E589B6834}"/>
              </a:ext>
            </a:extLst>
          </p:cNvPr>
          <p:cNvGrpSpPr/>
          <p:nvPr/>
        </p:nvGrpSpPr>
        <p:grpSpPr>
          <a:xfrm>
            <a:off x="1043608" y="1635646"/>
            <a:ext cx="7560840" cy="1800200"/>
            <a:chOff x="1043608" y="1635646"/>
            <a:chExt cx="7560840" cy="1800200"/>
          </a:xfrm>
        </p:grpSpPr>
        <p:sp>
          <p:nvSpPr>
            <p:cNvPr id="35" name="Right Arrow 34"/>
            <p:cNvSpPr/>
            <p:nvPr/>
          </p:nvSpPr>
          <p:spPr bwMode="auto">
            <a:xfrm>
              <a:off x="4572000" y="2499742"/>
              <a:ext cx="432048" cy="360040"/>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nvGrpSpPr>
            <p:cNvPr id="6" name="Group 37"/>
            <p:cNvGrpSpPr/>
            <p:nvPr/>
          </p:nvGrpSpPr>
          <p:grpSpPr>
            <a:xfrm>
              <a:off x="1043608" y="1635646"/>
              <a:ext cx="2952328" cy="1800200"/>
              <a:chOff x="1043608" y="1779662"/>
              <a:chExt cx="2952328" cy="1800200"/>
            </a:xfrm>
          </p:grpSpPr>
          <p:sp>
            <p:nvSpPr>
              <p:cNvPr id="24" name="Oval 23"/>
              <p:cNvSpPr/>
              <p:nvPr/>
            </p:nvSpPr>
            <p:spPr bwMode="auto">
              <a:xfrm>
                <a:off x="1043608" y="1779662"/>
                <a:ext cx="2952328" cy="18002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b="0" i="0" u="none" strike="noStrike" cap="none" normalizeH="0" baseline="0">
                  <a:ln>
                    <a:noFill/>
                  </a:ln>
                  <a:solidFill>
                    <a:schemeClr val="tx1"/>
                  </a:solidFill>
                  <a:effectLst/>
                  <a:latin typeface="Arial" charset="0"/>
                  <a:cs typeface="Arial" charset="0"/>
                </a:endParaRPr>
              </a:p>
            </p:txBody>
          </p:sp>
          <p:sp>
            <p:nvSpPr>
              <p:cNvPr id="28" name="Text Box 23"/>
              <p:cNvSpPr txBox="1">
                <a:spLocks noChangeArrowheads="1"/>
              </p:cNvSpPr>
              <p:nvPr/>
            </p:nvSpPr>
            <p:spPr bwMode="auto">
              <a:xfrm>
                <a:off x="1677728" y="1880136"/>
                <a:ext cx="1584319"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2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grpSp>
          <p:nvGrpSpPr>
            <p:cNvPr id="7" name="Group 44"/>
            <p:cNvGrpSpPr/>
            <p:nvPr/>
          </p:nvGrpSpPr>
          <p:grpSpPr>
            <a:xfrm>
              <a:off x="5652120" y="1635646"/>
              <a:ext cx="2952328" cy="1800200"/>
              <a:chOff x="5652120" y="1707654"/>
              <a:chExt cx="2952328" cy="1800200"/>
            </a:xfrm>
          </p:grpSpPr>
          <p:grpSp>
            <p:nvGrpSpPr>
              <p:cNvPr id="8" name="Group 38"/>
              <p:cNvGrpSpPr/>
              <p:nvPr/>
            </p:nvGrpSpPr>
            <p:grpSpPr>
              <a:xfrm>
                <a:off x="5652120" y="1707654"/>
                <a:ext cx="2952328" cy="1800200"/>
                <a:chOff x="1043608" y="1779662"/>
                <a:chExt cx="2952328" cy="1800200"/>
              </a:xfrm>
            </p:grpSpPr>
            <p:sp>
              <p:nvSpPr>
                <p:cNvPr id="40" name="Oval 39"/>
                <p:cNvSpPr/>
                <p:nvPr/>
              </p:nvSpPr>
              <p:spPr bwMode="auto">
                <a:xfrm>
                  <a:off x="1043608" y="1779662"/>
                  <a:ext cx="2952328" cy="18002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b="0" i="0" u="none" strike="noStrike" cap="none" normalizeH="0" baseline="0">
                    <a:ln>
                      <a:noFill/>
                    </a:ln>
                    <a:solidFill>
                      <a:schemeClr val="tx1"/>
                    </a:solidFill>
                    <a:effectLst/>
                    <a:latin typeface="Arial" charset="0"/>
                    <a:cs typeface="Arial" charset="0"/>
                  </a:endParaRPr>
                </a:p>
              </p:txBody>
            </p:sp>
            <p:sp>
              <p:nvSpPr>
                <p:cNvPr id="41" name="Text Box 23"/>
                <p:cNvSpPr txBox="1">
                  <a:spLocks noChangeArrowheads="1"/>
                </p:cNvSpPr>
                <p:nvPr/>
              </p:nvSpPr>
              <p:spPr bwMode="auto">
                <a:xfrm>
                  <a:off x="1677728" y="1880136"/>
                  <a:ext cx="1584319"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2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grpSp>
            <p:nvGrpSpPr>
              <p:cNvPr id="9" name="Group 41"/>
              <p:cNvGrpSpPr/>
              <p:nvPr/>
            </p:nvGrpSpPr>
            <p:grpSpPr>
              <a:xfrm>
                <a:off x="6113196" y="2182682"/>
                <a:ext cx="2016224" cy="1152128"/>
                <a:chOff x="6228184" y="2067694"/>
                <a:chExt cx="2016224" cy="1152128"/>
              </a:xfrm>
            </p:grpSpPr>
            <p:sp>
              <p:nvSpPr>
                <p:cNvPr id="43" name="Oval 42"/>
                <p:cNvSpPr/>
                <p:nvPr/>
              </p:nvSpPr>
              <p:spPr bwMode="auto">
                <a:xfrm>
                  <a:off x="6228184" y="2067694"/>
                  <a:ext cx="2016224" cy="1152128"/>
                </a:xfrm>
                <a:prstGeom prst="ellipse">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44" name="Text Box 18"/>
                <p:cNvSpPr txBox="1">
                  <a:spLocks noChangeArrowheads="1"/>
                </p:cNvSpPr>
                <p:nvPr/>
              </p:nvSpPr>
              <p:spPr bwMode="auto">
                <a:xfrm>
                  <a:off x="6458495" y="2485228"/>
                  <a:ext cx="1511833"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rPr>
                    <a:t>OPERATIVOS</a:t>
                  </a:r>
                  <a:endParaRPr kumimoji="0" lang="en-US" altLang="en-US" sz="1200"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endParaRPr>
                </a:p>
              </p:txBody>
            </p:sp>
          </p:gr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ppt_x</p:attrName>
                                        </p:attrNameLst>
                                      </p:cBhvr>
                                      <p:tavLst>
                                        <p:tav tm="0">
                                          <p:val>
                                            <p:strVal val="#ppt_x-#ppt_w/2"/>
                                          </p:val>
                                        </p:tav>
                                        <p:tav tm="100000">
                                          <p:val>
                                            <p:strVal val="#ppt_x"/>
                                          </p:val>
                                        </p:tav>
                                      </p:tavLst>
                                    </p:anim>
                                    <p:anim calcmode="lin" valueType="num">
                                      <p:cBhvr>
                                        <p:cTn id="21" dur="500" fill="hold"/>
                                        <p:tgtEl>
                                          <p:spTgt spid="3"/>
                                        </p:tgtEl>
                                        <p:attrNameLst>
                                          <p:attrName>ppt_y</p:attrName>
                                        </p:attrNameLst>
                                      </p:cBhvr>
                                      <p:tavLst>
                                        <p:tav tm="0">
                                          <p:val>
                                            <p:strVal val="#ppt_y"/>
                                          </p:val>
                                        </p:tav>
                                        <p:tav tm="100000">
                                          <p:val>
                                            <p:strVal val="#ppt_y"/>
                                          </p:val>
                                        </p:tav>
                                      </p:tavLst>
                                    </p:anim>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262"/>
          <p:cNvSpPr/>
          <p:nvPr/>
        </p:nvSpPr>
        <p:spPr>
          <a:xfrm>
            <a:off x="0" y="-1171"/>
            <a:ext cx="9144000" cy="556697"/>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92546" name="Rectangle 2"/>
          <p:cNvSpPr>
            <a:spLocks noGrp="1" noChangeArrowheads="1"/>
          </p:cNvSpPr>
          <p:nvPr>
            <p:ph type="title" idx="4294967295"/>
          </p:nvPr>
        </p:nvSpPr>
        <p:spPr>
          <a:xfrm>
            <a:off x="279276" y="11274"/>
            <a:ext cx="8685213" cy="367903"/>
          </a:xfrm>
        </p:spPr>
        <p:txBody>
          <a:bodyPr/>
          <a:lstStyle/>
          <a:p>
            <a:pPr eaLnBrk="1" hangingPunct="1"/>
            <a:r>
              <a:rPr lang="es-ES" dirty="0">
                <a:solidFill>
                  <a:schemeClr val="accent5">
                    <a:lumMod val="75000"/>
                  </a:schemeClr>
                </a:solidFill>
              </a:rPr>
              <a:t>Conflictos: Disolución</a:t>
            </a:r>
            <a:r>
              <a:rPr lang="es-ES" dirty="0"/>
              <a:t> del componente personal</a:t>
            </a:r>
          </a:p>
        </p:txBody>
      </p:sp>
      <p:sp>
        <p:nvSpPr>
          <p:cNvPr id="492547"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1B85BD92-B319-4307-B043-E71977A107F7}" type="slidenum">
              <a:rPr lang="en-US" sz="1000">
                <a:solidFill>
                  <a:srgbClr val="B2B2B2"/>
                </a:solidFill>
                <a:sym typeface="Trebuchet MS" pitchFamily="34" charset="0"/>
              </a:rPr>
              <a:pPr algn="r" eaLnBrk="1" hangingPunct="1">
                <a:spcBef>
                  <a:spcPct val="0"/>
                </a:spcBef>
              </a:pPr>
              <a:t>176</a:t>
            </a:fld>
            <a:endParaRPr lang="en-US" sz="1000">
              <a:solidFill>
                <a:srgbClr val="B2B2B2"/>
              </a:solidFill>
              <a:sym typeface="Trebuchet MS" pitchFamily="34" charset="0"/>
            </a:endParaRPr>
          </a:p>
        </p:txBody>
      </p:sp>
      <p:grpSp>
        <p:nvGrpSpPr>
          <p:cNvPr id="2" name="Group 44"/>
          <p:cNvGrpSpPr/>
          <p:nvPr/>
        </p:nvGrpSpPr>
        <p:grpSpPr>
          <a:xfrm>
            <a:off x="3454400" y="1016794"/>
            <a:ext cx="2305050" cy="325041"/>
            <a:chOff x="3454400" y="1431925"/>
            <a:chExt cx="2305050" cy="433388"/>
          </a:xfrm>
        </p:grpSpPr>
        <p:cxnSp>
          <p:nvCxnSpPr>
            <p:cNvPr id="492548" name="AutoShape 126"/>
            <p:cNvCxnSpPr>
              <a:cxnSpLocks noChangeShapeType="1"/>
            </p:cNvCxnSpPr>
            <p:nvPr/>
          </p:nvCxnSpPr>
          <p:spPr bwMode="auto">
            <a:xfrm>
              <a:off x="4606925" y="1431925"/>
              <a:ext cx="0" cy="111125"/>
            </a:xfrm>
            <a:prstGeom prst="straightConnector1">
              <a:avLst/>
            </a:prstGeom>
            <a:noFill/>
            <a:ln w="9525">
              <a:solidFill>
                <a:srgbClr val="002960"/>
              </a:solidFill>
              <a:round/>
              <a:headEnd/>
              <a:tailEnd type="triangle" w="med" len="med"/>
            </a:ln>
          </p:spPr>
        </p:cxnSp>
        <p:sp>
          <p:nvSpPr>
            <p:cNvPr id="14344" name="Text Box 130"/>
            <p:cNvSpPr txBox="1">
              <a:spLocks noChangeArrowheads="1"/>
            </p:cNvSpPr>
            <p:nvPr/>
          </p:nvSpPr>
          <p:spPr bwMode="auto">
            <a:xfrm>
              <a:off x="3454400" y="1555750"/>
              <a:ext cx="2305050" cy="309563"/>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B indaga para aclarar</a:t>
              </a:r>
            </a:p>
          </p:txBody>
        </p:sp>
      </p:grpSp>
      <p:sp>
        <p:nvSpPr>
          <p:cNvPr id="14354" name="Text Box 140"/>
          <p:cNvSpPr txBox="1">
            <a:spLocks noChangeArrowheads="1"/>
          </p:cNvSpPr>
          <p:nvPr/>
        </p:nvSpPr>
        <p:spPr bwMode="auto">
          <a:xfrm>
            <a:off x="3500431" y="4039122"/>
            <a:ext cx="2079633" cy="283369"/>
          </a:xfrm>
          <a:prstGeom prst="rect">
            <a:avLst/>
          </a:prstGeom>
          <a:solidFill>
            <a:srgbClr val="32A063"/>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chemeClr val="bg1"/>
                </a:solidFill>
                <a:latin typeface="Arial" pitchFamily="34" charset="0"/>
                <a:cs typeface="Arial" pitchFamily="34" charset="0"/>
              </a:rPr>
              <a:t>Desacuerdo acordado</a:t>
            </a:r>
          </a:p>
        </p:txBody>
      </p:sp>
      <p:sp>
        <p:nvSpPr>
          <p:cNvPr id="14356" name="Oval 142"/>
          <p:cNvSpPr>
            <a:spLocks noChangeArrowheads="1"/>
          </p:cNvSpPr>
          <p:nvPr/>
        </p:nvSpPr>
        <p:spPr bwMode="auto">
          <a:xfrm>
            <a:off x="5961436" y="4502945"/>
            <a:ext cx="2589213" cy="622954"/>
          </a:xfrm>
          <a:prstGeom prst="ellipse">
            <a:avLst/>
          </a:prstGeom>
          <a:solidFill>
            <a:srgbClr val="32A063"/>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100" dirty="0">
                <a:solidFill>
                  <a:schemeClr val="bg1"/>
                </a:solidFill>
                <a:latin typeface="Arial" pitchFamily="34" charset="0"/>
                <a:cs typeface="Arial" pitchFamily="34" charset="0"/>
              </a:rPr>
              <a:t>Aplicar proceso de resolución del componente operativo </a:t>
            </a:r>
          </a:p>
        </p:txBody>
      </p:sp>
      <p:grpSp>
        <p:nvGrpSpPr>
          <p:cNvPr id="3" name="Group 43"/>
          <p:cNvGrpSpPr/>
          <p:nvPr/>
        </p:nvGrpSpPr>
        <p:grpSpPr>
          <a:xfrm>
            <a:off x="754064" y="775097"/>
            <a:ext cx="2173287" cy="566738"/>
            <a:chOff x="754063" y="1109663"/>
            <a:chExt cx="2173287" cy="755650"/>
          </a:xfrm>
        </p:grpSpPr>
        <p:sp>
          <p:nvSpPr>
            <p:cNvPr id="14341" name="Text Box 127"/>
            <p:cNvSpPr txBox="1">
              <a:spLocks noChangeArrowheads="1"/>
            </p:cNvSpPr>
            <p:nvPr/>
          </p:nvSpPr>
          <p:spPr bwMode="auto">
            <a:xfrm>
              <a:off x="754063" y="1109663"/>
              <a:ext cx="2173287" cy="309562"/>
            </a:xfrm>
            <a:prstGeom prst="rect">
              <a:avLst/>
            </a:prstGeom>
            <a:solidFill>
              <a:srgbClr val="99CC00">
                <a:alpha val="60001"/>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Preparación individual</a:t>
              </a:r>
            </a:p>
          </p:txBody>
        </p:sp>
        <p:sp>
          <p:nvSpPr>
            <p:cNvPr id="14342" name="Text Box 128"/>
            <p:cNvSpPr txBox="1">
              <a:spLocks noChangeArrowheads="1"/>
            </p:cNvSpPr>
            <p:nvPr/>
          </p:nvSpPr>
          <p:spPr bwMode="auto">
            <a:xfrm>
              <a:off x="754063" y="1555750"/>
              <a:ext cx="2173287" cy="309563"/>
            </a:xfrm>
            <a:prstGeom prst="rect">
              <a:avLst/>
            </a:prstGeom>
            <a:solidFill>
              <a:srgbClr val="99CC00">
                <a:alpha val="60001"/>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Preparación de contexto</a:t>
              </a:r>
            </a:p>
          </p:txBody>
        </p:sp>
        <p:cxnSp>
          <p:nvCxnSpPr>
            <p:cNvPr id="492597" name="AutoShape 143"/>
            <p:cNvCxnSpPr>
              <a:cxnSpLocks noChangeShapeType="1"/>
            </p:cNvCxnSpPr>
            <p:nvPr/>
          </p:nvCxnSpPr>
          <p:spPr bwMode="auto">
            <a:xfrm>
              <a:off x="1841500" y="1431925"/>
              <a:ext cx="0" cy="111125"/>
            </a:xfrm>
            <a:prstGeom prst="straightConnector1">
              <a:avLst/>
            </a:prstGeom>
            <a:noFill/>
            <a:ln w="9525">
              <a:solidFill>
                <a:srgbClr val="002960"/>
              </a:solidFill>
              <a:round/>
              <a:headEnd/>
              <a:tailEnd type="triangle" w="med" len="med"/>
            </a:ln>
          </p:spPr>
        </p:cxnSp>
      </p:grpSp>
      <p:grpSp>
        <p:nvGrpSpPr>
          <p:cNvPr id="4" name="Group 45"/>
          <p:cNvGrpSpPr/>
          <p:nvPr/>
        </p:nvGrpSpPr>
        <p:grpSpPr>
          <a:xfrm>
            <a:off x="3454400" y="1351360"/>
            <a:ext cx="2305050" cy="439340"/>
            <a:chOff x="3454400" y="1878013"/>
            <a:chExt cx="2305050" cy="585787"/>
          </a:xfrm>
        </p:grpSpPr>
        <p:sp>
          <p:nvSpPr>
            <p:cNvPr id="14349" name="Text Box 135"/>
            <p:cNvSpPr txBox="1">
              <a:spLocks noChangeArrowheads="1"/>
            </p:cNvSpPr>
            <p:nvPr/>
          </p:nvSpPr>
          <p:spPr bwMode="auto">
            <a:xfrm>
              <a:off x="3454400" y="2001838"/>
              <a:ext cx="2305050" cy="4619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spcBef>
                  <a:spcPts val="0"/>
                </a:spcBef>
                <a:defRPr/>
              </a:pPr>
              <a:r>
                <a:rPr lang="es-ES" sz="1200" dirty="0">
                  <a:solidFill>
                    <a:srgbClr val="002960"/>
                  </a:solidFill>
                  <a:latin typeface="Arial" pitchFamily="34" charset="0"/>
                  <a:cs typeface="Arial" pitchFamily="34" charset="0"/>
                </a:rPr>
                <a:t>B resume &amp; verifica </a:t>
              </a:r>
            </a:p>
            <a:p>
              <a:pPr algn="ctr" defTabSz="895350">
                <a:spcBef>
                  <a:spcPts val="0"/>
                </a:spcBef>
                <a:defRPr/>
              </a:pPr>
              <a:r>
                <a:rPr lang="es-ES" sz="1200" dirty="0">
                  <a:solidFill>
                    <a:srgbClr val="002960"/>
                  </a:solidFill>
                  <a:latin typeface="Arial" pitchFamily="34" charset="0"/>
                  <a:cs typeface="Arial" pitchFamily="34" charset="0"/>
                </a:rPr>
                <a:t>comprensión </a:t>
              </a:r>
            </a:p>
          </p:txBody>
        </p:sp>
        <p:cxnSp>
          <p:nvCxnSpPr>
            <p:cNvPr id="492598" name="AutoShape 144"/>
            <p:cNvCxnSpPr>
              <a:cxnSpLocks noChangeShapeType="1"/>
            </p:cNvCxnSpPr>
            <p:nvPr/>
          </p:nvCxnSpPr>
          <p:spPr bwMode="auto">
            <a:xfrm>
              <a:off x="4606925" y="1878013"/>
              <a:ext cx="0" cy="111125"/>
            </a:xfrm>
            <a:prstGeom prst="straightConnector1">
              <a:avLst/>
            </a:prstGeom>
            <a:noFill/>
            <a:ln w="9525">
              <a:solidFill>
                <a:srgbClr val="002960"/>
              </a:solidFill>
              <a:round/>
              <a:headEnd/>
              <a:tailEnd type="triangle" w="med" len="med"/>
            </a:ln>
          </p:spPr>
        </p:cxnSp>
      </p:grpSp>
      <p:grpSp>
        <p:nvGrpSpPr>
          <p:cNvPr id="5" name="Group 47"/>
          <p:cNvGrpSpPr/>
          <p:nvPr/>
        </p:nvGrpSpPr>
        <p:grpSpPr>
          <a:xfrm>
            <a:off x="1565276" y="1618060"/>
            <a:ext cx="1876425" cy="508397"/>
            <a:chOff x="1565275" y="2233613"/>
            <a:chExt cx="1876425" cy="677862"/>
          </a:xfrm>
        </p:grpSpPr>
        <p:sp>
          <p:nvSpPr>
            <p:cNvPr id="14346" name="Text Box 132"/>
            <p:cNvSpPr txBox="1">
              <a:spLocks noChangeArrowheads="1"/>
            </p:cNvSpPr>
            <p:nvPr/>
          </p:nvSpPr>
          <p:spPr bwMode="auto">
            <a:xfrm>
              <a:off x="1565275" y="2601913"/>
              <a:ext cx="1304925" cy="3095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A corrige</a:t>
              </a:r>
            </a:p>
          </p:txBody>
        </p:sp>
        <p:cxnSp>
          <p:nvCxnSpPr>
            <p:cNvPr id="492601" name="AutoShape 147"/>
            <p:cNvCxnSpPr>
              <a:cxnSpLocks noChangeShapeType="1"/>
            </p:cNvCxnSpPr>
            <p:nvPr/>
          </p:nvCxnSpPr>
          <p:spPr bwMode="auto">
            <a:xfrm rot="-5400000">
              <a:off x="2651919" y="1799432"/>
              <a:ext cx="355600" cy="1223962"/>
            </a:xfrm>
            <a:prstGeom prst="bentConnector2">
              <a:avLst/>
            </a:prstGeom>
            <a:noFill/>
            <a:ln w="9525">
              <a:solidFill>
                <a:srgbClr val="002960"/>
              </a:solidFill>
              <a:miter lim="800000"/>
              <a:headEnd/>
              <a:tailEnd type="triangle" w="med" len="med"/>
            </a:ln>
          </p:spPr>
        </p:cxnSp>
      </p:grpSp>
      <p:grpSp>
        <p:nvGrpSpPr>
          <p:cNvPr id="6" name="Group 51"/>
          <p:cNvGrpSpPr/>
          <p:nvPr/>
        </p:nvGrpSpPr>
        <p:grpSpPr>
          <a:xfrm>
            <a:off x="2941638" y="775097"/>
            <a:ext cx="2817812" cy="451247"/>
            <a:chOff x="2941638" y="1109663"/>
            <a:chExt cx="2817812" cy="601662"/>
          </a:xfrm>
        </p:grpSpPr>
        <p:sp>
          <p:nvSpPr>
            <p:cNvPr id="14343" name="Text Box 129"/>
            <p:cNvSpPr txBox="1">
              <a:spLocks noChangeArrowheads="1"/>
            </p:cNvSpPr>
            <p:nvPr/>
          </p:nvSpPr>
          <p:spPr bwMode="auto">
            <a:xfrm>
              <a:off x="3454400" y="1109663"/>
              <a:ext cx="2305050" cy="3095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A expone, B escucha</a:t>
              </a:r>
            </a:p>
          </p:txBody>
        </p:sp>
        <p:cxnSp>
          <p:nvCxnSpPr>
            <p:cNvPr id="492609" name="AutoShape 157"/>
            <p:cNvCxnSpPr>
              <a:cxnSpLocks noChangeShapeType="1"/>
            </p:cNvCxnSpPr>
            <p:nvPr/>
          </p:nvCxnSpPr>
          <p:spPr bwMode="auto">
            <a:xfrm flipV="1">
              <a:off x="2941638" y="1265238"/>
              <a:ext cx="500062" cy="446087"/>
            </a:xfrm>
            <a:prstGeom prst="bentConnector3">
              <a:avLst>
                <a:gd name="adj1" fmla="val 49694"/>
              </a:avLst>
            </a:prstGeom>
            <a:noFill/>
            <a:ln w="9525">
              <a:solidFill>
                <a:srgbClr val="002960"/>
              </a:solidFill>
              <a:miter lim="800000"/>
              <a:headEnd/>
              <a:tailEnd type="triangle" w="med" len="med"/>
            </a:ln>
          </p:spPr>
        </p:cxnSp>
      </p:grpSp>
      <p:grpSp>
        <p:nvGrpSpPr>
          <p:cNvPr id="7" name="Group 48"/>
          <p:cNvGrpSpPr/>
          <p:nvPr/>
        </p:nvGrpSpPr>
        <p:grpSpPr>
          <a:xfrm>
            <a:off x="4178301" y="1818085"/>
            <a:ext cx="4240213" cy="1352550"/>
            <a:chOff x="4178300" y="2601913"/>
            <a:chExt cx="4240213" cy="1803400"/>
          </a:xfrm>
        </p:grpSpPr>
        <p:sp>
          <p:nvSpPr>
            <p:cNvPr id="14345" name="Text Box 131"/>
            <p:cNvSpPr txBox="1">
              <a:spLocks noChangeArrowheads="1"/>
            </p:cNvSpPr>
            <p:nvPr/>
          </p:nvSpPr>
          <p:spPr bwMode="auto">
            <a:xfrm>
              <a:off x="6115050" y="4095750"/>
              <a:ext cx="2303463" cy="309563"/>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B ¿satisfecho?</a:t>
              </a:r>
            </a:p>
          </p:txBody>
        </p:sp>
        <p:sp>
          <p:nvSpPr>
            <p:cNvPr id="14347" name="Text Box 133"/>
            <p:cNvSpPr txBox="1">
              <a:spLocks noChangeArrowheads="1"/>
            </p:cNvSpPr>
            <p:nvPr/>
          </p:nvSpPr>
          <p:spPr bwMode="auto">
            <a:xfrm>
              <a:off x="6115050" y="2601913"/>
              <a:ext cx="2303463" cy="309562"/>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B expone, A escucha</a:t>
              </a:r>
            </a:p>
          </p:txBody>
        </p:sp>
        <p:sp>
          <p:nvSpPr>
            <p:cNvPr id="14348" name="Text Box 134"/>
            <p:cNvSpPr txBox="1">
              <a:spLocks noChangeArrowheads="1"/>
            </p:cNvSpPr>
            <p:nvPr/>
          </p:nvSpPr>
          <p:spPr bwMode="auto">
            <a:xfrm>
              <a:off x="6115050" y="3049588"/>
              <a:ext cx="2303463" cy="309562"/>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A indaga para aclarar</a:t>
              </a:r>
            </a:p>
          </p:txBody>
        </p:sp>
        <p:sp>
          <p:nvSpPr>
            <p:cNvPr id="14350" name="Text Box 136"/>
            <p:cNvSpPr txBox="1">
              <a:spLocks noChangeArrowheads="1"/>
            </p:cNvSpPr>
            <p:nvPr/>
          </p:nvSpPr>
          <p:spPr bwMode="auto">
            <a:xfrm>
              <a:off x="6115050" y="3497263"/>
              <a:ext cx="2303463" cy="460375"/>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lnSpc>
                  <a:spcPct val="70000"/>
                </a:lnSpc>
                <a:defRPr/>
              </a:pPr>
              <a:r>
                <a:rPr lang="es-ES" sz="1200">
                  <a:solidFill>
                    <a:srgbClr val="002960"/>
                  </a:solidFill>
                  <a:latin typeface="Arial" pitchFamily="34" charset="0"/>
                  <a:cs typeface="Arial" pitchFamily="34" charset="0"/>
                </a:rPr>
                <a:t>A resume &amp; verifica </a:t>
              </a:r>
            </a:p>
            <a:p>
              <a:pPr algn="ctr" defTabSz="895350">
                <a:lnSpc>
                  <a:spcPct val="70000"/>
                </a:lnSpc>
                <a:defRPr/>
              </a:pPr>
              <a:r>
                <a:rPr lang="es-ES" sz="1200">
                  <a:solidFill>
                    <a:srgbClr val="002960"/>
                  </a:solidFill>
                  <a:latin typeface="Arial" pitchFamily="34" charset="0"/>
                  <a:cs typeface="Arial" pitchFamily="34" charset="0"/>
                </a:rPr>
                <a:t>comprensión  </a:t>
              </a:r>
            </a:p>
          </p:txBody>
        </p:sp>
        <p:sp>
          <p:nvSpPr>
            <p:cNvPr id="14351" name="Text Box 137"/>
            <p:cNvSpPr txBox="1">
              <a:spLocks noChangeArrowheads="1"/>
            </p:cNvSpPr>
            <p:nvPr/>
          </p:nvSpPr>
          <p:spPr bwMode="auto">
            <a:xfrm>
              <a:off x="4178300" y="4095750"/>
              <a:ext cx="1304925" cy="309563"/>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B corrige</a:t>
              </a:r>
            </a:p>
          </p:txBody>
        </p:sp>
        <p:cxnSp>
          <p:nvCxnSpPr>
            <p:cNvPr id="492602" name="AutoShape 148"/>
            <p:cNvCxnSpPr>
              <a:cxnSpLocks noChangeShapeType="1"/>
            </p:cNvCxnSpPr>
            <p:nvPr/>
          </p:nvCxnSpPr>
          <p:spPr bwMode="auto">
            <a:xfrm>
              <a:off x="7240588" y="2924175"/>
              <a:ext cx="0" cy="112713"/>
            </a:xfrm>
            <a:prstGeom prst="straightConnector1">
              <a:avLst/>
            </a:prstGeom>
            <a:noFill/>
            <a:ln w="9525">
              <a:solidFill>
                <a:srgbClr val="002960"/>
              </a:solidFill>
              <a:round/>
              <a:headEnd/>
              <a:tailEnd type="triangle" w="med" len="med"/>
            </a:ln>
          </p:spPr>
        </p:cxnSp>
        <p:cxnSp>
          <p:nvCxnSpPr>
            <p:cNvPr id="492603" name="AutoShape 149"/>
            <p:cNvCxnSpPr>
              <a:cxnSpLocks noChangeShapeType="1"/>
            </p:cNvCxnSpPr>
            <p:nvPr/>
          </p:nvCxnSpPr>
          <p:spPr bwMode="auto">
            <a:xfrm>
              <a:off x="7240588" y="3371850"/>
              <a:ext cx="0" cy="112713"/>
            </a:xfrm>
            <a:prstGeom prst="straightConnector1">
              <a:avLst/>
            </a:prstGeom>
            <a:noFill/>
            <a:ln w="9525">
              <a:solidFill>
                <a:srgbClr val="002960"/>
              </a:solidFill>
              <a:round/>
              <a:headEnd/>
              <a:tailEnd type="triangle" w="med" len="med"/>
            </a:ln>
          </p:spPr>
        </p:cxnSp>
        <p:cxnSp>
          <p:nvCxnSpPr>
            <p:cNvPr id="492604" name="AutoShape 150"/>
            <p:cNvCxnSpPr>
              <a:cxnSpLocks noChangeShapeType="1"/>
            </p:cNvCxnSpPr>
            <p:nvPr/>
          </p:nvCxnSpPr>
          <p:spPr bwMode="auto">
            <a:xfrm>
              <a:off x="7240588" y="3970338"/>
              <a:ext cx="0" cy="111125"/>
            </a:xfrm>
            <a:prstGeom prst="straightConnector1">
              <a:avLst/>
            </a:prstGeom>
            <a:noFill/>
            <a:ln w="9525">
              <a:solidFill>
                <a:srgbClr val="002960"/>
              </a:solidFill>
              <a:round/>
              <a:headEnd/>
              <a:tailEnd type="triangle" w="med" len="med"/>
            </a:ln>
          </p:spPr>
        </p:cxnSp>
        <p:cxnSp>
          <p:nvCxnSpPr>
            <p:cNvPr id="492607" name="AutoShape 155"/>
            <p:cNvCxnSpPr>
              <a:cxnSpLocks noChangeShapeType="1"/>
            </p:cNvCxnSpPr>
            <p:nvPr/>
          </p:nvCxnSpPr>
          <p:spPr bwMode="auto">
            <a:xfrm flipH="1">
              <a:off x="5497513" y="4249738"/>
              <a:ext cx="603250" cy="0"/>
            </a:xfrm>
            <a:prstGeom prst="straightConnector1">
              <a:avLst/>
            </a:prstGeom>
            <a:noFill/>
            <a:ln w="9525">
              <a:solidFill>
                <a:srgbClr val="002960"/>
              </a:solidFill>
              <a:round/>
              <a:headEnd/>
              <a:tailEnd type="triangle" w="med" len="med"/>
            </a:ln>
          </p:spPr>
        </p:cxnSp>
        <p:cxnSp>
          <p:nvCxnSpPr>
            <p:cNvPr id="492608" name="AutoShape 156"/>
            <p:cNvCxnSpPr>
              <a:cxnSpLocks noChangeShapeType="1"/>
            </p:cNvCxnSpPr>
            <p:nvPr/>
          </p:nvCxnSpPr>
          <p:spPr bwMode="auto">
            <a:xfrm rot="-5400000">
              <a:off x="5289550" y="3270251"/>
              <a:ext cx="352425" cy="1270000"/>
            </a:xfrm>
            <a:prstGeom prst="bentConnector2">
              <a:avLst/>
            </a:prstGeom>
            <a:noFill/>
            <a:ln w="9525">
              <a:solidFill>
                <a:srgbClr val="002960"/>
              </a:solidFill>
              <a:miter lim="800000"/>
              <a:headEnd/>
              <a:tailEnd type="triangle" w="med" len="med"/>
            </a:ln>
          </p:spPr>
        </p:cxnSp>
        <p:sp>
          <p:nvSpPr>
            <p:cNvPr id="492611" name="Text Box 159"/>
            <p:cNvSpPr txBox="1">
              <a:spLocks noChangeArrowheads="1"/>
            </p:cNvSpPr>
            <p:nvPr/>
          </p:nvSpPr>
          <p:spPr bwMode="auto">
            <a:xfrm>
              <a:off x="5709985" y="3945620"/>
              <a:ext cx="281467" cy="369305"/>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no</a:t>
              </a:r>
            </a:p>
          </p:txBody>
        </p:sp>
      </p:grpSp>
      <p:grpSp>
        <p:nvGrpSpPr>
          <p:cNvPr id="8" name="Group 46"/>
          <p:cNvGrpSpPr/>
          <p:nvPr/>
        </p:nvGrpSpPr>
        <p:grpSpPr>
          <a:xfrm>
            <a:off x="2882901" y="1757422"/>
            <a:ext cx="3217863" cy="369035"/>
            <a:chOff x="2882900" y="2419428"/>
            <a:chExt cx="3217863" cy="492047"/>
          </a:xfrm>
        </p:grpSpPr>
        <p:sp>
          <p:nvSpPr>
            <p:cNvPr id="14355" name="Text Box 141"/>
            <p:cNvSpPr txBox="1">
              <a:spLocks noChangeArrowheads="1"/>
            </p:cNvSpPr>
            <p:nvPr/>
          </p:nvSpPr>
          <p:spPr bwMode="auto">
            <a:xfrm>
              <a:off x="3454400" y="2601913"/>
              <a:ext cx="2305050" cy="3095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 A ¿satisfecho?</a:t>
              </a:r>
            </a:p>
          </p:txBody>
        </p:sp>
        <p:cxnSp>
          <p:nvCxnSpPr>
            <p:cNvPr id="492599" name="AutoShape 145"/>
            <p:cNvCxnSpPr>
              <a:cxnSpLocks noChangeShapeType="1"/>
            </p:cNvCxnSpPr>
            <p:nvPr/>
          </p:nvCxnSpPr>
          <p:spPr bwMode="auto">
            <a:xfrm>
              <a:off x="4606925" y="2476500"/>
              <a:ext cx="0" cy="112713"/>
            </a:xfrm>
            <a:prstGeom prst="straightConnector1">
              <a:avLst/>
            </a:prstGeom>
            <a:noFill/>
            <a:ln w="9525">
              <a:solidFill>
                <a:srgbClr val="002960"/>
              </a:solidFill>
              <a:round/>
              <a:headEnd/>
              <a:tailEnd type="triangle" w="med" len="med"/>
            </a:ln>
          </p:spPr>
        </p:cxnSp>
        <p:cxnSp>
          <p:nvCxnSpPr>
            <p:cNvPr id="492600" name="AutoShape 146"/>
            <p:cNvCxnSpPr>
              <a:cxnSpLocks noChangeShapeType="1"/>
            </p:cNvCxnSpPr>
            <p:nvPr/>
          </p:nvCxnSpPr>
          <p:spPr bwMode="auto">
            <a:xfrm flipH="1">
              <a:off x="2882900" y="2757488"/>
              <a:ext cx="558800" cy="0"/>
            </a:xfrm>
            <a:prstGeom prst="straightConnector1">
              <a:avLst/>
            </a:prstGeom>
            <a:noFill/>
            <a:ln w="9525">
              <a:solidFill>
                <a:srgbClr val="002960"/>
              </a:solidFill>
              <a:round/>
              <a:headEnd/>
              <a:tailEnd type="triangle" w="med" len="med"/>
            </a:ln>
          </p:spPr>
        </p:cxnSp>
        <p:cxnSp>
          <p:nvCxnSpPr>
            <p:cNvPr id="492610" name="AutoShape 158"/>
            <p:cNvCxnSpPr>
              <a:cxnSpLocks noChangeShapeType="1"/>
            </p:cNvCxnSpPr>
            <p:nvPr/>
          </p:nvCxnSpPr>
          <p:spPr bwMode="auto">
            <a:xfrm>
              <a:off x="5773738" y="2757488"/>
              <a:ext cx="327025" cy="0"/>
            </a:xfrm>
            <a:prstGeom prst="straightConnector1">
              <a:avLst/>
            </a:prstGeom>
            <a:noFill/>
            <a:ln w="9525">
              <a:solidFill>
                <a:srgbClr val="002960"/>
              </a:solidFill>
              <a:round/>
              <a:headEnd/>
              <a:tailEnd type="triangle" w="med" len="med"/>
            </a:ln>
          </p:spPr>
        </p:cxnSp>
        <p:sp>
          <p:nvSpPr>
            <p:cNvPr id="492613" name="Text Box 161"/>
            <p:cNvSpPr txBox="1">
              <a:spLocks noChangeArrowheads="1"/>
            </p:cNvSpPr>
            <p:nvPr/>
          </p:nvSpPr>
          <p:spPr bwMode="auto">
            <a:xfrm>
              <a:off x="3058633" y="2419428"/>
              <a:ext cx="281467" cy="369306"/>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no</a:t>
              </a:r>
            </a:p>
          </p:txBody>
        </p:sp>
        <p:sp>
          <p:nvSpPr>
            <p:cNvPr id="492614" name="Text Box 162"/>
            <p:cNvSpPr txBox="1">
              <a:spLocks noChangeArrowheads="1"/>
            </p:cNvSpPr>
            <p:nvPr/>
          </p:nvSpPr>
          <p:spPr bwMode="auto">
            <a:xfrm>
              <a:off x="5815122" y="2430188"/>
              <a:ext cx="220553" cy="369306"/>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si</a:t>
              </a:r>
            </a:p>
          </p:txBody>
        </p:sp>
      </p:grpSp>
      <p:grpSp>
        <p:nvGrpSpPr>
          <p:cNvPr id="9" name="Group 49"/>
          <p:cNvGrpSpPr/>
          <p:nvPr/>
        </p:nvGrpSpPr>
        <p:grpSpPr>
          <a:xfrm>
            <a:off x="5905500" y="3107079"/>
            <a:ext cx="2673350" cy="479084"/>
            <a:chOff x="5905500" y="4320571"/>
            <a:chExt cx="2673350" cy="638779"/>
          </a:xfrm>
        </p:grpSpPr>
        <p:sp>
          <p:nvSpPr>
            <p:cNvPr id="14352" name="Text Box 138"/>
            <p:cNvSpPr txBox="1">
              <a:spLocks noChangeArrowheads="1"/>
            </p:cNvSpPr>
            <p:nvPr/>
          </p:nvSpPr>
          <p:spPr bwMode="auto">
            <a:xfrm>
              <a:off x="5905500" y="4581525"/>
              <a:ext cx="2673350" cy="377825"/>
            </a:xfrm>
            <a:prstGeom prst="rect">
              <a:avLst/>
            </a:prstGeom>
            <a:solidFill>
              <a:schemeClr val="accent5">
                <a:lumMod val="40000"/>
                <a:lumOff val="60000"/>
                <a:alpha val="58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100" dirty="0">
                  <a:solidFill>
                    <a:srgbClr val="002960"/>
                  </a:solidFill>
                  <a:latin typeface="Arial" pitchFamily="34" charset="0"/>
                  <a:cs typeface="Arial" pitchFamily="34" charset="0"/>
                </a:rPr>
                <a:t>Diálogo [Exponer &amp; Indagar]</a:t>
              </a:r>
            </a:p>
          </p:txBody>
        </p:sp>
        <p:sp>
          <p:nvSpPr>
            <p:cNvPr id="492612" name="Text Box 160"/>
            <p:cNvSpPr txBox="1">
              <a:spLocks noChangeArrowheads="1"/>
            </p:cNvSpPr>
            <p:nvPr/>
          </p:nvSpPr>
          <p:spPr bwMode="auto">
            <a:xfrm>
              <a:off x="7307482" y="4320571"/>
              <a:ext cx="209331" cy="348787"/>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100" dirty="0">
                  <a:solidFill>
                    <a:srgbClr val="002960"/>
                  </a:solidFill>
                </a:rPr>
                <a:t>si</a:t>
              </a:r>
            </a:p>
          </p:txBody>
        </p:sp>
        <p:cxnSp>
          <p:nvCxnSpPr>
            <p:cNvPr id="492618" name="AutoShape 148"/>
            <p:cNvCxnSpPr>
              <a:cxnSpLocks noChangeShapeType="1"/>
            </p:cNvCxnSpPr>
            <p:nvPr/>
          </p:nvCxnSpPr>
          <p:spPr bwMode="auto">
            <a:xfrm>
              <a:off x="7240588" y="4429125"/>
              <a:ext cx="0" cy="112713"/>
            </a:xfrm>
            <a:prstGeom prst="straightConnector1">
              <a:avLst/>
            </a:prstGeom>
            <a:noFill/>
            <a:ln w="9525">
              <a:solidFill>
                <a:srgbClr val="002960"/>
              </a:solidFill>
              <a:round/>
              <a:headEnd/>
              <a:tailEnd type="triangle" w="med" len="med"/>
            </a:ln>
          </p:spPr>
        </p:cxnSp>
      </p:grpSp>
      <p:grpSp>
        <p:nvGrpSpPr>
          <p:cNvPr id="10" name="Group 50"/>
          <p:cNvGrpSpPr/>
          <p:nvPr/>
        </p:nvGrpSpPr>
        <p:grpSpPr>
          <a:xfrm>
            <a:off x="5580064" y="3908881"/>
            <a:ext cx="2998787" cy="658190"/>
            <a:chOff x="5580063" y="4869163"/>
            <a:chExt cx="2998787" cy="877587"/>
          </a:xfrm>
        </p:grpSpPr>
        <p:sp>
          <p:nvSpPr>
            <p:cNvPr id="14353" name="Text Box 139"/>
            <p:cNvSpPr txBox="1">
              <a:spLocks noChangeArrowheads="1"/>
            </p:cNvSpPr>
            <p:nvPr/>
          </p:nvSpPr>
          <p:spPr bwMode="auto">
            <a:xfrm>
              <a:off x="5905500" y="5097463"/>
              <a:ext cx="2673350" cy="377825"/>
            </a:xfrm>
            <a:prstGeom prst="rect">
              <a:avLst/>
            </a:prstGeom>
            <a:solidFill>
              <a:schemeClr val="accent5">
                <a:lumMod val="40000"/>
                <a:lumOff val="60000"/>
                <a:alpha val="58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¿Es un conflicto operativo?</a:t>
              </a:r>
            </a:p>
          </p:txBody>
        </p:sp>
        <p:cxnSp>
          <p:nvCxnSpPr>
            <p:cNvPr id="492605" name="AutoShape 152"/>
            <p:cNvCxnSpPr>
              <a:cxnSpLocks noChangeShapeType="1"/>
            </p:cNvCxnSpPr>
            <p:nvPr/>
          </p:nvCxnSpPr>
          <p:spPr bwMode="auto">
            <a:xfrm>
              <a:off x="7240588" y="4973638"/>
              <a:ext cx="0" cy="109537"/>
            </a:xfrm>
            <a:prstGeom prst="straightConnector1">
              <a:avLst/>
            </a:prstGeom>
            <a:noFill/>
            <a:ln w="9525">
              <a:solidFill>
                <a:srgbClr val="002960"/>
              </a:solidFill>
              <a:round/>
              <a:headEnd/>
              <a:tailEnd type="triangle" w="med" len="med"/>
            </a:ln>
          </p:spPr>
        </p:cxnSp>
        <p:cxnSp>
          <p:nvCxnSpPr>
            <p:cNvPr id="492606" name="AutoShape 154"/>
            <p:cNvCxnSpPr>
              <a:cxnSpLocks noChangeShapeType="1"/>
            </p:cNvCxnSpPr>
            <p:nvPr/>
          </p:nvCxnSpPr>
          <p:spPr bwMode="auto">
            <a:xfrm rot="10800000">
              <a:off x="5580063" y="5286375"/>
              <a:ext cx="325437" cy="1588"/>
            </a:xfrm>
            <a:prstGeom prst="straightConnector1">
              <a:avLst/>
            </a:prstGeom>
            <a:noFill/>
            <a:ln w="9525">
              <a:solidFill>
                <a:srgbClr val="002960"/>
              </a:solidFill>
              <a:round/>
              <a:headEnd/>
              <a:tailEnd type="triangle" w="med" len="med"/>
            </a:ln>
          </p:spPr>
        </p:cxnSp>
        <p:sp>
          <p:nvSpPr>
            <p:cNvPr id="492615" name="Text Box 163"/>
            <p:cNvSpPr txBox="1">
              <a:spLocks noChangeArrowheads="1"/>
            </p:cNvSpPr>
            <p:nvPr/>
          </p:nvSpPr>
          <p:spPr bwMode="auto">
            <a:xfrm>
              <a:off x="5613445" y="4869163"/>
              <a:ext cx="297497"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no</a:t>
              </a:r>
            </a:p>
          </p:txBody>
        </p:sp>
        <p:sp>
          <p:nvSpPr>
            <p:cNvPr id="492616" name="Text Box 164"/>
            <p:cNvSpPr txBox="1">
              <a:spLocks noChangeArrowheads="1"/>
            </p:cNvSpPr>
            <p:nvPr/>
          </p:nvSpPr>
          <p:spPr bwMode="auto">
            <a:xfrm>
              <a:off x="7271876" y="5352285"/>
              <a:ext cx="220553" cy="369305"/>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si</a:t>
              </a:r>
            </a:p>
          </p:txBody>
        </p:sp>
        <p:cxnSp>
          <p:nvCxnSpPr>
            <p:cNvPr id="492619" name="49 Conector recto de flecha"/>
            <p:cNvCxnSpPr>
              <a:cxnSpLocks noChangeShapeType="1"/>
            </p:cNvCxnSpPr>
            <p:nvPr/>
          </p:nvCxnSpPr>
          <p:spPr bwMode="auto">
            <a:xfrm rot="5400000">
              <a:off x="7104857" y="5607844"/>
              <a:ext cx="271462" cy="6350"/>
            </a:xfrm>
            <a:prstGeom prst="straightConnector1">
              <a:avLst/>
            </a:prstGeom>
            <a:noFill/>
            <a:ln w="9525">
              <a:solidFill>
                <a:srgbClr val="002960"/>
              </a:solidFill>
              <a:round/>
              <a:headEnd/>
              <a:tailEnd type="triangle" w="med" len="med"/>
            </a:ln>
          </p:spPr>
        </p:cxnSp>
      </p:grpSp>
      <p:sp>
        <p:nvSpPr>
          <p:cNvPr id="56" name="Oval 22"/>
          <p:cNvSpPr>
            <a:spLocks noChangeArrowheads="1"/>
          </p:cNvSpPr>
          <p:nvPr/>
        </p:nvSpPr>
        <p:spPr bwMode="auto">
          <a:xfrm>
            <a:off x="193095" y="3065896"/>
            <a:ext cx="2717428" cy="864096"/>
          </a:xfrm>
          <a:prstGeom prst="ellipse">
            <a:avLst/>
          </a:prstGeom>
          <a:solidFill>
            <a:schemeClr val="tx1">
              <a:lumMod val="25000"/>
              <a:lumOff val="75000"/>
              <a:alpha val="42999"/>
            </a:schemeClr>
          </a:solidFill>
          <a:ln w="15875" algn="ctr">
            <a:noFill/>
            <a:round/>
            <a:headEnd/>
            <a:tailEnd/>
          </a:ln>
          <a:effectLst/>
          <a:scene3d>
            <a:camera prst="orthographicFront"/>
            <a:lightRig rig="threePt" dir="t"/>
          </a:scene3d>
          <a:sp3d>
            <a:bevelT/>
          </a:sp3d>
        </p:spPr>
        <p:txBody>
          <a:bodyPr lIns="45720" tIns="0" rIns="45720" bIns="0" anchor="ctr"/>
          <a:lstStyle/>
          <a:p>
            <a:pPr algn="ctr" defTabSz="895350">
              <a:lnSpc>
                <a:spcPct val="75000"/>
              </a:lnSpc>
              <a:spcBef>
                <a:spcPts val="0"/>
              </a:spcBef>
              <a:defRPr/>
            </a:pPr>
            <a:r>
              <a:rPr lang="es-ES" sz="1400" dirty="0">
                <a:solidFill>
                  <a:srgbClr val="002960"/>
                </a:solidFill>
              </a:rPr>
              <a:t>P</a:t>
            </a:r>
            <a:r>
              <a:rPr lang="es-ES" sz="1400" dirty="0">
                <a:solidFill>
                  <a:srgbClr val="002960"/>
                </a:solidFill>
                <a:latin typeface="Arial" pitchFamily="34" charset="0"/>
                <a:cs typeface="Arial" pitchFamily="34" charset="0"/>
              </a:rPr>
              <a:t>roceso de disolución</a:t>
            </a:r>
          </a:p>
          <a:p>
            <a:pPr algn="ctr" defTabSz="895350">
              <a:lnSpc>
                <a:spcPct val="75000"/>
              </a:lnSpc>
              <a:spcBef>
                <a:spcPts val="0"/>
              </a:spcBef>
              <a:defRPr/>
            </a:pPr>
            <a:r>
              <a:rPr lang="es-ES" sz="1400" dirty="0">
                <a:solidFill>
                  <a:srgbClr val="002960"/>
                </a:solidFill>
                <a:latin typeface="Arial" pitchFamily="34" charset="0"/>
                <a:cs typeface="Arial" pitchFamily="34" charset="0"/>
              </a:rPr>
              <a:t> del componente </a:t>
            </a:r>
            <a:r>
              <a:rPr lang="es-ES" sz="1400" dirty="0">
                <a:solidFill>
                  <a:srgbClr val="002960"/>
                </a:solidFill>
              </a:rPr>
              <a:t>p</a:t>
            </a:r>
            <a:r>
              <a:rPr lang="es-ES" sz="1400" dirty="0">
                <a:solidFill>
                  <a:srgbClr val="002960"/>
                </a:solidFill>
                <a:latin typeface="Arial" pitchFamily="34" charset="0"/>
                <a:cs typeface="Arial" pitchFamily="34" charset="0"/>
              </a:rPr>
              <a:t>ersonal</a:t>
            </a:r>
          </a:p>
        </p:txBody>
      </p:sp>
      <p:sp>
        <p:nvSpPr>
          <p:cNvPr id="57" name="Text Box 140"/>
          <p:cNvSpPr txBox="1">
            <a:spLocks noChangeArrowheads="1"/>
          </p:cNvSpPr>
          <p:nvPr/>
        </p:nvSpPr>
        <p:spPr bwMode="auto">
          <a:xfrm>
            <a:off x="3506738" y="3638097"/>
            <a:ext cx="2079633" cy="283369"/>
          </a:xfrm>
          <a:prstGeom prst="rect">
            <a:avLst/>
          </a:prstGeom>
          <a:solidFill>
            <a:srgbClr val="32A063"/>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chemeClr val="bg1"/>
                </a:solidFill>
                <a:latin typeface="Arial" pitchFamily="34" charset="0"/>
                <a:cs typeface="Arial" pitchFamily="34" charset="0"/>
              </a:rPr>
              <a:t>Acuerdo</a:t>
            </a:r>
          </a:p>
        </p:txBody>
      </p:sp>
      <p:grpSp>
        <p:nvGrpSpPr>
          <p:cNvPr id="11" name="Group 50"/>
          <p:cNvGrpSpPr/>
          <p:nvPr/>
        </p:nvGrpSpPr>
        <p:grpSpPr>
          <a:xfrm>
            <a:off x="5586371" y="3507856"/>
            <a:ext cx="2998787" cy="658190"/>
            <a:chOff x="5580063" y="4869163"/>
            <a:chExt cx="2998787" cy="877587"/>
          </a:xfrm>
        </p:grpSpPr>
        <p:sp>
          <p:nvSpPr>
            <p:cNvPr id="59" name="Text Box 139"/>
            <p:cNvSpPr txBox="1">
              <a:spLocks noChangeArrowheads="1"/>
            </p:cNvSpPr>
            <p:nvPr/>
          </p:nvSpPr>
          <p:spPr bwMode="auto">
            <a:xfrm>
              <a:off x="5905500" y="5097463"/>
              <a:ext cx="2673350" cy="377825"/>
            </a:xfrm>
            <a:prstGeom prst="rect">
              <a:avLst/>
            </a:prstGeom>
            <a:solidFill>
              <a:schemeClr val="accent5">
                <a:lumMod val="40000"/>
                <a:lumOff val="60000"/>
                <a:alpha val="58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¿Se mantiene el desacuerdo?</a:t>
              </a:r>
            </a:p>
          </p:txBody>
        </p:sp>
        <p:cxnSp>
          <p:nvCxnSpPr>
            <p:cNvPr id="60" name="AutoShape 152"/>
            <p:cNvCxnSpPr>
              <a:cxnSpLocks noChangeShapeType="1"/>
            </p:cNvCxnSpPr>
            <p:nvPr/>
          </p:nvCxnSpPr>
          <p:spPr bwMode="auto">
            <a:xfrm>
              <a:off x="7240588" y="4973638"/>
              <a:ext cx="0" cy="109537"/>
            </a:xfrm>
            <a:prstGeom prst="straightConnector1">
              <a:avLst/>
            </a:prstGeom>
            <a:noFill/>
            <a:ln w="9525">
              <a:solidFill>
                <a:srgbClr val="002960"/>
              </a:solidFill>
              <a:round/>
              <a:headEnd/>
              <a:tailEnd type="triangle" w="med" len="med"/>
            </a:ln>
          </p:spPr>
        </p:cxnSp>
        <p:cxnSp>
          <p:nvCxnSpPr>
            <p:cNvPr id="61" name="AutoShape 154"/>
            <p:cNvCxnSpPr>
              <a:cxnSpLocks noChangeShapeType="1"/>
            </p:cNvCxnSpPr>
            <p:nvPr/>
          </p:nvCxnSpPr>
          <p:spPr bwMode="auto">
            <a:xfrm rot="10800000">
              <a:off x="5580063" y="5286375"/>
              <a:ext cx="325437" cy="1588"/>
            </a:xfrm>
            <a:prstGeom prst="straightConnector1">
              <a:avLst/>
            </a:prstGeom>
            <a:noFill/>
            <a:ln w="9525">
              <a:solidFill>
                <a:srgbClr val="002960"/>
              </a:solidFill>
              <a:round/>
              <a:headEnd/>
              <a:tailEnd type="triangle" w="med" len="med"/>
            </a:ln>
          </p:spPr>
        </p:cxnSp>
        <p:sp>
          <p:nvSpPr>
            <p:cNvPr id="62" name="Text Box 163"/>
            <p:cNvSpPr txBox="1">
              <a:spLocks noChangeArrowheads="1"/>
            </p:cNvSpPr>
            <p:nvPr/>
          </p:nvSpPr>
          <p:spPr bwMode="auto">
            <a:xfrm>
              <a:off x="5613445" y="4869163"/>
              <a:ext cx="297497"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no</a:t>
              </a:r>
            </a:p>
          </p:txBody>
        </p:sp>
        <p:sp>
          <p:nvSpPr>
            <p:cNvPr id="63" name="Text Box 164"/>
            <p:cNvSpPr txBox="1">
              <a:spLocks noChangeArrowheads="1"/>
            </p:cNvSpPr>
            <p:nvPr/>
          </p:nvSpPr>
          <p:spPr bwMode="auto">
            <a:xfrm>
              <a:off x="7310774" y="5349214"/>
              <a:ext cx="220553" cy="369305"/>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si</a:t>
              </a:r>
            </a:p>
          </p:txBody>
        </p:sp>
        <p:cxnSp>
          <p:nvCxnSpPr>
            <p:cNvPr id="64" name="49 Conector recto de flecha"/>
            <p:cNvCxnSpPr>
              <a:cxnSpLocks noChangeShapeType="1"/>
            </p:cNvCxnSpPr>
            <p:nvPr/>
          </p:nvCxnSpPr>
          <p:spPr bwMode="auto">
            <a:xfrm rot="5400000">
              <a:off x="7104857" y="5607844"/>
              <a:ext cx="271462" cy="6350"/>
            </a:xfrm>
            <a:prstGeom prst="straightConnector1">
              <a:avLst/>
            </a:prstGeom>
            <a:noFill/>
            <a:ln w="9525">
              <a:solidFill>
                <a:srgbClr val="002960"/>
              </a:solidFill>
              <a:round/>
              <a:headEnd/>
              <a:tailEnd type="triangle" w="med" len="med"/>
            </a:ln>
          </p:spPr>
        </p:cxnSp>
      </p:grpSp>
    </p:spTree>
    <p:extLst>
      <p:ext uri="{BB962C8B-B14F-4D97-AF65-F5344CB8AC3E}">
        <p14:creationId xmlns:p14="http://schemas.microsoft.com/office/powerpoint/2010/main" val="424484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ppt_x</p:attrName>
                                        </p:attrNameLst>
                                      </p:cBhvr>
                                      <p:tavLst>
                                        <p:tav tm="0">
                                          <p:val>
                                            <p:strVal val="#ppt_x-#ppt_w/2"/>
                                          </p:val>
                                        </p:tav>
                                        <p:tav tm="100000">
                                          <p:val>
                                            <p:strVal val="#ppt_x"/>
                                          </p:val>
                                        </p:tav>
                                      </p:tavLst>
                                    </p:anim>
                                    <p:anim calcmode="lin" valueType="num">
                                      <p:cBhvr>
                                        <p:cTn id="16" dur="500" fill="hold"/>
                                        <p:tgtEl>
                                          <p:spTgt spid="6"/>
                                        </p:tgtEl>
                                        <p:attrNameLst>
                                          <p:attrName>ppt_y</p:attrName>
                                        </p:attrNameLst>
                                      </p:cBhvr>
                                      <p:tavLst>
                                        <p:tav tm="0">
                                          <p:val>
                                            <p:strVal val="#ppt_y"/>
                                          </p:val>
                                        </p:tav>
                                        <p:tav tm="100000">
                                          <p:val>
                                            <p:strVal val="#ppt_y"/>
                                          </p:val>
                                        </p:tav>
                                      </p:tavLst>
                                    </p:anim>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ppt_x</p:attrName>
                                        </p:attrNameLst>
                                      </p:cBhvr>
                                      <p:tavLst>
                                        <p:tav tm="0">
                                          <p:val>
                                            <p:strVal val="#ppt_x"/>
                                          </p:val>
                                        </p:tav>
                                        <p:tav tm="100000">
                                          <p:val>
                                            <p:strVal val="#ppt_x"/>
                                          </p:val>
                                        </p:tav>
                                      </p:tavLst>
                                    </p:anim>
                                    <p:anim calcmode="lin" valueType="num">
                                      <p:cBhvr>
                                        <p:cTn id="24" dur="500" fill="hold"/>
                                        <p:tgtEl>
                                          <p:spTgt spid="2"/>
                                        </p:tgtEl>
                                        <p:attrNameLst>
                                          <p:attrName>ppt_y</p:attrName>
                                        </p:attrNameLst>
                                      </p:cBhvr>
                                      <p:tavLst>
                                        <p:tav tm="0">
                                          <p:val>
                                            <p:strVal val="#ppt_y-#ppt_h/2"/>
                                          </p:val>
                                        </p:tav>
                                        <p:tav tm="100000">
                                          <p:val>
                                            <p:strVal val="#ppt_y"/>
                                          </p:val>
                                        </p:tav>
                                      </p:tavLst>
                                    </p:anim>
                                    <p:anim calcmode="lin" valueType="num">
                                      <p:cBhvr>
                                        <p:cTn id="25" dur="500" fill="hold"/>
                                        <p:tgtEl>
                                          <p:spTgt spid="2"/>
                                        </p:tgtEl>
                                        <p:attrNameLst>
                                          <p:attrName>ppt_w</p:attrName>
                                        </p:attrNameLst>
                                      </p:cBhvr>
                                      <p:tavLst>
                                        <p:tav tm="0">
                                          <p:val>
                                            <p:strVal val="#ppt_w"/>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100000">
                                          <p:val>
                                            <p:strVal val="#ppt_x"/>
                                          </p:val>
                                        </p:tav>
                                      </p:tavLst>
                                    </p:anim>
                                    <p:anim calcmode="lin" valueType="num">
                                      <p:cBhvr>
                                        <p:cTn id="32" dur="500" fill="hold"/>
                                        <p:tgtEl>
                                          <p:spTgt spid="4"/>
                                        </p:tgtEl>
                                        <p:attrNameLst>
                                          <p:attrName>ppt_y</p:attrName>
                                        </p:attrNameLst>
                                      </p:cBhvr>
                                      <p:tavLst>
                                        <p:tav tm="0">
                                          <p:val>
                                            <p:strVal val="#ppt_y-#ppt_h/2"/>
                                          </p:val>
                                        </p:tav>
                                        <p:tav tm="100000">
                                          <p:val>
                                            <p:strVal val="#ppt_y"/>
                                          </p:val>
                                        </p:tav>
                                      </p:tavLst>
                                    </p:anim>
                                    <p:anim calcmode="lin" valueType="num">
                                      <p:cBhvr>
                                        <p:cTn id="33" dur="500" fill="hold"/>
                                        <p:tgtEl>
                                          <p:spTgt spid="4"/>
                                        </p:tgtEl>
                                        <p:attrNameLst>
                                          <p:attrName>ppt_w</p:attrName>
                                        </p:attrNameLst>
                                      </p:cBhvr>
                                      <p:tavLst>
                                        <p:tav tm="0">
                                          <p:val>
                                            <p:strVal val="#ppt_w"/>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ppt_x</p:attrName>
                                        </p:attrNameLst>
                                      </p:cBhvr>
                                      <p:tavLst>
                                        <p:tav tm="0">
                                          <p:val>
                                            <p:strVal val="#ppt_x"/>
                                          </p:val>
                                        </p:tav>
                                        <p:tav tm="100000">
                                          <p:val>
                                            <p:strVal val="#ppt_x"/>
                                          </p:val>
                                        </p:tav>
                                      </p:tavLst>
                                    </p:anim>
                                    <p:anim calcmode="lin" valueType="num">
                                      <p:cBhvr>
                                        <p:cTn id="40" dur="500" fill="hold"/>
                                        <p:tgtEl>
                                          <p:spTgt spid="8"/>
                                        </p:tgtEl>
                                        <p:attrNameLst>
                                          <p:attrName>ppt_y</p:attrName>
                                        </p:attrNameLst>
                                      </p:cBhvr>
                                      <p:tavLst>
                                        <p:tav tm="0">
                                          <p:val>
                                            <p:strVal val="#ppt_y-#ppt_h/2"/>
                                          </p:val>
                                        </p:tav>
                                        <p:tav tm="100000">
                                          <p:val>
                                            <p:strVal val="#ppt_y"/>
                                          </p:val>
                                        </p:tav>
                                      </p:tavLst>
                                    </p:anim>
                                    <p:anim calcmode="lin" valueType="num">
                                      <p:cBhvr>
                                        <p:cTn id="41" dur="500" fill="hold"/>
                                        <p:tgtEl>
                                          <p:spTgt spid="8"/>
                                        </p:tgtEl>
                                        <p:attrNameLst>
                                          <p:attrName>ppt_w</p:attrName>
                                        </p:attrNameLst>
                                      </p:cBhvr>
                                      <p:tavLst>
                                        <p:tav tm="0">
                                          <p:val>
                                            <p:strVal val="#ppt_w"/>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ppt_h/2"/>
                                          </p:val>
                                        </p:tav>
                                        <p:tav tm="100000">
                                          <p:val>
                                            <p:strVal val="#ppt_y"/>
                                          </p:val>
                                        </p:tav>
                                      </p:tavLst>
                                    </p:anim>
                                    <p:anim calcmode="lin" valueType="num">
                                      <p:cBhvr>
                                        <p:cTn id="49" dur="500" fill="hold"/>
                                        <p:tgtEl>
                                          <p:spTgt spid="5"/>
                                        </p:tgtEl>
                                        <p:attrNameLst>
                                          <p:attrName>ppt_w</p:attrName>
                                        </p:attrNameLst>
                                      </p:cBhvr>
                                      <p:tavLst>
                                        <p:tav tm="0">
                                          <p:val>
                                            <p:strVal val="#ppt_w"/>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1"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ppt_x</p:attrName>
                                        </p:attrNameLst>
                                      </p:cBhvr>
                                      <p:tavLst>
                                        <p:tav tm="0">
                                          <p:val>
                                            <p:strVal val="#ppt_x"/>
                                          </p:val>
                                        </p:tav>
                                        <p:tav tm="100000">
                                          <p:val>
                                            <p:strVal val="#ppt_x"/>
                                          </p:val>
                                        </p:tav>
                                      </p:tavLst>
                                    </p:anim>
                                    <p:anim calcmode="lin" valueType="num">
                                      <p:cBhvr>
                                        <p:cTn id="56" dur="500" fill="hold"/>
                                        <p:tgtEl>
                                          <p:spTgt spid="7"/>
                                        </p:tgtEl>
                                        <p:attrNameLst>
                                          <p:attrName>ppt_y</p:attrName>
                                        </p:attrNameLst>
                                      </p:cBhvr>
                                      <p:tavLst>
                                        <p:tav tm="0">
                                          <p:val>
                                            <p:strVal val="#ppt_y-#ppt_h/2"/>
                                          </p:val>
                                        </p:tav>
                                        <p:tav tm="100000">
                                          <p:val>
                                            <p:strVal val="#ppt_y"/>
                                          </p:val>
                                        </p:tav>
                                      </p:tavLst>
                                    </p:anim>
                                    <p:anim calcmode="lin" valueType="num">
                                      <p:cBhvr>
                                        <p:cTn id="57" dur="500" fill="hold"/>
                                        <p:tgtEl>
                                          <p:spTgt spid="7"/>
                                        </p:tgtEl>
                                        <p:attrNameLst>
                                          <p:attrName>ppt_w</p:attrName>
                                        </p:attrNameLst>
                                      </p:cBhvr>
                                      <p:tavLst>
                                        <p:tav tm="0">
                                          <p:val>
                                            <p:strVal val="#ppt_w"/>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1"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500" fill="hold"/>
                                        <p:tgtEl>
                                          <p:spTgt spid="9"/>
                                        </p:tgtEl>
                                        <p:attrNameLst>
                                          <p:attrName>ppt_x</p:attrName>
                                        </p:attrNameLst>
                                      </p:cBhvr>
                                      <p:tavLst>
                                        <p:tav tm="0">
                                          <p:val>
                                            <p:strVal val="#ppt_x"/>
                                          </p:val>
                                        </p:tav>
                                        <p:tav tm="100000">
                                          <p:val>
                                            <p:strVal val="#ppt_x"/>
                                          </p:val>
                                        </p:tav>
                                      </p:tavLst>
                                    </p:anim>
                                    <p:anim calcmode="lin" valueType="num">
                                      <p:cBhvr>
                                        <p:cTn id="64" dur="500" fill="hold"/>
                                        <p:tgtEl>
                                          <p:spTgt spid="9"/>
                                        </p:tgtEl>
                                        <p:attrNameLst>
                                          <p:attrName>ppt_y</p:attrName>
                                        </p:attrNameLst>
                                      </p:cBhvr>
                                      <p:tavLst>
                                        <p:tav tm="0">
                                          <p:val>
                                            <p:strVal val="#ppt_y-#ppt_h/2"/>
                                          </p:val>
                                        </p:tav>
                                        <p:tav tm="100000">
                                          <p:val>
                                            <p:strVal val="#ppt_y"/>
                                          </p:val>
                                        </p:tav>
                                      </p:tavLst>
                                    </p:anim>
                                    <p:anim calcmode="lin" valueType="num">
                                      <p:cBhvr>
                                        <p:cTn id="65" dur="500" fill="hold"/>
                                        <p:tgtEl>
                                          <p:spTgt spid="9"/>
                                        </p:tgtEl>
                                        <p:attrNameLst>
                                          <p:attrName>ppt_w</p:attrName>
                                        </p:attrNameLst>
                                      </p:cBhvr>
                                      <p:tavLst>
                                        <p:tav tm="0">
                                          <p:val>
                                            <p:strVal val="#ppt_w"/>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1"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ppt_x</p:attrName>
                                        </p:attrNameLst>
                                      </p:cBhvr>
                                      <p:tavLst>
                                        <p:tav tm="0">
                                          <p:val>
                                            <p:strVal val="#ppt_x"/>
                                          </p:val>
                                        </p:tav>
                                        <p:tav tm="100000">
                                          <p:val>
                                            <p:strVal val="#ppt_x"/>
                                          </p:val>
                                        </p:tav>
                                      </p:tavLst>
                                    </p:anim>
                                    <p:anim calcmode="lin" valueType="num">
                                      <p:cBhvr>
                                        <p:cTn id="72" dur="500" fill="hold"/>
                                        <p:tgtEl>
                                          <p:spTgt spid="11"/>
                                        </p:tgtEl>
                                        <p:attrNameLst>
                                          <p:attrName>ppt_y</p:attrName>
                                        </p:attrNameLst>
                                      </p:cBhvr>
                                      <p:tavLst>
                                        <p:tav tm="0">
                                          <p:val>
                                            <p:strVal val="#ppt_y-#ppt_h/2"/>
                                          </p:val>
                                        </p:tav>
                                        <p:tav tm="100000">
                                          <p:val>
                                            <p:strVal val="#ppt_y"/>
                                          </p:val>
                                        </p:tav>
                                      </p:tavLst>
                                    </p:anim>
                                    <p:anim calcmode="lin" valueType="num">
                                      <p:cBhvr>
                                        <p:cTn id="73" dur="500" fill="hold"/>
                                        <p:tgtEl>
                                          <p:spTgt spid="11"/>
                                        </p:tgtEl>
                                        <p:attrNameLst>
                                          <p:attrName>ppt_w</p:attrName>
                                        </p:attrNameLst>
                                      </p:cBhvr>
                                      <p:tavLst>
                                        <p:tav tm="0">
                                          <p:val>
                                            <p:strVal val="#ppt_w"/>
                                          </p:val>
                                        </p:tav>
                                        <p:tav tm="100000">
                                          <p:val>
                                            <p:strVal val="#ppt_w"/>
                                          </p:val>
                                        </p:tav>
                                      </p:tavLst>
                                    </p:anim>
                                    <p:anim calcmode="lin" valueType="num">
                                      <p:cBhvr>
                                        <p:cTn id="74"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2"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p:cTn id="79" dur="500" fill="hold"/>
                                        <p:tgtEl>
                                          <p:spTgt spid="57"/>
                                        </p:tgtEl>
                                        <p:attrNameLst>
                                          <p:attrName>ppt_x</p:attrName>
                                        </p:attrNameLst>
                                      </p:cBhvr>
                                      <p:tavLst>
                                        <p:tav tm="0">
                                          <p:val>
                                            <p:strVal val="#ppt_x+#ppt_w/2"/>
                                          </p:val>
                                        </p:tav>
                                        <p:tav tm="100000">
                                          <p:val>
                                            <p:strVal val="#ppt_x"/>
                                          </p:val>
                                        </p:tav>
                                      </p:tavLst>
                                    </p:anim>
                                    <p:anim calcmode="lin" valueType="num">
                                      <p:cBhvr>
                                        <p:cTn id="80" dur="500" fill="hold"/>
                                        <p:tgtEl>
                                          <p:spTgt spid="57"/>
                                        </p:tgtEl>
                                        <p:attrNameLst>
                                          <p:attrName>ppt_y</p:attrName>
                                        </p:attrNameLst>
                                      </p:cBhvr>
                                      <p:tavLst>
                                        <p:tav tm="0">
                                          <p:val>
                                            <p:strVal val="#ppt_y"/>
                                          </p:val>
                                        </p:tav>
                                        <p:tav tm="100000">
                                          <p:val>
                                            <p:strVal val="#ppt_y"/>
                                          </p:val>
                                        </p:tav>
                                      </p:tavLst>
                                    </p:anim>
                                    <p:anim calcmode="lin" valueType="num">
                                      <p:cBhvr>
                                        <p:cTn id="81" dur="500" fill="hold"/>
                                        <p:tgtEl>
                                          <p:spTgt spid="57"/>
                                        </p:tgtEl>
                                        <p:attrNameLst>
                                          <p:attrName>ppt_w</p:attrName>
                                        </p:attrNameLst>
                                      </p:cBhvr>
                                      <p:tavLst>
                                        <p:tav tm="0">
                                          <p:val>
                                            <p:fltVal val="0"/>
                                          </p:val>
                                        </p:tav>
                                        <p:tav tm="100000">
                                          <p:val>
                                            <p:strVal val="#ppt_w"/>
                                          </p:val>
                                        </p:tav>
                                      </p:tavLst>
                                    </p:anim>
                                    <p:anim calcmode="lin" valueType="num">
                                      <p:cBhvr>
                                        <p:cTn id="82" dur="5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7" presetClass="entr" presetSubtype="1"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p:cTn id="87" dur="500" fill="hold"/>
                                        <p:tgtEl>
                                          <p:spTgt spid="10"/>
                                        </p:tgtEl>
                                        <p:attrNameLst>
                                          <p:attrName>ppt_x</p:attrName>
                                        </p:attrNameLst>
                                      </p:cBhvr>
                                      <p:tavLst>
                                        <p:tav tm="0">
                                          <p:val>
                                            <p:strVal val="#ppt_x"/>
                                          </p:val>
                                        </p:tav>
                                        <p:tav tm="100000">
                                          <p:val>
                                            <p:strVal val="#ppt_x"/>
                                          </p:val>
                                        </p:tav>
                                      </p:tavLst>
                                    </p:anim>
                                    <p:anim calcmode="lin" valueType="num">
                                      <p:cBhvr>
                                        <p:cTn id="88" dur="500" fill="hold"/>
                                        <p:tgtEl>
                                          <p:spTgt spid="10"/>
                                        </p:tgtEl>
                                        <p:attrNameLst>
                                          <p:attrName>ppt_y</p:attrName>
                                        </p:attrNameLst>
                                      </p:cBhvr>
                                      <p:tavLst>
                                        <p:tav tm="0">
                                          <p:val>
                                            <p:strVal val="#ppt_y-#ppt_h/2"/>
                                          </p:val>
                                        </p:tav>
                                        <p:tav tm="100000">
                                          <p:val>
                                            <p:strVal val="#ppt_y"/>
                                          </p:val>
                                        </p:tav>
                                      </p:tavLst>
                                    </p:anim>
                                    <p:anim calcmode="lin" valueType="num">
                                      <p:cBhvr>
                                        <p:cTn id="89" dur="500" fill="hold"/>
                                        <p:tgtEl>
                                          <p:spTgt spid="10"/>
                                        </p:tgtEl>
                                        <p:attrNameLst>
                                          <p:attrName>ppt_w</p:attrName>
                                        </p:attrNameLst>
                                      </p:cBhvr>
                                      <p:tavLst>
                                        <p:tav tm="0">
                                          <p:val>
                                            <p:strVal val="#ppt_w"/>
                                          </p:val>
                                        </p:tav>
                                        <p:tav tm="100000">
                                          <p:val>
                                            <p:strVal val="#ppt_w"/>
                                          </p:val>
                                        </p:tav>
                                      </p:tavLst>
                                    </p:anim>
                                    <p:anim calcmode="lin" valueType="num">
                                      <p:cBhvr>
                                        <p:cTn id="90"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7" presetClass="entr" presetSubtype="2" fill="hold" grpId="0" nodeType="clickEffect">
                                  <p:stCondLst>
                                    <p:cond delay="0"/>
                                  </p:stCondLst>
                                  <p:childTnLst>
                                    <p:set>
                                      <p:cBhvr>
                                        <p:cTn id="94" dur="1" fill="hold">
                                          <p:stCondLst>
                                            <p:cond delay="0"/>
                                          </p:stCondLst>
                                        </p:cTn>
                                        <p:tgtEl>
                                          <p:spTgt spid="14354"/>
                                        </p:tgtEl>
                                        <p:attrNameLst>
                                          <p:attrName>style.visibility</p:attrName>
                                        </p:attrNameLst>
                                      </p:cBhvr>
                                      <p:to>
                                        <p:strVal val="visible"/>
                                      </p:to>
                                    </p:set>
                                    <p:anim calcmode="lin" valueType="num">
                                      <p:cBhvr>
                                        <p:cTn id="95" dur="500" fill="hold"/>
                                        <p:tgtEl>
                                          <p:spTgt spid="14354"/>
                                        </p:tgtEl>
                                        <p:attrNameLst>
                                          <p:attrName>ppt_x</p:attrName>
                                        </p:attrNameLst>
                                      </p:cBhvr>
                                      <p:tavLst>
                                        <p:tav tm="0">
                                          <p:val>
                                            <p:strVal val="#ppt_x+#ppt_w/2"/>
                                          </p:val>
                                        </p:tav>
                                        <p:tav tm="100000">
                                          <p:val>
                                            <p:strVal val="#ppt_x"/>
                                          </p:val>
                                        </p:tav>
                                      </p:tavLst>
                                    </p:anim>
                                    <p:anim calcmode="lin" valueType="num">
                                      <p:cBhvr>
                                        <p:cTn id="96" dur="500" fill="hold"/>
                                        <p:tgtEl>
                                          <p:spTgt spid="14354"/>
                                        </p:tgtEl>
                                        <p:attrNameLst>
                                          <p:attrName>ppt_y</p:attrName>
                                        </p:attrNameLst>
                                      </p:cBhvr>
                                      <p:tavLst>
                                        <p:tav tm="0">
                                          <p:val>
                                            <p:strVal val="#ppt_y"/>
                                          </p:val>
                                        </p:tav>
                                        <p:tav tm="100000">
                                          <p:val>
                                            <p:strVal val="#ppt_y"/>
                                          </p:val>
                                        </p:tav>
                                      </p:tavLst>
                                    </p:anim>
                                    <p:anim calcmode="lin" valueType="num">
                                      <p:cBhvr>
                                        <p:cTn id="97" dur="500" fill="hold"/>
                                        <p:tgtEl>
                                          <p:spTgt spid="14354"/>
                                        </p:tgtEl>
                                        <p:attrNameLst>
                                          <p:attrName>ppt_w</p:attrName>
                                        </p:attrNameLst>
                                      </p:cBhvr>
                                      <p:tavLst>
                                        <p:tav tm="0">
                                          <p:val>
                                            <p:fltVal val="0"/>
                                          </p:val>
                                        </p:tav>
                                        <p:tav tm="100000">
                                          <p:val>
                                            <p:strVal val="#ppt_w"/>
                                          </p:val>
                                        </p:tav>
                                      </p:tavLst>
                                    </p:anim>
                                    <p:anim calcmode="lin" valueType="num">
                                      <p:cBhvr>
                                        <p:cTn id="98" dur="500" fill="hold"/>
                                        <p:tgtEl>
                                          <p:spTgt spid="1435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1" fill="hold" grpId="0" nodeType="clickEffect">
                                  <p:stCondLst>
                                    <p:cond delay="0"/>
                                  </p:stCondLst>
                                  <p:childTnLst>
                                    <p:set>
                                      <p:cBhvr>
                                        <p:cTn id="102" dur="1" fill="hold">
                                          <p:stCondLst>
                                            <p:cond delay="0"/>
                                          </p:stCondLst>
                                        </p:cTn>
                                        <p:tgtEl>
                                          <p:spTgt spid="14356"/>
                                        </p:tgtEl>
                                        <p:attrNameLst>
                                          <p:attrName>style.visibility</p:attrName>
                                        </p:attrNameLst>
                                      </p:cBhvr>
                                      <p:to>
                                        <p:strVal val="visible"/>
                                      </p:to>
                                    </p:set>
                                    <p:anim calcmode="lin" valueType="num">
                                      <p:cBhvr>
                                        <p:cTn id="103" dur="500" fill="hold"/>
                                        <p:tgtEl>
                                          <p:spTgt spid="14356"/>
                                        </p:tgtEl>
                                        <p:attrNameLst>
                                          <p:attrName>ppt_x</p:attrName>
                                        </p:attrNameLst>
                                      </p:cBhvr>
                                      <p:tavLst>
                                        <p:tav tm="0">
                                          <p:val>
                                            <p:strVal val="#ppt_x"/>
                                          </p:val>
                                        </p:tav>
                                        <p:tav tm="100000">
                                          <p:val>
                                            <p:strVal val="#ppt_x"/>
                                          </p:val>
                                        </p:tav>
                                      </p:tavLst>
                                    </p:anim>
                                    <p:anim calcmode="lin" valueType="num">
                                      <p:cBhvr>
                                        <p:cTn id="104" dur="500" fill="hold"/>
                                        <p:tgtEl>
                                          <p:spTgt spid="14356"/>
                                        </p:tgtEl>
                                        <p:attrNameLst>
                                          <p:attrName>ppt_y</p:attrName>
                                        </p:attrNameLst>
                                      </p:cBhvr>
                                      <p:tavLst>
                                        <p:tav tm="0">
                                          <p:val>
                                            <p:strVal val="#ppt_y-#ppt_h/2"/>
                                          </p:val>
                                        </p:tav>
                                        <p:tav tm="100000">
                                          <p:val>
                                            <p:strVal val="#ppt_y"/>
                                          </p:val>
                                        </p:tav>
                                      </p:tavLst>
                                    </p:anim>
                                    <p:anim calcmode="lin" valueType="num">
                                      <p:cBhvr>
                                        <p:cTn id="105" dur="500" fill="hold"/>
                                        <p:tgtEl>
                                          <p:spTgt spid="14356"/>
                                        </p:tgtEl>
                                        <p:attrNameLst>
                                          <p:attrName>ppt_w</p:attrName>
                                        </p:attrNameLst>
                                      </p:cBhvr>
                                      <p:tavLst>
                                        <p:tav tm="0">
                                          <p:val>
                                            <p:strVal val="#ppt_w"/>
                                          </p:val>
                                        </p:tav>
                                        <p:tav tm="100000">
                                          <p:val>
                                            <p:strVal val="#ppt_w"/>
                                          </p:val>
                                        </p:tav>
                                      </p:tavLst>
                                    </p:anim>
                                    <p:anim calcmode="lin" valueType="num">
                                      <p:cBhvr>
                                        <p:cTn id="106" dur="500" fill="hold"/>
                                        <p:tgtEl>
                                          <p:spTgt spid="14356"/>
                                        </p:tgtEl>
                                        <p:attrNameLst>
                                          <p:attrName>ppt_h</p:attrName>
                                        </p:attrNameLst>
                                      </p:cBhvr>
                                      <p:tavLst>
                                        <p:tav tm="0">
                                          <p:val>
                                            <p:fltVal val="0"/>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30" presetClass="emph" presetSubtype="0" fill="hold" grpId="0" nodeType="clickEffect">
                                  <p:stCondLst>
                                    <p:cond delay="0"/>
                                  </p:stCondLst>
                                  <p:childTnLst>
                                    <p:animClr clrSpc="hsl" dir="cw">
                                      <p:cBhvr override="childStyle">
                                        <p:cTn id="110" dur="500" fill="hold"/>
                                        <p:tgtEl>
                                          <p:spTgt spid="56"/>
                                        </p:tgtEl>
                                        <p:attrNameLst>
                                          <p:attrName>style.color</p:attrName>
                                        </p:attrNameLst>
                                      </p:cBhvr>
                                      <p:by>
                                        <p:hsl h="0" s="12549" l="25098"/>
                                      </p:by>
                                    </p:animClr>
                                    <p:animClr clrSpc="hsl" dir="cw">
                                      <p:cBhvr>
                                        <p:cTn id="111" dur="500" fill="hold"/>
                                        <p:tgtEl>
                                          <p:spTgt spid="56"/>
                                        </p:tgtEl>
                                        <p:attrNameLst>
                                          <p:attrName>fillcolor</p:attrName>
                                        </p:attrNameLst>
                                      </p:cBhvr>
                                      <p:by>
                                        <p:hsl h="0" s="12549" l="25098"/>
                                      </p:by>
                                    </p:animClr>
                                    <p:animClr clrSpc="hsl" dir="cw">
                                      <p:cBhvr>
                                        <p:cTn id="112" dur="500" fill="hold"/>
                                        <p:tgtEl>
                                          <p:spTgt spid="56"/>
                                        </p:tgtEl>
                                        <p:attrNameLst>
                                          <p:attrName>stroke.color</p:attrName>
                                        </p:attrNameLst>
                                      </p:cBhvr>
                                      <p:by>
                                        <p:hsl h="0" s="12549" l="25098"/>
                                      </p:by>
                                    </p:animClr>
                                    <p:set>
                                      <p:cBhvr>
                                        <p:cTn id="113" dur="500" fill="hold"/>
                                        <p:tgtEl>
                                          <p:spTgt spid="5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4" grpId="0" animBg="1"/>
      <p:bldP spid="14356" grpId="0" animBg="1"/>
      <p:bldP spid="56" grpId="0" animBg="1"/>
      <p:bldP spid="57"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1010" name="Rectangle 2"/>
          <p:cNvSpPr>
            <a:spLocks noGrp="1" noChangeArrowheads="1"/>
          </p:cNvSpPr>
          <p:nvPr>
            <p:ph type="title" idx="4294967295"/>
          </p:nvPr>
        </p:nvSpPr>
        <p:spPr>
          <a:xfrm>
            <a:off x="351284" y="19925"/>
            <a:ext cx="8685213" cy="461665"/>
          </a:xfrm>
        </p:spPr>
        <p:txBody>
          <a:bodyPr anchor="ctr">
            <a:spAutoFit/>
          </a:bodyPr>
          <a:lstStyle/>
          <a:p>
            <a:pPr eaLnBrk="1" hangingPunct="1"/>
            <a:r>
              <a:rPr lang="en-US" sz="2400" dirty="0" err="1"/>
              <a:t>Actividad</a:t>
            </a:r>
            <a:r>
              <a:rPr lang="en-US" sz="2400" dirty="0"/>
              <a:t>: </a:t>
            </a:r>
            <a:r>
              <a:rPr lang="en-US" sz="2400" dirty="0" err="1"/>
              <a:t>Escucha</a:t>
            </a:r>
            <a:r>
              <a:rPr lang="en-US" sz="2400" dirty="0"/>
              <a:t> </a:t>
            </a:r>
            <a:r>
              <a:rPr lang="en-US" sz="2400" dirty="0" err="1"/>
              <a:t>activa</a:t>
            </a:r>
            <a:r>
              <a:rPr lang="en-US" sz="2400" dirty="0"/>
              <a:t> e </a:t>
            </a:r>
            <a:r>
              <a:rPr lang="en-US" sz="2400" dirty="0" err="1"/>
              <a:t>indagación</a:t>
            </a:r>
            <a:r>
              <a:rPr lang="en-US" sz="2400" dirty="0"/>
              <a:t> </a:t>
            </a:r>
            <a:r>
              <a:rPr lang="en-US" sz="2400" dirty="0" err="1"/>
              <a:t>productiva</a:t>
            </a:r>
            <a:r>
              <a:rPr lang="en-US" sz="2400" dirty="0"/>
              <a:t> 2.0</a:t>
            </a:r>
            <a:endParaRPr lang="es-ES" sz="2400" dirty="0"/>
          </a:p>
        </p:txBody>
      </p:sp>
      <p:sp>
        <p:nvSpPr>
          <p:cNvPr id="1353733" name="Content Placeholder 2"/>
          <p:cNvSpPr>
            <a:spLocks noGrp="1"/>
          </p:cNvSpPr>
          <p:nvPr>
            <p:ph type="body" idx="4294967295"/>
          </p:nvPr>
        </p:nvSpPr>
        <p:spPr>
          <a:xfrm>
            <a:off x="136532" y="1459727"/>
            <a:ext cx="8276978" cy="3416279"/>
          </a:xfrm>
        </p:spPr>
        <p:txBody>
          <a:bodyPr wrap="square" lIns="91420" tIns="91420" rIns="91420" bIns="91420">
            <a:spAutoFit/>
          </a:bodyPr>
          <a:lstStyle/>
          <a:p>
            <a:pPr marL="342900" indent="-342900" defTabSz="895350" eaLnBrk="1" hangingPunct="1">
              <a:spcBef>
                <a:spcPts val="600"/>
              </a:spcBef>
              <a:spcAft>
                <a:spcPts val="0"/>
              </a:spcAft>
              <a:buFontTx/>
              <a:buAutoNum type="arabicPeriod"/>
            </a:pPr>
            <a:r>
              <a:rPr lang="es-AR" sz="1400" b="0" dirty="0">
                <a:solidFill>
                  <a:srgbClr val="002960"/>
                </a:solidFill>
              </a:rPr>
              <a:t>Formen parejas (“A” y “B”) entre quienes existan temas controversiales que aún no conversaron a fondo.</a:t>
            </a:r>
          </a:p>
          <a:p>
            <a:pPr marL="342900" indent="-342900" defTabSz="895350" eaLnBrk="1" hangingPunct="1">
              <a:spcBef>
                <a:spcPts val="600"/>
              </a:spcBef>
              <a:spcAft>
                <a:spcPts val="0"/>
              </a:spcAft>
              <a:buFontTx/>
              <a:buAutoNum type="arabicPeriod"/>
            </a:pPr>
            <a:r>
              <a:rPr lang="es-AR" sz="1400" b="0" dirty="0">
                <a:solidFill>
                  <a:srgbClr val="002960"/>
                </a:solidFill>
              </a:rPr>
              <a:t>“A” empieza la conversación diciendo “mi perspectiva es…” y expone su punto de vista respecto del tema en cuestión.</a:t>
            </a:r>
          </a:p>
          <a:p>
            <a:pPr marL="342900" indent="-342900" defTabSz="895350" eaLnBrk="1" hangingPunct="1">
              <a:spcBef>
                <a:spcPts val="600"/>
              </a:spcBef>
              <a:spcAft>
                <a:spcPts val="0"/>
              </a:spcAft>
              <a:buFontTx/>
              <a:buAutoNum type="arabicPeriod"/>
            </a:pPr>
            <a:r>
              <a:rPr lang="es-AR" sz="1400" b="0" dirty="0">
                <a:solidFill>
                  <a:srgbClr val="002960"/>
                </a:solidFill>
              </a:rPr>
              <a:t>“B” sólo indaga todo lo que puede, NO propone soluciones, NO brinda consejos ni respuestas., NO se defiende.</a:t>
            </a:r>
          </a:p>
          <a:p>
            <a:pPr marL="677863" lvl="1" indent="-342900" defTabSz="895350" eaLnBrk="1" hangingPunct="1">
              <a:spcBef>
                <a:spcPts val="600"/>
              </a:spcBef>
              <a:spcAft>
                <a:spcPts val="0"/>
              </a:spcAft>
              <a:buNone/>
            </a:pPr>
            <a:r>
              <a:rPr lang="es-AR" sz="1200" b="0" dirty="0">
                <a:solidFill>
                  <a:srgbClr val="002960"/>
                </a:solidFill>
              </a:rPr>
              <a:t>	</a:t>
            </a:r>
            <a:r>
              <a:rPr lang="es-AR" sz="1200" b="0" i="1" u="sng" dirty="0">
                <a:solidFill>
                  <a:srgbClr val="002960"/>
                </a:solidFill>
              </a:rPr>
              <a:t>Importante</a:t>
            </a:r>
            <a:r>
              <a:rPr lang="es-AR" sz="1200" b="0" i="1" dirty="0">
                <a:solidFill>
                  <a:srgbClr val="002960"/>
                </a:solidFill>
              </a:rPr>
              <a:t>: utilizar las preguntas de indagación productiva.</a:t>
            </a:r>
          </a:p>
          <a:p>
            <a:pPr marL="342900" indent="-342900" defTabSz="895350" eaLnBrk="1" hangingPunct="1">
              <a:spcBef>
                <a:spcPts val="600"/>
              </a:spcBef>
              <a:spcAft>
                <a:spcPts val="0"/>
              </a:spcAft>
              <a:buFontTx/>
              <a:buAutoNum type="arabicPeriod"/>
            </a:pPr>
            <a:r>
              <a:rPr lang="es-AR" sz="1400" b="0" dirty="0">
                <a:solidFill>
                  <a:srgbClr val="002960"/>
                </a:solidFill>
              </a:rPr>
              <a:t>Cuando “A” completa su exposición y “B” termina su indagación, “B” reflejará lo escuchado para chequear su comprensión. “A” podrá corregirlo, y “B” podrá ajustar su versión hasta alcanzar su validación por “A”.</a:t>
            </a:r>
          </a:p>
          <a:p>
            <a:pPr marL="342900" indent="-342900" defTabSz="895350" eaLnBrk="1" hangingPunct="1">
              <a:spcBef>
                <a:spcPts val="600"/>
              </a:spcBef>
              <a:spcAft>
                <a:spcPts val="0"/>
              </a:spcAft>
              <a:buFontTx/>
              <a:buAutoNum type="arabicPeriod"/>
            </a:pPr>
            <a:r>
              <a:rPr lang="es-AR" sz="1400" b="0" dirty="0">
                <a:solidFill>
                  <a:srgbClr val="002960"/>
                </a:solidFill>
              </a:rPr>
              <a:t>“A” y “B” intercambian roles y repiten los pasos anteriores.</a:t>
            </a:r>
          </a:p>
          <a:p>
            <a:pPr marL="342900" indent="-342900" defTabSz="895350" eaLnBrk="1" hangingPunct="1">
              <a:spcBef>
                <a:spcPts val="600"/>
              </a:spcBef>
              <a:spcAft>
                <a:spcPts val="0"/>
              </a:spcAft>
              <a:buFontTx/>
              <a:buAutoNum type="arabicPeriod"/>
            </a:pPr>
            <a:r>
              <a:rPr lang="es-AR" sz="1400" b="0" dirty="0">
                <a:solidFill>
                  <a:srgbClr val="002960"/>
                </a:solidFill>
              </a:rPr>
              <a:t>Si les alcanza el tiempo, al completar ambas rondas dialogan (sin tratar de convencerse) y comparten su sus perspectivas iniciales se han modificado de algún modo.</a:t>
            </a:r>
          </a:p>
        </p:txBody>
      </p:sp>
      <p:pic>
        <p:nvPicPr>
          <p:cNvPr id="1353736" name="Picture 8" descr="Listening"/>
          <p:cNvPicPr>
            <a:picLocks noChangeAspect="1" noChangeArrowheads="1"/>
          </p:cNvPicPr>
          <p:nvPr/>
        </p:nvPicPr>
        <p:blipFill>
          <a:blip r:embed="rId3" cstate="print"/>
          <a:srcRect/>
          <a:stretch>
            <a:fillRect/>
          </a:stretch>
        </p:blipFill>
        <p:spPr bwMode="auto">
          <a:xfrm>
            <a:off x="7704856" y="3507854"/>
            <a:ext cx="1691680" cy="1444228"/>
          </a:xfrm>
          <a:prstGeom prst="rect">
            <a:avLst/>
          </a:prstGeom>
          <a:noFill/>
        </p:spPr>
      </p:pic>
      <p:sp>
        <p:nvSpPr>
          <p:cNvPr id="9" name="3 Marcador de número de diapositiva"/>
          <p:cNvSpPr txBox="1">
            <a:spLocks noGrp="1"/>
          </p:cNvSpPr>
          <p:nvPr/>
        </p:nvSpPr>
        <p:spPr bwMode="auto">
          <a:xfrm>
            <a:off x="7024914" y="4918986"/>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177</a:t>
            </a:fld>
            <a:endParaRPr lang="en-US" sz="1000" dirty="0">
              <a:solidFill>
                <a:srgbClr val="B2B2B2"/>
              </a:solidFill>
              <a:sym typeface="Trebuchet MS" pitchFamily="34" charset="0"/>
            </a:endParaRPr>
          </a:p>
        </p:txBody>
      </p:sp>
      <p:pic>
        <p:nvPicPr>
          <p:cNvPr id="131074" name="Picture 2"/>
          <p:cNvPicPr>
            <a:picLocks noChangeAspect="1" noChangeArrowheads="1"/>
          </p:cNvPicPr>
          <p:nvPr/>
        </p:nvPicPr>
        <p:blipFill>
          <a:blip r:embed="rId4" cstate="print"/>
          <a:srcRect/>
          <a:stretch>
            <a:fillRect/>
          </a:stretch>
        </p:blipFill>
        <p:spPr bwMode="auto">
          <a:xfrm>
            <a:off x="3491881" y="951570"/>
            <a:ext cx="5435895" cy="351073"/>
          </a:xfrm>
          <a:prstGeom prst="rect">
            <a:avLst/>
          </a:prstGeom>
          <a:noFill/>
          <a:ln w="9525">
            <a:noFill/>
            <a:miter lim="800000"/>
            <a:headEnd/>
            <a:tailEnd/>
          </a:ln>
          <a:effectLst/>
        </p:spPr>
      </p:pic>
      <p:sp>
        <p:nvSpPr>
          <p:cNvPr id="16" name="Oval 15"/>
          <p:cNvSpPr/>
          <p:nvPr/>
        </p:nvSpPr>
        <p:spPr bwMode="auto">
          <a:xfrm>
            <a:off x="2915816" y="843558"/>
            <a:ext cx="3240360" cy="59406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3733">
                                            <p:txEl>
                                              <p:pRg st="0" end="0"/>
                                            </p:txEl>
                                          </p:spTgt>
                                        </p:tgtEl>
                                        <p:attrNameLst>
                                          <p:attrName>style.visibility</p:attrName>
                                        </p:attrNameLst>
                                      </p:cBhvr>
                                      <p:to>
                                        <p:strVal val="visible"/>
                                      </p:to>
                                    </p:set>
                                    <p:animEffect transition="in" filter="fade">
                                      <p:cBhvr>
                                        <p:cTn id="7" dur="500"/>
                                        <p:tgtEl>
                                          <p:spTgt spid="13537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53733">
                                            <p:txEl>
                                              <p:pRg st="1" end="1"/>
                                            </p:txEl>
                                          </p:spTgt>
                                        </p:tgtEl>
                                        <p:attrNameLst>
                                          <p:attrName>style.visibility</p:attrName>
                                        </p:attrNameLst>
                                      </p:cBhvr>
                                      <p:to>
                                        <p:strVal val="visible"/>
                                      </p:to>
                                    </p:set>
                                    <p:animEffect transition="in" filter="fade">
                                      <p:cBhvr>
                                        <p:cTn id="12" dur="500"/>
                                        <p:tgtEl>
                                          <p:spTgt spid="13537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3733">
                                            <p:txEl>
                                              <p:pRg st="2" end="2"/>
                                            </p:txEl>
                                          </p:spTgt>
                                        </p:tgtEl>
                                        <p:attrNameLst>
                                          <p:attrName>style.visibility</p:attrName>
                                        </p:attrNameLst>
                                      </p:cBhvr>
                                      <p:to>
                                        <p:strVal val="visible"/>
                                      </p:to>
                                    </p:set>
                                    <p:animEffect transition="in" filter="fade">
                                      <p:cBhvr>
                                        <p:cTn id="17" dur="500"/>
                                        <p:tgtEl>
                                          <p:spTgt spid="135373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53733">
                                            <p:txEl>
                                              <p:pRg st="3" end="3"/>
                                            </p:txEl>
                                          </p:spTgt>
                                        </p:tgtEl>
                                        <p:attrNameLst>
                                          <p:attrName>style.visibility</p:attrName>
                                        </p:attrNameLst>
                                      </p:cBhvr>
                                      <p:to>
                                        <p:strVal val="visible"/>
                                      </p:to>
                                    </p:set>
                                    <p:animEffect transition="in" filter="fade">
                                      <p:cBhvr>
                                        <p:cTn id="20" dur="500"/>
                                        <p:tgtEl>
                                          <p:spTgt spid="135373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53733">
                                            <p:txEl>
                                              <p:pRg st="4" end="4"/>
                                            </p:txEl>
                                          </p:spTgt>
                                        </p:tgtEl>
                                        <p:attrNameLst>
                                          <p:attrName>style.visibility</p:attrName>
                                        </p:attrNameLst>
                                      </p:cBhvr>
                                      <p:to>
                                        <p:strVal val="visible"/>
                                      </p:to>
                                    </p:set>
                                    <p:animEffect transition="in" filter="fade">
                                      <p:cBhvr>
                                        <p:cTn id="25" dur="500"/>
                                        <p:tgtEl>
                                          <p:spTgt spid="135373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53733">
                                            <p:txEl>
                                              <p:pRg st="5" end="5"/>
                                            </p:txEl>
                                          </p:spTgt>
                                        </p:tgtEl>
                                        <p:attrNameLst>
                                          <p:attrName>style.visibility</p:attrName>
                                        </p:attrNameLst>
                                      </p:cBhvr>
                                      <p:to>
                                        <p:strVal val="visible"/>
                                      </p:to>
                                    </p:set>
                                    <p:animEffect transition="in" filter="fade">
                                      <p:cBhvr>
                                        <p:cTn id="30" dur="500"/>
                                        <p:tgtEl>
                                          <p:spTgt spid="135373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53733">
                                            <p:txEl>
                                              <p:pRg st="6" end="6"/>
                                            </p:txEl>
                                          </p:spTgt>
                                        </p:tgtEl>
                                        <p:attrNameLst>
                                          <p:attrName>style.visibility</p:attrName>
                                        </p:attrNameLst>
                                      </p:cBhvr>
                                      <p:to>
                                        <p:strVal val="visible"/>
                                      </p:to>
                                    </p:set>
                                    <p:animEffect transition="in" filter="fade">
                                      <p:cBhvr>
                                        <p:cTn id="35" dur="500"/>
                                        <p:tgtEl>
                                          <p:spTgt spid="13537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73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1" y="51470"/>
            <a:ext cx="8685213" cy="434578"/>
          </a:xfrm>
        </p:spPr>
        <p:txBody>
          <a:bodyPr/>
          <a:lstStyle/>
          <a:p>
            <a:r>
              <a:rPr lang="es-AR" sz="2400" dirty="0"/>
              <a:t>Proceso macro para resolver conflictos</a:t>
            </a:r>
          </a:p>
        </p:txBody>
      </p:sp>
      <p:sp>
        <p:nvSpPr>
          <p:cNvPr id="4" name="Slide Number Placeholder 3"/>
          <p:cNvSpPr>
            <a:spLocks noGrp="1"/>
          </p:cNvSpPr>
          <p:nvPr>
            <p:ph type="sldNum" sz="quarter" idx="10"/>
          </p:nvPr>
        </p:nvSpPr>
        <p:spPr>
          <a:xfrm>
            <a:off x="7010400" y="4892005"/>
            <a:ext cx="2133600" cy="200025"/>
          </a:xfrm>
        </p:spPr>
        <p:txBody>
          <a:bodyPr/>
          <a:lstStyle/>
          <a:p>
            <a:pPr>
              <a:defRPr/>
            </a:pPr>
            <a:r>
              <a:rPr lang="en-US" dirty="0"/>
              <a:t>| </a:t>
            </a:r>
            <a:fld id="{9B4E8CCE-87C1-4BA8-8D86-15FF64157675}" type="slidenum">
              <a:rPr lang="en-US" smtClean="0">
                <a:solidFill>
                  <a:srgbClr val="B2B2B2"/>
                </a:solidFill>
              </a:rPr>
              <a:pPr>
                <a:defRPr/>
              </a:pPr>
              <a:t>178</a:t>
            </a:fld>
            <a:endParaRPr lang="en-US" dirty="0">
              <a:solidFill>
                <a:srgbClr val="B2B2B2"/>
              </a:solidFill>
            </a:endParaRPr>
          </a:p>
        </p:txBody>
      </p:sp>
      <p:sp>
        <p:nvSpPr>
          <p:cNvPr id="35" name="Right Arrow 34"/>
          <p:cNvSpPr/>
          <p:nvPr/>
        </p:nvSpPr>
        <p:spPr bwMode="auto">
          <a:xfrm>
            <a:off x="4572000" y="2499742"/>
            <a:ext cx="432048" cy="360040"/>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nvGrpSpPr>
          <p:cNvPr id="3" name="Group 39"/>
          <p:cNvGrpSpPr/>
          <p:nvPr/>
        </p:nvGrpSpPr>
        <p:grpSpPr>
          <a:xfrm>
            <a:off x="1259632" y="3579862"/>
            <a:ext cx="7056784" cy="1242138"/>
            <a:chOff x="1331640" y="4869160"/>
            <a:chExt cx="6565906" cy="1656184"/>
          </a:xfrm>
        </p:grpSpPr>
        <p:pic>
          <p:nvPicPr>
            <p:cNvPr id="31" name="Picture 2"/>
            <p:cNvPicPr>
              <a:picLocks noChangeAspect="1" noChangeArrowheads="1"/>
            </p:cNvPicPr>
            <p:nvPr/>
          </p:nvPicPr>
          <p:blipFill>
            <a:blip r:embed="rId2" cstate="print"/>
            <a:srcRect/>
            <a:stretch>
              <a:fillRect/>
            </a:stretch>
          </p:blipFill>
          <p:spPr bwMode="auto">
            <a:xfrm>
              <a:off x="1331640" y="4941168"/>
              <a:ext cx="2304256" cy="1545128"/>
            </a:xfrm>
            <a:prstGeom prst="rect">
              <a:avLst/>
            </a:prstGeom>
            <a:noFill/>
            <a:ln w="9525">
              <a:noFill/>
              <a:miter lim="800000"/>
              <a:headEnd/>
              <a:tailEnd/>
            </a:ln>
            <a:effectLst/>
          </p:spPr>
        </p:pic>
        <p:pic>
          <p:nvPicPr>
            <p:cNvPr id="32" name="Picture 2"/>
            <p:cNvPicPr>
              <a:picLocks noChangeAspect="1" noChangeArrowheads="1"/>
            </p:cNvPicPr>
            <p:nvPr/>
          </p:nvPicPr>
          <p:blipFill>
            <a:blip r:embed="rId3" cstate="print"/>
            <a:srcRect/>
            <a:stretch>
              <a:fillRect/>
            </a:stretch>
          </p:blipFill>
          <p:spPr bwMode="auto">
            <a:xfrm>
              <a:off x="5724128" y="4869160"/>
              <a:ext cx="2173418" cy="1656184"/>
            </a:xfrm>
            <a:prstGeom prst="rect">
              <a:avLst/>
            </a:prstGeom>
            <a:noFill/>
            <a:ln w="9525">
              <a:noFill/>
              <a:miter lim="800000"/>
              <a:headEnd/>
              <a:tailEnd/>
            </a:ln>
            <a:effectLst/>
          </p:spPr>
        </p:pic>
        <p:sp>
          <p:nvSpPr>
            <p:cNvPr id="36" name="Right Arrow 35"/>
            <p:cNvSpPr/>
            <p:nvPr/>
          </p:nvSpPr>
          <p:spPr bwMode="auto">
            <a:xfrm>
              <a:off x="4413596" y="5253203"/>
              <a:ext cx="432048" cy="408045"/>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grpSp>
        <p:nvGrpSpPr>
          <p:cNvPr id="5" name="Group 37"/>
          <p:cNvGrpSpPr/>
          <p:nvPr/>
        </p:nvGrpSpPr>
        <p:grpSpPr>
          <a:xfrm>
            <a:off x="755576" y="969572"/>
            <a:ext cx="8175727" cy="540060"/>
            <a:chOff x="755576" y="1196752"/>
            <a:chExt cx="8394720" cy="720080"/>
          </a:xfrm>
        </p:grpSpPr>
        <p:sp>
          <p:nvSpPr>
            <p:cNvPr id="33" name="Pentagon 32"/>
            <p:cNvSpPr/>
            <p:nvPr/>
          </p:nvSpPr>
          <p:spPr bwMode="auto">
            <a:xfrm>
              <a:off x="755576" y="1196752"/>
              <a:ext cx="3456384" cy="720080"/>
            </a:xfrm>
            <a:prstGeom prst="homePlat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dirty="0">
                  <a:solidFill>
                    <a:schemeClr val="tx1"/>
                  </a:solidFill>
                  <a:latin typeface="Arial" charset="0"/>
                  <a:cs typeface="Arial" charset="0"/>
                </a:rPr>
                <a:t>DISOLUCIÓN DEL COMPONENTE PERSONAL</a:t>
              </a:r>
              <a:endParaRPr kumimoji="0" lang="es-AR" i="0" u="none" strike="noStrike" cap="none" normalizeH="0" baseline="0" dirty="0">
                <a:ln>
                  <a:noFill/>
                </a:ln>
                <a:solidFill>
                  <a:schemeClr val="tx1"/>
                </a:solidFill>
                <a:effectLst/>
                <a:latin typeface="Arial" charset="0"/>
                <a:cs typeface="Arial" charset="0"/>
              </a:endParaRPr>
            </a:p>
          </p:txBody>
        </p:sp>
        <p:sp>
          <p:nvSpPr>
            <p:cNvPr id="34" name="Chevron 33"/>
            <p:cNvSpPr/>
            <p:nvPr/>
          </p:nvSpPr>
          <p:spPr bwMode="auto">
            <a:xfrm>
              <a:off x="5117847" y="1196752"/>
              <a:ext cx="4032449" cy="720080"/>
            </a:xfrm>
            <a:prstGeom prst="chevron">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i="0" u="none" strike="noStrike" cap="none" normalizeH="0" baseline="0" dirty="0">
                  <a:ln>
                    <a:noFill/>
                  </a:ln>
                  <a:solidFill>
                    <a:schemeClr val="tx1"/>
                  </a:solidFill>
                  <a:effectLst/>
                  <a:latin typeface="Arial" charset="0"/>
                  <a:cs typeface="Arial" charset="0"/>
                </a:rPr>
                <a:t>RESOLUCIÓN DEL COMPONENTE OPERATIVO</a:t>
              </a:r>
            </a:p>
          </p:txBody>
        </p:sp>
        <p:sp>
          <p:nvSpPr>
            <p:cNvPr id="37" name="Right Arrow 36"/>
            <p:cNvSpPr/>
            <p:nvPr/>
          </p:nvSpPr>
          <p:spPr bwMode="auto">
            <a:xfrm>
              <a:off x="4685799" y="1412776"/>
              <a:ext cx="432048" cy="384043"/>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sp>
        <p:nvSpPr>
          <p:cNvPr id="22" name="Rounded Rectangle 21"/>
          <p:cNvSpPr/>
          <p:nvPr/>
        </p:nvSpPr>
        <p:spPr bwMode="auto">
          <a:xfrm>
            <a:off x="4947749" y="807554"/>
            <a:ext cx="4104456" cy="4104456"/>
          </a:xfrm>
          <a:prstGeom prst="roundRect">
            <a:avLst/>
          </a:prstGeom>
          <a:noFill/>
          <a:ln w="38100" cap="flat" cmpd="sng" algn="ctr">
            <a:solidFill>
              <a:srgbClr val="FF0000"/>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nvGrpSpPr>
          <p:cNvPr id="6" name="Group 37"/>
          <p:cNvGrpSpPr/>
          <p:nvPr/>
        </p:nvGrpSpPr>
        <p:grpSpPr>
          <a:xfrm>
            <a:off x="1043608" y="1635646"/>
            <a:ext cx="2952328" cy="1800200"/>
            <a:chOff x="1043608" y="1779662"/>
            <a:chExt cx="2952328" cy="1800200"/>
          </a:xfrm>
        </p:grpSpPr>
        <p:sp>
          <p:nvSpPr>
            <p:cNvPr id="24" name="Oval 23"/>
            <p:cNvSpPr/>
            <p:nvPr/>
          </p:nvSpPr>
          <p:spPr bwMode="auto">
            <a:xfrm>
              <a:off x="1043608" y="1779662"/>
              <a:ext cx="2952328" cy="18002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b="0" i="0" u="none" strike="noStrike" cap="none" normalizeH="0" baseline="0">
                <a:ln>
                  <a:noFill/>
                </a:ln>
                <a:solidFill>
                  <a:schemeClr val="tx1"/>
                </a:solidFill>
                <a:effectLst/>
                <a:latin typeface="Arial" charset="0"/>
                <a:cs typeface="Arial" charset="0"/>
              </a:endParaRPr>
            </a:p>
          </p:txBody>
        </p:sp>
        <p:sp>
          <p:nvSpPr>
            <p:cNvPr id="28" name="Text Box 23"/>
            <p:cNvSpPr txBox="1">
              <a:spLocks noChangeArrowheads="1"/>
            </p:cNvSpPr>
            <p:nvPr/>
          </p:nvSpPr>
          <p:spPr bwMode="auto">
            <a:xfrm>
              <a:off x="1677728" y="1880136"/>
              <a:ext cx="1584319"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2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grpSp>
        <p:nvGrpSpPr>
          <p:cNvPr id="7" name="Group 44"/>
          <p:cNvGrpSpPr/>
          <p:nvPr/>
        </p:nvGrpSpPr>
        <p:grpSpPr>
          <a:xfrm>
            <a:off x="5652120" y="1635646"/>
            <a:ext cx="2952328" cy="1800200"/>
            <a:chOff x="5652120" y="1707654"/>
            <a:chExt cx="2952328" cy="1800200"/>
          </a:xfrm>
        </p:grpSpPr>
        <p:grpSp>
          <p:nvGrpSpPr>
            <p:cNvPr id="8" name="Group 38"/>
            <p:cNvGrpSpPr/>
            <p:nvPr/>
          </p:nvGrpSpPr>
          <p:grpSpPr>
            <a:xfrm>
              <a:off x="5652120" y="1707654"/>
              <a:ext cx="2952328" cy="1800200"/>
              <a:chOff x="1043608" y="1779662"/>
              <a:chExt cx="2952328" cy="1800200"/>
            </a:xfrm>
          </p:grpSpPr>
          <p:sp>
            <p:nvSpPr>
              <p:cNvPr id="40" name="Oval 39"/>
              <p:cNvSpPr/>
              <p:nvPr/>
            </p:nvSpPr>
            <p:spPr bwMode="auto">
              <a:xfrm>
                <a:off x="1043608" y="1779662"/>
                <a:ext cx="2952328" cy="18002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b="0" i="0" u="none" strike="noStrike" cap="none" normalizeH="0" baseline="0">
                  <a:ln>
                    <a:noFill/>
                  </a:ln>
                  <a:solidFill>
                    <a:schemeClr val="tx1"/>
                  </a:solidFill>
                  <a:effectLst/>
                  <a:latin typeface="Arial" charset="0"/>
                  <a:cs typeface="Arial" charset="0"/>
                </a:endParaRPr>
              </a:p>
            </p:txBody>
          </p:sp>
          <p:sp>
            <p:nvSpPr>
              <p:cNvPr id="41" name="Text Box 23"/>
              <p:cNvSpPr txBox="1">
                <a:spLocks noChangeArrowheads="1"/>
              </p:cNvSpPr>
              <p:nvPr/>
            </p:nvSpPr>
            <p:spPr bwMode="auto">
              <a:xfrm>
                <a:off x="1677728" y="1880136"/>
                <a:ext cx="1584319"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2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grpSp>
          <p:nvGrpSpPr>
            <p:cNvPr id="9" name="Group 41"/>
            <p:cNvGrpSpPr/>
            <p:nvPr/>
          </p:nvGrpSpPr>
          <p:grpSpPr>
            <a:xfrm>
              <a:off x="6113196" y="2182682"/>
              <a:ext cx="2016224" cy="1152128"/>
              <a:chOff x="6228184" y="2067694"/>
              <a:chExt cx="2016224" cy="1152128"/>
            </a:xfrm>
          </p:grpSpPr>
          <p:sp>
            <p:nvSpPr>
              <p:cNvPr id="43" name="Oval 42"/>
              <p:cNvSpPr/>
              <p:nvPr/>
            </p:nvSpPr>
            <p:spPr bwMode="auto">
              <a:xfrm>
                <a:off x="6228184" y="2067694"/>
                <a:ext cx="2016224" cy="1152128"/>
              </a:xfrm>
              <a:prstGeom prst="ellipse">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44" name="Text Box 18"/>
              <p:cNvSpPr txBox="1">
                <a:spLocks noChangeArrowheads="1"/>
              </p:cNvSpPr>
              <p:nvPr/>
            </p:nvSpPr>
            <p:spPr bwMode="auto">
              <a:xfrm>
                <a:off x="6458495" y="2485228"/>
                <a:ext cx="1511833"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rPr>
                  <a:t>OPERATIVOS</a:t>
                </a:r>
                <a:endParaRPr kumimoji="0" lang="en-US" altLang="en-US" sz="1200"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endParaRPr>
              </a:p>
            </p:txBody>
          </p:sp>
        </p:grpSp>
      </p:grpSp>
    </p:spTree>
    <p:extLst>
      <p:ext uri="{BB962C8B-B14F-4D97-AF65-F5344CB8AC3E}">
        <p14:creationId xmlns:p14="http://schemas.microsoft.com/office/powerpoint/2010/main" val="725832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6867" name="7 Marcador de número de diapositiva"/>
          <p:cNvSpPr>
            <a:spLocks noGrp="1"/>
          </p:cNvSpPr>
          <p:nvPr>
            <p:ph type="sldNum" sz="quarter" idx="10"/>
          </p:nvPr>
        </p:nvSpPr>
        <p:spPr>
          <a:noFill/>
        </p:spPr>
        <p:txBody>
          <a:bodyPr/>
          <a:lstStyle/>
          <a:p>
            <a:pPr fontAlgn="base">
              <a:spcAft>
                <a:spcPct val="0"/>
              </a:spcAft>
            </a:pPr>
            <a:r>
              <a:rPr lang="en-US">
                <a:latin typeface="Arial" charset="0"/>
                <a:ea typeface="MS PGothic" pitchFamily="34" charset="-128"/>
                <a:cs typeface="Arial" charset="0"/>
              </a:rPr>
              <a:t>| </a:t>
            </a:r>
            <a:fld id="{AA3518E4-5E3C-49B2-8046-25BE4216DC8E}" type="slidenum">
              <a:rPr lang="en-US" smtClean="0">
                <a:solidFill>
                  <a:srgbClr val="B2B2B2"/>
                </a:solidFill>
                <a:latin typeface="Arial" charset="0"/>
                <a:ea typeface="MS PGothic" pitchFamily="34" charset="-128"/>
                <a:cs typeface="Arial" charset="0"/>
              </a:rPr>
              <a:pPr fontAlgn="base">
                <a:spcAft>
                  <a:spcPct val="0"/>
                </a:spcAft>
              </a:pPr>
              <a:t>179</a:t>
            </a:fld>
            <a:endParaRPr lang="en-US">
              <a:solidFill>
                <a:srgbClr val="B2B2B2"/>
              </a:solidFill>
              <a:latin typeface="Arial" charset="0"/>
              <a:ea typeface="MS PGothic" pitchFamily="34" charset="-128"/>
              <a:cs typeface="Arial" charset="0"/>
            </a:endParaRPr>
          </a:p>
        </p:txBody>
      </p:sp>
      <p:sp>
        <p:nvSpPr>
          <p:cNvPr id="297988" name="Text Box 20"/>
          <p:cNvSpPr txBox="1">
            <a:spLocks noChangeArrowheads="1"/>
          </p:cNvSpPr>
          <p:nvPr/>
        </p:nvSpPr>
        <p:spPr bwMode="auto">
          <a:xfrm>
            <a:off x="5832476" y="1622936"/>
            <a:ext cx="2915989" cy="1566863"/>
          </a:xfrm>
          <a:prstGeom prst="rect">
            <a:avLst/>
          </a:prstGeom>
          <a:noFill/>
          <a:ln w="9525">
            <a:noFill/>
            <a:miter lim="800000"/>
            <a:headEnd/>
            <a:tailEnd/>
          </a:ln>
        </p:spPr>
        <p:txBody>
          <a:bodyPr anchor="ctr"/>
          <a:lstStyle/>
          <a:p>
            <a:pPr algn="ctr" fontAlgn="auto">
              <a:spcBef>
                <a:spcPts val="0"/>
              </a:spcBef>
              <a:spcAft>
                <a:spcPts val="0"/>
              </a:spcAft>
              <a:defRPr/>
            </a:pPr>
            <a:r>
              <a:rPr lang="es-ES" sz="2400" b="1" dirty="0">
                <a:latin typeface="+mn-lt"/>
                <a:cs typeface="+mn-cs"/>
              </a:rPr>
              <a:t>Define </a:t>
            </a:r>
            <a:r>
              <a:rPr lang="es-ES" sz="2400" b="1" dirty="0">
                <a:solidFill>
                  <a:srgbClr val="0070C0"/>
                </a:solidFill>
                <a:latin typeface="+mn-lt"/>
                <a:cs typeface="+mn-cs"/>
              </a:rPr>
              <a:t>quién</a:t>
            </a:r>
            <a:r>
              <a:rPr lang="es-ES" sz="2400" b="1" dirty="0">
                <a:latin typeface="+mn-lt"/>
                <a:cs typeface="+mn-cs"/>
              </a:rPr>
              <a:t> toma la decisión y </a:t>
            </a:r>
            <a:r>
              <a:rPr lang="es-ES" sz="2400" b="1" dirty="0">
                <a:solidFill>
                  <a:srgbClr val="0070C0"/>
                </a:solidFill>
                <a:latin typeface="+mn-lt"/>
                <a:cs typeface="+mn-cs"/>
              </a:rPr>
              <a:t>cómo.</a:t>
            </a:r>
          </a:p>
          <a:p>
            <a:pPr algn="ctr" fontAlgn="auto">
              <a:spcBef>
                <a:spcPts val="0"/>
              </a:spcBef>
              <a:spcAft>
                <a:spcPts val="0"/>
              </a:spcAft>
              <a:defRPr/>
            </a:pPr>
            <a:r>
              <a:rPr lang="es-ES" sz="2400" dirty="0">
                <a:solidFill>
                  <a:srgbClr val="002060"/>
                </a:solidFill>
                <a:latin typeface="+mn-lt"/>
                <a:cs typeface="+mn-cs"/>
              </a:rPr>
              <a:t>(acordarlo / aclararlo</a:t>
            </a:r>
            <a:r>
              <a:rPr lang="es-ES" sz="2400" b="1" dirty="0">
                <a:solidFill>
                  <a:srgbClr val="002060"/>
                </a:solidFill>
                <a:latin typeface="+mn-lt"/>
                <a:cs typeface="+mn-cs"/>
              </a:rPr>
              <a:t> </a:t>
            </a:r>
            <a:r>
              <a:rPr lang="es-ES" sz="2400" b="1" dirty="0">
                <a:latin typeface="+mn-lt"/>
                <a:cs typeface="+mn-cs"/>
              </a:rPr>
              <a:t>antes de intentar resolver el conflicto)</a:t>
            </a:r>
          </a:p>
        </p:txBody>
      </p:sp>
      <p:sp>
        <p:nvSpPr>
          <p:cNvPr id="36870" name="6 Rectángulo"/>
          <p:cNvSpPr>
            <a:spLocks noChangeArrowheads="1"/>
          </p:cNvSpPr>
          <p:nvPr/>
        </p:nvSpPr>
        <p:spPr bwMode="auto">
          <a:xfrm>
            <a:off x="1763688" y="699542"/>
            <a:ext cx="2690160" cy="338554"/>
          </a:xfrm>
          <a:prstGeom prst="rect">
            <a:avLst/>
          </a:prstGeom>
          <a:noFill/>
          <a:ln w="9525">
            <a:noFill/>
            <a:miter lim="800000"/>
            <a:headEnd/>
            <a:tailEnd/>
          </a:ln>
        </p:spPr>
        <p:txBody>
          <a:bodyPr wrap="none">
            <a:spAutoFit/>
          </a:bodyPr>
          <a:lstStyle/>
          <a:p>
            <a:r>
              <a:rPr lang="es-AR" sz="1600" b="1" dirty="0"/>
              <a:t>MECANISMOS POSIBLES</a:t>
            </a:r>
            <a:endParaRPr lang="es-ES" sz="1600" b="1" dirty="0"/>
          </a:p>
        </p:txBody>
      </p:sp>
      <p:sp>
        <p:nvSpPr>
          <p:cNvPr id="89" name="Text Box 12"/>
          <p:cNvSpPr txBox="1">
            <a:spLocks noChangeAspect="1" noChangeArrowheads="1"/>
          </p:cNvSpPr>
          <p:nvPr/>
        </p:nvSpPr>
        <p:spPr bwMode="auto">
          <a:xfrm>
            <a:off x="587149" y="951828"/>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ALTO</a:t>
            </a:r>
          </a:p>
        </p:txBody>
      </p:sp>
      <p:sp>
        <p:nvSpPr>
          <p:cNvPr id="90" name="Text Box 15"/>
          <p:cNvSpPr txBox="1">
            <a:spLocks noChangeAspect="1" noChangeArrowheads="1"/>
          </p:cNvSpPr>
          <p:nvPr/>
        </p:nvSpPr>
        <p:spPr bwMode="auto">
          <a:xfrm>
            <a:off x="587149" y="3765825"/>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BAJO</a:t>
            </a:r>
          </a:p>
        </p:txBody>
      </p:sp>
      <p:sp>
        <p:nvSpPr>
          <p:cNvPr id="91" name="Text Box 17"/>
          <p:cNvSpPr txBox="1">
            <a:spLocks noChangeAspect="1" noChangeArrowheads="1"/>
          </p:cNvSpPr>
          <p:nvPr/>
        </p:nvSpPr>
        <p:spPr bwMode="auto">
          <a:xfrm rot="16200000">
            <a:off x="62083" y="2305613"/>
            <a:ext cx="2034023" cy="276991"/>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2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rPr>
              <a:t>NIVEL DE CONTROL</a:t>
            </a:r>
          </a:p>
        </p:txBody>
      </p:sp>
      <p:sp>
        <p:nvSpPr>
          <p:cNvPr id="92" name="Text Box 11"/>
          <p:cNvSpPr txBox="1">
            <a:spLocks noChangeAspect="1" noChangeArrowheads="1"/>
          </p:cNvSpPr>
          <p:nvPr/>
        </p:nvSpPr>
        <p:spPr bwMode="auto">
          <a:xfrm>
            <a:off x="3289170" y="2818627"/>
            <a:ext cx="1358131"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DECIDEN</a:t>
            </a:r>
          </a:p>
        </p:txBody>
      </p:sp>
      <p:sp>
        <p:nvSpPr>
          <p:cNvPr id="93" name="Text Box 18"/>
          <p:cNvSpPr txBox="1">
            <a:spLocks noChangeAspect="1" noChangeArrowheads="1"/>
          </p:cNvSpPr>
          <p:nvPr/>
        </p:nvSpPr>
        <p:spPr bwMode="auto">
          <a:xfrm>
            <a:off x="2472709" y="2275652"/>
            <a:ext cx="1451346"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DECIDIMOS</a:t>
            </a:r>
            <a:endParaRPr lang="es-E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4" name="Text Box 10"/>
          <p:cNvSpPr txBox="1">
            <a:spLocks noChangeAspect="1" noChangeArrowheads="1"/>
          </p:cNvSpPr>
          <p:nvPr/>
        </p:nvSpPr>
        <p:spPr bwMode="auto">
          <a:xfrm>
            <a:off x="1794187" y="1739595"/>
            <a:ext cx="1357047"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DECIDO</a:t>
            </a:r>
          </a:p>
        </p:txBody>
      </p:sp>
      <p:sp>
        <p:nvSpPr>
          <p:cNvPr id="95" name="Text Box 9"/>
          <p:cNvSpPr txBox="1">
            <a:spLocks noChangeAspect="1" noChangeArrowheads="1"/>
          </p:cNvSpPr>
          <p:nvPr/>
        </p:nvSpPr>
        <p:spPr bwMode="auto">
          <a:xfrm>
            <a:off x="1440402" y="1319763"/>
            <a:ext cx="1082280" cy="286224"/>
          </a:xfrm>
          <a:prstGeom prst="rect">
            <a:avLst/>
          </a:prstGeom>
          <a:noFill/>
          <a:ln w="9525">
            <a:noFill/>
            <a:miter lim="800000"/>
            <a:headEnd/>
            <a:tailEnd/>
          </a:ln>
        </p:spPr>
        <p:txBody>
          <a:bodyPr wrap="square" lIns="91432" tIns="45716" rIns="91432" bIns="45716">
            <a:spAutoFit/>
          </a:bodyPr>
          <a:lstStyle/>
          <a:p>
            <a:pPr algn="ctr">
              <a:lnSpc>
                <a:spcPct val="90000"/>
              </a:lnSpc>
              <a:spcBef>
                <a:spcPct val="500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DECIDO</a:t>
            </a:r>
          </a:p>
        </p:txBody>
      </p:sp>
      <p:sp>
        <p:nvSpPr>
          <p:cNvPr id="96" name="Text Box 9"/>
          <p:cNvSpPr txBox="1">
            <a:spLocks noChangeAspect="1" noChangeArrowheads="1"/>
          </p:cNvSpPr>
          <p:nvPr/>
        </p:nvSpPr>
        <p:spPr bwMode="auto">
          <a:xfrm>
            <a:off x="3796101" y="3427047"/>
            <a:ext cx="1217329" cy="286224"/>
          </a:xfrm>
          <a:prstGeom prst="rect">
            <a:avLst/>
          </a:prstGeom>
          <a:noFill/>
          <a:ln w="9525">
            <a:noFill/>
            <a:miter lim="800000"/>
            <a:headEnd/>
            <a:tailEnd/>
          </a:ln>
        </p:spPr>
        <p:txBody>
          <a:bodyPr wrap="square" lIns="91432" tIns="45716" rIns="91432" bIns="45716">
            <a:spAutoFit/>
          </a:bodyPr>
          <a:lstStyle/>
          <a:p>
            <a:pPr marL="4763" lvl="1" algn="ctr">
              <a:lnSpc>
                <a:spcPct val="90000"/>
              </a:lnSpc>
              <a:spcBef>
                <a:spcPct val="500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DECIDEN</a:t>
            </a:r>
          </a:p>
        </p:txBody>
      </p:sp>
      <p:sp>
        <p:nvSpPr>
          <p:cNvPr id="97" name="Line 35"/>
          <p:cNvSpPr>
            <a:spLocks noChangeShapeType="1"/>
          </p:cNvSpPr>
          <p:nvPr/>
        </p:nvSpPr>
        <p:spPr bwMode="auto">
          <a:xfrm flipV="1">
            <a:off x="1300638" y="915566"/>
            <a:ext cx="0" cy="2948361"/>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8" name="Text Box 16"/>
          <p:cNvSpPr txBox="1">
            <a:spLocks noChangeAspect="1" noChangeArrowheads="1"/>
          </p:cNvSpPr>
          <p:nvPr/>
        </p:nvSpPr>
        <p:spPr bwMode="auto">
          <a:xfrm>
            <a:off x="1317959" y="3899444"/>
            <a:ext cx="3874000" cy="261602"/>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1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rPr>
              <a:t>VISIÓN, EXPERIENCIA Y HABILIDAD DEL EQUIPO</a:t>
            </a:r>
          </a:p>
        </p:txBody>
      </p:sp>
      <p:sp>
        <p:nvSpPr>
          <p:cNvPr id="99" name="Text Box 12"/>
          <p:cNvSpPr txBox="1">
            <a:spLocks noChangeAspect="1" noChangeArrowheads="1"/>
          </p:cNvSpPr>
          <p:nvPr/>
        </p:nvSpPr>
        <p:spPr bwMode="auto">
          <a:xfrm>
            <a:off x="5410389" y="3715137"/>
            <a:ext cx="655762" cy="261602"/>
          </a:xfrm>
          <a:prstGeom prst="rect">
            <a:avLst/>
          </a:prstGeom>
          <a:noFill/>
          <a:ln w="9525">
            <a:noFill/>
            <a:miter lim="800000"/>
            <a:headEnd/>
            <a:tailEnd/>
          </a:ln>
        </p:spPr>
        <p:txBody>
          <a:bodyPr wrap="square" lIns="91432" tIns="45716" rIns="91432" bIns="45716">
            <a:spAutoFit/>
          </a:bodyPr>
          <a:lstStyle/>
          <a:p>
            <a:pP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ALTO</a:t>
            </a:r>
          </a:p>
        </p:txBody>
      </p:sp>
      <p:sp>
        <p:nvSpPr>
          <p:cNvPr id="100" name="Rectangle 15"/>
          <p:cNvSpPr/>
          <p:nvPr/>
        </p:nvSpPr>
        <p:spPr bwMode="auto">
          <a:xfrm>
            <a:off x="1306214" y="1095821"/>
            <a:ext cx="3854416" cy="2756330"/>
          </a:xfrm>
          <a:prstGeom prst="rect">
            <a:avLst/>
          </a:prstGeom>
          <a:noFill/>
          <a:ln w="2857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1" name="Right Triangle 16"/>
          <p:cNvSpPr/>
          <p:nvPr/>
        </p:nvSpPr>
        <p:spPr bwMode="auto">
          <a:xfrm>
            <a:off x="1319448" y="2196854"/>
            <a:ext cx="2614442" cy="1654438"/>
          </a:xfrm>
          <a:prstGeom prst="rtTriangle">
            <a:avLst/>
          </a:prstGeom>
          <a:solidFill>
            <a:srgbClr val="33CC3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2" name="Text Box 8"/>
          <p:cNvSpPr txBox="1">
            <a:spLocks noChangeAspect="1" noChangeArrowheads="1"/>
          </p:cNvSpPr>
          <p:nvPr/>
        </p:nvSpPr>
        <p:spPr bwMode="auto">
          <a:xfrm>
            <a:off x="1505365" y="3313614"/>
            <a:ext cx="1590976" cy="307768"/>
          </a:xfrm>
          <a:prstGeom prst="rect">
            <a:avLst/>
          </a:prstGeom>
          <a:noFill/>
          <a:ln w="9525">
            <a:noFill/>
            <a:miter lim="800000"/>
            <a:headEnd/>
            <a:tailEnd/>
          </a:ln>
        </p:spPr>
        <p:txBody>
          <a:bodyPr wrap="square" lIns="91432" tIns="45716" rIns="91432" bIns="45716">
            <a:spAutoFit/>
          </a:bodyPr>
          <a:lstStyle/>
          <a:p>
            <a:pPr>
              <a:spcBef>
                <a:spcPct val="50000"/>
              </a:spcBef>
            </a:pPr>
            <a:r>
              <a:rPr lang="en-US" sz="1400" b="1" dirty="0">
                <a:solidFill>
                  <a:prstClr val="white"/>
                </a:solidFill>
                <a:latin typeface="Lato" panose="020F0502020204030203" pitchFamily="34" charset="0"/>
                <a:ea typeface="Lato" panose="020F0502020204030203" pitchFamily="34" charset="0"/>
                <a:cs typeface="Lato" panose="020F0502020204030203" pitchFamily="34" charset="0"/>
              </a:rPr>
              <a:t>ABDICACIÓN</a:t>
            </a:r>
          </a:p>
        </p:txBody>
      </p:sp>
      <p:sp>
        <p:nvSpPr>
          <p:cNvPr id="103" name="Line 36"/>
          <p:cNvSpPr>
            <a:spLocks noChangeShapeType="1"/>
          </p:cNvSpPr>
          <p:nvPr/>
        </p:nvSpPr>
        <p:spPr bwMode="auto">
          <a:xfrm rot="5400000" flipV="1">
            <a:off x="3387438" y="1846272"/>
            <a:ext cx="0" cy="4035309"/>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4" name="Right Triangle 19"/>
          <p:cNvSpPr/>
          <p:nvPr/>
        </p:nvSpPr>
        <p:spPr bwMode="auto">
          <a:xfrm rot="16200000" flipH="1">
            <a:off x="2877998" y="669887"/>
            <a:ext cx="1836206" cy="2688076"/>
          </a:xfrm>
          <a:prstGeom prst="rtTriangle">
            <a:avLst/>
          </a:prstGeom>
          <a:solidFill>
            <a:srgbClr val="FF33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5" name="Text Box 7"/>
          <p:cNvSpPr txBox="1">
            <a:spLocks noChangeAspect="1" noChangeArrowheads="1"/>
          </p:cNvSpPr>
          <p:nvPr/>
        </p:nvSpPr>
        <p:spPr bwMode="auto">
          <a:xfrm>
            <a:off x="3388870" y="1196271"/>
            <a:ext cx="1684809" cy="307768"/>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400" b="1" dirty="0">
                <a:solidFill>
                  <a:prstClr val="white"/>
                </a:solidFill>
                <a:latin typeface="Lato" panose="020F0502020204030203" pitchFamily="34" charset="0"/>
                <a:ea typeface="Lato" panose="020F0502020204030203" pitchFamily="34" charset="0"/>
                <a:cs typeface="Lato" panose="020F0502020204030203" pitchFamily="34" charset="0"/>
              </a:rPr>
              <a:t>AUTOCRACIA</a:t>
            </a:r>
          </a:p>
        </p:txBody>
      </p:sp>
      <p:sp>
        <p:nvSpPr>
          <p:cNvPr id="26" name="Rectangle 4"/>
          <p:cNvSpPr>
            <a:spLocks noGrp="1" noChangeArrowheads="1"/>
          </p:cNvSpPr>
          <p:nvPr>
            <p:ph type="title" idx="4294967295"/>
          </p:nvPr>
        </p:nvSpPr>
        <p:spPr>
          <a:xfrm>
            <a:off x="282576" y="46872"/>
            <a:ext cx="8685213" cy="461657"/>
          </a:xfrm>
        </p:spPr>
        <p:txBody>
          <a:bodyPr lIns="91430" tIns="45716" rIns="91430" bIns="45716" anchor="ctr">
            <a:spAutoFit/>
          </a:bodyPr>
          <a:lstStyle/>
          <a:p>
            <a:pPr marL="449263" eaLnBrk="1" hangingPunct="1"/>
            <a:r>
              <a:rPr lang="es-ES" sz="2400" dirty="0"/>
              <a:t>Derechos de decisión en los conflictos</a:t>
            </a:r>
            <a:endParaRPr lang="en-US" sz="2400" dirty="0"/>
          </a:p>
        </p:txBody>
      </p:sp>
      <p:sp>
        <p:nvSpPr>
          <p:cNvPr id="28" name="TextBox 27"/>
          <p:cNvSpPr txBox="1"/>
          <p:nvPr/>
        </p:nvSpPr>
        <p:spPr>
          <a:xfrm>
            <a:off x="251520" y="4098432"/>
            <a:ext cx="8640960" cy="738664"/>
          </a:xfrm>
          <a:prstGeom prst="rect">
            <a:avLst/>
          </a:prstGeom>
          <a:noFill/>
        </p:spPr>
        <p:txBody>
          <a:bodyPr wrap="square" rtlCol="0">
            <a:spAutoFit/>
          </a:bodyPr>
          <a:lstStyle/>
          <a:p>
            <a:pPr marL="363538" indent="-363538">
              <a:buFont typeface="Arial" pitchFamily="34" charset="0"/>
              <a:buChar char="•"/>
            </a:pPr>
            <a:r>
              <a:rPr lang="es-AR" sz="1400" u="sng" dirty="0"/>
              <a:t>Mecanismo principal recomendado</a:t>
            </a:r>
            <a:r>
              <a:rPr lang="es-AR" sz="1400" b="0" dirty="0"/>
              <a:t>: Consenso (= todos pueden vivir con la decisión)</a:t>
            </a:r>
          </a:p>
          <a:p>
            <a:pPr marL="363538" indent="-363538">
              <a:spcBef>
                <a:spcPts val="0"/>
              </a:spcBef>
              <a:buFont typeface="Arial" pitchFamily="34" charset="0"/>
              <a:buChar char="•"/>
            </a:pPr>
            <a:r>
              <a:rPr lang="es-AR" sz="1400" u="sng" dirty="0"/>
              <a:t>Mecanismos alternativos ante falta de Consenso</a:t>
            </a:r>
            <a:r>
              <a:rPr lang="es-AR" sz="1400" dirty="0"/>
              <a:t>:</a:t>
            </a:r>
            <a:r>
              <a:rPr lang="es-AR" sz="1400" b="0" dirty="0"/>
              <a:t> autoridad, elevación efectiva (pares), mayoría, arbitraje, otros.</a:t>
            </a:r>
          </a:p>
        </p:txBody>
      </p:sp>
      <p:sp>
        <p:nvSpPr>
          <p:cNvPr id="7" name="Oval 12"/>
          <p:cNvSpPr>
            <a:spLocks noChangeArrowheads="1"/>
          </p:cNvSpPr>
          <p:nvPr/>
        </p:nvSpPr>
        <p:spPr bwMode="auto">
          <a:xfrm>
            <a:off x="179512" y="137992"/>
            <a:ext cx="368300" cy="276225"/>
          </a:xfrm>
          <a:prstGeom prst="ellipse">
            <a:avLst/>
          </a:prstGeom>
          <a:solidFill>
            <a:schemeClr val="accent4"/>
          </a:solidFill>
          <a:ln w="9525" algn="ctr">
            <a:noFill/>
            <a:round/>
            <a:headEnd/>
            <a:tailEnd/>
          </a:ln>
          <a:effectLst>
            <a:outerShdw blurRad="50800" dist="38100" dir="2700000" algn="tl" rotWithShape="0">
              <a:prstClr val="black">
                <a:alpha val="40000"/>
              </a:prstClr>
            </a:outerShdw>
          </a:effectLst>
        </p:spPr>
        <p:txBody>
          <a:bodyPr wrap="none" lIns="45707" tIns="45707" rIns="45707" bIns="45707" anchor="ctr"/>
          <a:lstStyle/>
          <a:p>
            <a:pPr algn="ctr" fontAlgn="auto">
              <a:spcBef>
                <a:spcPts val="0"/>
              </a:spcBef>
              <a:spcAft>
                <a:spcPts val="0"/>
              </a:spcAft>
              <a:defRPr/>
            </a:pPr>
            <a:r>
              <a:rPr lang="en-US" dirty="0">
                <a:solidFill>
                  <a:schemeClr val="bg1"/>
                </a:solidFill>
              </a:rPr>
              <a:t>2</a:t>
            </a:r>
            <a:endParaRPr lang="en-US" b="1" dirty="0">
              <a:solidFill>
                <a:schemeClr val="bg1"/>
              </a:solidFill>
            </a:endParaRPr>
          </a:p>
        </p:txBody>
      </p:sp>
    </p:spTree>
    <p:extLst>
      <p:ext uri="{BB962C8B-B14F-4D97-AF65-F5344CB8AC3E}">
        <p14:creationId xmlns:p14="http://schemas.microsoft.com/office/powerpoint/2010/main" val="39037246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978870" y="4886516"/>
            <a:ext cx="2133600" cy="200025"/>
          </a:xfrm>
        </p:spPr>
        <p:txBody>
          <a:bodyPr/>
          <a:lstStyle/>
          <a:p>
            <a:pPr>
              <a:defRPr/>
            </a:pPr>
            <a:r>
              <a:rPr lang="en-US"/>
              <a:t>| </a:t>
            </a:r>
            <a:fld id="{4551CA47-783C-4173-B2DC-B80F5F2C3CF2}" type="slidenum">
              <a:rPr lang="en-US" smtClean="0">
                <a:solidFill>
                  <a:srgbClr val="B2B2B2"/>
                </a:solidFill>
              </a:rPr>
              <a:pPr>
                <a:defRPr/>
              </a:pPr>
              <a:t>18</a:t>
            </a:fld>
            <a:endParaRPr lang="en-US">
              <a:solidFill>
                <a:srgbClr val="B2B2B2"/>
              </a:solidFill>
            </a:endParaRPr>
          </a:p>
        </p:txBody>
      </p:sp>
      <p:sp>
        <p:nvSpPr>
          <p:cNvPr id="8" name="TextBox 7"/>
          <p:cNvSpPr txBox="1"/>
          <p:nvPr/>
        </p:nvSpPr>
        <p:spPr>
          <a:xfrm>
            <a:off x="395536" y="809498"/>
            <a:ext cx="8568952" cy="4139595"/>
          </a:xfrm>
          <a:prstGeom prst="rect">
            <a:avLst/>
          </a:prstGeom>
          <a:noFill/>
        </p:spPr>
        <p:txBody>
          <a:bodyPr wrap="square" rtlCol="0">
            <a:spAutoFit/>
          </a:bodyPr>
          <a:lstStyle/>
          <a:p>
            <a:pPr>
              <a:spcBef>
                <a:spcPts val="450"/>
              </a:spcBef>
              <a:spcAft>
                <a:spcPts val="450"/>
              </a:spcAft>
            </a:pPr>
            <a:r>
              <a:rPr lang="es-AR" u="sng" dirty="0"/>
              <a:t>2. Falta de alineamiento grupal interno (entre personas que abrazan valores comunes)</a:t>
            </a:r>
          </a:p>
          <a:p>
            <a:pPr>
              <a:spcBef>
                <a:spcPts val="450"/>
              </a:spcBef>
              <a:spcAft>
                <a:spcPts val="450"/>
              </a:spcAft>
            </a:pPr>
            <a:r>
              <a:rPr lang="es-AR" sz="1400" u="sng" dirty="0"/>
              <a:t>Ej.: </a:t>
            </a:r>
          </a:p>
          <a:p>
            <a:pPr marL="127397" indent="-127397">
              <a:spcBef>
                <a:spcPts val="450"/>
              </a:spcBef>
              <a:spcAft>
                <a:spcPts val="450"/>
              </a:spcAft>
              <a:buFont typeface="Arial" pitchFamily="34" charset="0"/>
              <a:buChar char="•"/>
            </a:pPr>
            <a:r>
              <a:rPr lang="es-AR" sz="1400" b="0" dirty="0"/>
              <a:t>Juana y Pedro abrazan  el valor de la Honestidad.</a:t>
            </a:r>
          </a:p>
          <a:p>
            <a:pPr marL="127397" indent="-127397">
              <a:spcBef>
                <a:spcPts val="450"/>
              </a:spcBef>
              <a:spcAft>
                <a:spcPts val="450"/>
              </a:spcAft>
              <a:buFont typeface="Arial" pitchFamily="34" charset="0"/>
              <a:buChar char="•"/>
            </a:pPr>
            <a:r>
              <a:rPr lang="es-AR" sz="1400" b="0" dirty="0"/>
              <a:t>Juana dice lo que piensa, en tanto crea que para su interlocutor eso no va a resultar agresivo (el resto de lo que piensa lo calla, pero no miente al respecto).</a:t>
            </a:r>
          </a:p>
          <a:p>
            <a:pPr marL="127397" indent="-127397">
              <a:spcBef>
                <a:spcPts val="450"/>
              </a:spcBef>
              <a:spcAft>
                <a:spcPts val="450"/>
              </a:spcAft>
              <a:buFont typeface="Arial" pitchFamily="34" charset="0"/>
              <a:buChar char="•"/>
            </a:pPr>
            <a:r>
              <a:rPr lang="es-AR" sz="1400" b="0" dirty="0"/>
              <a:t>Pedro dice todo lo que piensa, con independencia del impacto que eso pueda causar en los demás. Para Pedro, seleccionar qué parte decir de lo que uno piensa, no honra el valor de la Honestidad.</a:t>
            </a:r>
          </a:p>
          <a:p>
            <a:pPr>
              <a:spcBef>
                <a:spcPts val="450"/>
              </a:spcBef>
              <a:spcAft>
                <a:spcPts val="450"/>
              </a:spcAft>
            </a:pPr>
            <a:r>
              <a:rPr lang="es-AR" sz="1400" u="sng" dirty="0"/>
              <a:t>Estructura: </a:t>
            </a:r>
          </a:p>
          <a:p>
            <a:pPr marL="127397" indent="-127397">
              <a:spcBef>
                <a:spcPts val="450"/>
              </a:spcBef>
              <a:spcAft>
                <a:spcPts val="450"/>
              </a:spcAft>
              <a:buFont typeface="Arial" pitchFamily="34" charset="0"/>
              <a:buChar char="•"/>
            </a:pPr>
            <a:r>
              <a:rPr lang="es-AR" sz="1400" b="0" dirty="0"/>
              <a:t>Juana y Pedro abrazan el valor “A”.</a:t>
            </a:r>
          </a:p>
          <a:p>
            <a:pPr marL="127397" indent="-127397">
              <a:spcBef>
                <a:spcPts val="450"/>
              </a:spcBef>
              <a:spcAft>
                <a:spcPts val="450"/>
              </a:spcAft>
              <a:buFont typeface="Arial" pitchFamily="34" charset="0"/>
              <a:buChar char="•"/>
            </a:pPr>
            <a:r>
              <a:rPr lang="es-AR" sz="1400" b="0" dirty="0"/>
              <a:t>Juana hace X, que a su criterio honra el valor “A”.</a:t>
            </a:r>
          </a:p>
          <a:p>
            <a:pPr marL="127397" indent="-127397">
              <a:spcBef>
                <a:spcPts val="450"/>
              </a:spcBef>
              <a:spcAft>
                <a:spcPts val="450"/>
              </a:spcAft>
              <a:buFont typeface="Arial" pitchFamily="34" charset="0"/>
              <a:buChar char="•"/>
            </a:pPr>
            <a:r>
              <a:rPr lang="es-AR" sz="1400" b="0" dirty="0"/>
              <a:t>Pedro cree que hacer X es deshonrar el valor  “A”</a:t>
            </a:r>
          </a:p>
          <a:p>
            <a:pPr algn="ctr">
              <a:spcBef>
                <a:spcPts val="450"/>
              </a:spcBef>
              <a:spcAft>
                <a:spcPts val="450"/>
              </a:spcAft>
            </a:pPr>
            <a:r>
              <a:rPr lang="es-AR" i="1" dirty="0"/>
              <a:t>¿De qué modo podemos clarificar las contradicciones que percibimos en el ejercicio de los valores?</a:t>
            </a:r>
            <a:endParaRPr lang="es-AR" sz="1400" b="0" dirty="0"/>
          </a:p>
        </p:txBody>
      </p:sp>
      <p:sp>
        <p:nvSpPr>
          <p:cNvPr id="5" name="Shape 262">
            <a:extLst>
              <a:ext uri="{FF2B5EF4-FFF2-40B4-BE49-F238E27FC236}">
                <a16:creationId xmlns:a16="http://schemas.microsoft.com/office/drawing/2014/main" id="{DC19C3CB-DC11-43E3-8A4A-8CB8A4660621}"/>
              </a:ext>
            </a:extLst>
          </p:cNvPr>
          <p:cNvSpPr/>
          <p:nvPr/>
        </p:nvSpPr>
        <p:spPr>
          <a:xfrm>
            <a:off x="-12128" y="1489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 name="Title 1">
            <a:extLst>
              <a:ext uri="{FF2B5EF4-FFF2-40B4-BE49-F238E27FC236}">
                <a16:creationId xmlns:a16="http://schemas.microsoft.com/office/drawing/2014/main" id="{943757A3-AEB8-4F54-8BDC-74BECF4CC45E}"/>
              </a:ext>
            </a:extLst>
          </p:cNvPr>
          <p:cNvSpPr txBox="1">
            <a:spLocks/>
          </p:cNvSpPr>
          <p:nvPr/>
        </p:nvSpPr>
        <p:spPr>
          <a:xfrm>
            <a:off x="323528" y="87474"/>
            <a:ext cx="7542932" cy="434578"/>
          </a:xfrm>
          <a:prstGeom prst="rect">
            <a:avLst/>
          </a:prstGeom>
        </p:spPr>
        <p:txBody>
          <a:bodyPr/>
          <a:lstStyle/>
          <a:p>
            <a:pPr defTabSz="685800">
              <a:spcBef>
                <a:spcPct val="0"/>
              </a:spcBef>
              <a:defRPr/>
            </a:pPr>
            <a:r>
              <a:rPr lang="es-AR" sz="2400" kern="0" dirty="0">
                <a:latin typeface="+mj-lt"/>
                <a:ea typeface="+mj-ea"/>
                <a:cs typeface="+mj-cs"/>
              </a:rPr>
              <a:t>Niveles de contradicciones potenciales en Valores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animEffect transition="in" filter="fade">
                                      <p:cBhvr>
                                        <p:cTn id="47" dur="500"/>
                                        <p:tgtEl>
                                          <p:spTgt spid="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9" end="9"/>
                                            </p:txEl>
                                          </p:spTgt>
                                        </p:tgtEl>
                                        <p:attrNameLst>
                                          <p:attrName>style.visibility</p:attrName>
                                        </p:attrNameLst>
                                      </p:cBhvr>
                                      <p:to>
                                        <p:strVal val="visible"/>
                                      </p:to>
                                    </p:set>
                                    <p:animEffect transition="in" filter="fade">
                                      <p:cBhvr>
                                        <p:cTn id="52"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5"/>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410" name="Rectangle 2"/>
          <p:cNvSpPr>
            <a:spLocks noGrp="1" noChangeArrowheads="1"/>
          </p:cNvSpPr>
          <p:nvPr>
            <p:ph type="title"/>
          </p:nvPr>
        </p:nvSpPr>
        <p:spPr>
          <a:xfrm>
            <a:off x="279401" y="87474"/>
            <a:ext cx="8685213" cy="434578"/>
          </a:xfrm>
        </p:spPr>
        <p:txBody>
          <a:bodyPr/>
          <a:lstStyle/>
          <a:p>
            <a:pPr eaLnBrk="1" hangingPunct="1"/>
            <a:r>
              <a:rPr lang="es-ES" dirty="0"/>
              <a:t>Mecanismos de decisión alternativos: Elevación </a:t>
            </a:r>
          </a:p>
        </p:txBody>
      </p:sp>
      <p:sp>
        <p:nvSpPr>
          <p:cNvPr id="19459" name="49 Marcador de número de diapositiva"/>
          <p:cNvSpPr>
            <a:spLocks noGrp="1"/>
          </p:cNvSpPr>
          <p:nvPr>
            <p:ph type="sldNum" sz="quarter" idx="10"/>
          </p:nvPr>
        </p:nvSpPr>
        <p:spPr/>
        <p:txBody>
          <a:bodyPr/>
          <a:lstStyle/>
          <a:p>
            <a:pPr>
              <a:defRPr/>
            </a:pPr>
            <a:r>
              <a:rPr lang="en-US"/>
              <a:t>| </a:t>
            </a:r>
            <a:fld id="{D44B5918-872A-4644-9EF2-3A90D8793E41}" type="slidenum">
              <a:rPr lang="en-US" smtClean="0">
                <a:solidFill>
                  <a:srgbClr val="B2B2B2"/>
                </a:solidFill>
              </a:rPr>
              <a:pPr>
                <a:defRPr/>
              </a:pPr>
              <a:t>180</a:t>
            </a:fld>
            <a:endParaRPr lang="en-US">
              <a:solidFill>
                <a:srgbClr val="B2B2B2"/>
              </a:solidFill>
            </a:endParaRPr>
          </a:p>
        </p:txBody>
      </p:sp>
      <p:sp>
        <p:nvSpPr>
          <p:cNvPr id="99350" name="Text Box 22"/>
          <p:cNvSpPr txBox="1">
            <a:spLocks noChangeArrowheads="1"/>
          </p:cNvSpPr>
          <p:nvPr/>
        </p:nvSpPr>
        <p:spPr bwMode="auto">
          <a:xfrm>
            <a:off x="1259632" y="1360446"/>
            <a:ext cx="2146550" cy="488342"/>
          </a:xfrm>
          <a:prstGeom prst="roundRect">
            <a:avLst/>
          </a:prstGeom>
          <a:solidFill>
            <a:schemeClr val="accent4"/>
          </a:solidFill>
          <a:ln w="15875" algn="ctr">
            <a:noFill/>
            <a:miter lim="800000"/>
            <a:headEnd/>
            <a:tailEnd/>
          </a:ln>
          <a:effectLst/>
          <a:scene3d>
            <a:camera prst="orthographicFront"/>
            <a:lightRig rig="threePt" dir="t"/>
          </a:scene3d>
          <a:sp3d>
            <a:bevelT w="165100" prst="coolSlant"/>
          </a:sp3d>
        </p:spPr>
        <p:txBody>
          <a:bodyPr lIns="45720" tIns="0" rIns="45720" bIns="0" anchor="ctr"/>
          <a:lstStyle/>
          <a:p>
            <a:pPr algn="ctr">
              <a:defRPr/>
            </a:pPr>
            <a:r>
              <a:rPr lang="en-US" dirty="0">
                <a:solidFill>
                  <a:schemeClr val="accent1"/>
                </a:solidFill>
                <a:latin typeface="Arial" pitchFamily="34" charset="0"/>
                <a:cs typeface="Arial" pitchFamily="34" charset="0"/>
              </a:rPr>
              <a:t>ELEVACIÓN INEFECTIVA</a:t>
            </a:r>
          </a:p>
        </p:txBody>
      </p:sp>
      <p:grpSp>
        <p:nvGrpSpPr>
          <p:cNvPr id="2" name="48 Grupo"/>
          <p:cNvGrpSpPr>
            <a:grpSpLocks/>
          </p:cNvGrpSpPr>
          <p:nvPr/>
        </p:nvGrpSpPr>
        <p:grpSpPr bwMode="auto">
          <a:xfrm>
            <a:off x="467544" y="2045512"/>
            <a:ext cx="3859271" cy="2863860"/>
            <a:chOff x="827088" y="2189163"/>
            <a:chExt cx="4759107" cy="4708995"/>
          </a:xfrm>
        </p:grpSpPr>
        <p:sp>
          <p:nvSpPr>
            <p:cNvPr id="17418" name="Text Box 5"/>
            <p:cNvSpPr txBox="1">
              <a:spLocks noChangeArrowheads="1"/>
            </p:cNvSpPr>
            <p:nvPr/>
          </p:nvSpPr>
          <p:spPr bwMode="auto">
            <a:xfrm>
              <a:off x="827088" y="5376861"/>
              <a:ext cx="849095" cy="1521297"/>
            </a:xfrm>
            <a:prstGeom prst="rect">
              <a:avLst/>
            </a:prstGeom>
            <a:noFill/>
            <a:ln w="9525">
              <a:noFill/>
              <a:miter lim="800000"/>
              <a:headEnd/>
              <a:tailEnd/>
            </a:ln>
          </p:spPr>
          <p:txBody>
            <a:bodyPr wrap="none" lIns="93296" tIns="46648" rIns="93296" bIns="46648">
              <a:spAutoFit/>
            </a:bodyPr>
            <a:lstStyle/>
            <a:p>
              <a:pPr defTabSz="933450"/>
              <a:r>
                <a:rPr lang="en-US" sz="5400"/>
                <a:t>A</a:t>
              </a:r>
            </a:p>
          </p:txBody>
        </p:sp>
        <p:sp>
          <p:nvSpPr>
            <p:cNvPr id="17419" name="Text Box 9"/>
            <p:cNvSpPr txBox="1">
              <a:spLocks noChangeArrowheads="1"/>
            </p:cNvSpPr>
            <p:nvPr/>
          </p:nvSpPr>
          <p:spPr bwMode="auto">
            <a:xfrm>
              <a:off x="4737100" y="5376861"/>
              <a:ext cx="849095" cy="1521297"/>
            </a:xfrm>
            <a:prstGeom prst="rect">
              <a:avLst/>
            </a:prstGeom>
            <a:noFill/>
            <a:ln w="9525">
              <a:noFill/>
              <a:miter lim="800000"/>
              <a:headEnd/>
              <a:tailEnd/>
            </a:ln>
          </p:spPr>
          <p:txBody>
            <a:bodyPr wrap="none" lIns="93296" tIns="46648" rIns="93296" bIns="46648">
              <a:spAutoFit/>
            </a:bodyPr>
            <a:lstStyle/>
            <a:p>
              <a:pPr defTabSz="933450"/>
              <a:r>
                <a:rPr lang="en-US" sz="5400"/>
                <a:t>B</a:t>
              </a:r>
            </a:p>
          </p:txBody>
        </p:sp>
        <p:sp>
          <p:nvSpPr>
            <p:cNvPr id="17420" name="Text Box 10"/>
            <p:cNvSpPr txBox="1">
              <a:spLocks noChangeArrowheads="1"/>
            </p:cNvSpPr>
            <p:nvPr/>
          </p:nvSpPr>
          <p:spPr bwMode="auto">
            <a:xfrm>
              <a:off x="2716214" y="2189163"/>
              <a:ext cx="849095" cy="1521297"/>
            </a:xfrm>
            <a:prstGeom prst="rect">
              <a:avLst/>
            </a:prstGeom>
            <a:noFill/>
            <a:ln w="9525">
              <a:noFill/>
              <a:miter lim="800000"/>
              <a:headEnd/>
              <a:tailEnd/>
            </a:ln>
          </p:spPr>
          <p:txBody>
            <a:bodyPr wrap="none" lIns="93296" tIns="46648" rIns="93296" bIns="46648">
              <a:spAutoFit/>
            </a:bodyPr>
            <a:lstStyle/>
            <a:p>
              <a:pPr defTabSz="933450"/>
              <a:r>
                <a:rPr lang="en-US" sz="5400"/>
                <a:t>C</a:t>
              </a:r>
            </a:p>
          </p:txBody>
        </p:sp>
        <p:sp>
          <p:nvSpPr>
            <p:cNvPr id="17421" name="Line 11"/>
            <p:cNvSpPr>
              <a:spLocks noChangeShapeType="1"/>
            </p:cNvSpPr>
            <p:nvPr/>
          </p:nvSpPr>
          <p:spPr bwMode="auto">
            <a:xfrm>
              <a:off x="1627188" y="5919788"/>
              <a:ext cx="3032125" cy="0"/>
            </a:xfrm>
            <a:prstGeom prst="line">
              <a:avLst/>
            </a:prstGeom>
            <a:noFill/>
            <a:ln w="57150">
              <a:solidFill>
                <a:schemeClr val="tx1"/>
              </a:solidFill>
              <a:round/>
              <a:headEnd type="arrow" w="med" len="med"/>
              <a:tailEnd type="arrow" w="med" len="med"/>
            </a:ln>
          </p:spPr>
          <p:txBody>
            <a:bodyPr/>
            <a:lstStyle/>
            <a:p>
              <a:endParaRPr lang="es-AR"/>
            </a:p>
          </p:txBody>
        </p:sp>
        <p:sp>
          <p:nvSpPr>
            <p:cNvPr id="17422" name="Line 12"/>
            <p:cNvSpPr>
              <a:spLocks noChangeShapeType="1"/>
            </p:cNvSpPr>
            <p:nvPr/>
          </p:nvSpPr>
          <p:spPr bwMode="auto">
            <a:xfrm flipH="1">
              <a:off x="2871788" y="5608638"/>
              <a:ext cx="388937" cy="544512"/>
            </a:xfrm>
            <a:prstGeom prst="line">
              <a:avLst/>
            </a:prstGeom>
            <a:noFill/>
            <a:ln w="57150">
              <a:solidFill>
                <a:schemeClr val="tx1"/>
              </a:solidFill>
              <a:round/>
              <a:headEnd/>
              <a:tailEnd/>
            </a:ln>
          </p:spPr>
          <p:txBody>
            <a:bodyPr/>
            <a:lstStyle/>
            <a:p>
              <a:endParaRPr lang="es-AR"/>
            </a:p>
          </p:txBody>
        </p:sp>
        <p:sp>
          <p:nvSpPr>
            <p:cNvPr id="17423" name="Line 13"/>
            <p:cNvSpPr>
              <a:spLocks noChangeShapeType="1"/>
            </p:cNvSpPr>
            <p:nvPr/>
          </p:nvSpPr>
          <p:spPr bwMode="auto">
            <a:xfrm flipH="1">
              <a:off x="3105150" y="5608638"/>
              <a:ext cx="387350" cy="544512"/>
            </a:xfrm>
            <a:prstGeom prst="line">
              <a:avLst/>
            </a:prstGeom>
            <a:noFill/>
            <a:ln w="57150">
              <a:solidFill>
                <a:schemeClr val="tx1"/>
              </a:solidFill>
              <a:round/>
              <a:headEnd/>
              <a:tailEnd/>
            </a:ln>
          </p:spPr>
          <p:txBody>
            <a:bodyPr/>
            <a:lstStyle/>
            <a:p>
              <a:endParaRPr lang="es-AR"/>
            </a:p>
          </p:txBody>
        </p:sp>
        <p:sp>
          <p:nvSpPr>
            <p:cNvPr id="17424" name="Freeform 14"/>
            <p:cNvSpPr>
              <a:spLocks/>
            </p:cNvSpPr>
            <p:nvPr/>
          </p:nvSpPr>
          <p:spPr bwMode="auto">
            <a:xfrm>
              <a:off x="1160463" y="2654300"/>
              <a:ext cx="1555750" cy="2878138"/>
            </a:xfrm>
            <a:custGeom>
              <a:avLst/>
              <a:gdLst>
                <a:gd name="T0" fmla="*/ 0 w 1152"/>
                <a:gd name="T1" fmla="*/ 2147483647 h 1776"/>
                <a:gd name="T2" fmla="*/ 2147483647 w 1152"/>
                <a:gd name="T3" fmla="*/ 2147483647 h 1776"/>
                <a:gd name="T4" fmla="*/ 2147483647 w 1152"/>
                <a:gd name="T5" fmla="*/ 0 h 1776"/>
                <a:gd name="T6" fmla="*/ 0 60000 65536"/>
                <a:gd name="T7" fmla="*/ 0 60000 65536"/>
                <a:gd name="T8" fmla="*/ 0 60000 65536"/>
                <a:gd name="T9" fmla="*/ 0 w 1152"/>
                <a:gd name="T10" fmla="*/ 0 h 1776"/>
                <a:gd name="T11" fmla="*/ 1152 w 1152"/>
                <a:gd name="T12" fmla="*/ 1776 h 1776"/>
              </a:gdLst>
              <a:ahLst/>
              <a:cxnLst>
                <a:cxn ang="T6">
                  <a:pos x="T0" y="T1"/>
                </a:cxn>
                <a:cxn ang="T7">
                  <a:pos x="T2" y="T3"/>
                </a:cxn>
                <a:cxn ang="T8">
                  <a:pos x="T4" y="T5"/>
                </a:cxn>
              </a:cxnLst>
              <a:rect l="T9" t="T10" r="T11" b="T12"/>
              <a:pathLst>
                <a:path w="1152" h="1776">
                  <a:moveTo>
                    <a:pt x="0" y="1776"/>
                  </a:moveTo>
                  <a:cubicBezTo>
                    <a:pt x="0" y="1348"/>
                    <a:pt x="0" y="920"/>
                    <a:pt x="192" y="624"/>
                  </a:cubicBezTo>
                  <a:cubicBezTo>
                    <a:pt x="384" y="328"/>
                    <a:pt x="992" y="104"/>
                    <a:pt x="1152" y="0"/>
                  </a:cubicBezTo>
                </a:path>
              </a:pathLst>
            </a:custGeom>
            <a:noFill/>
            <a:ln w="57150">
              <a:solidFill>
                <a:schemeClr val="tx1"/>
              </a:solidFill>
              <a:prstDash val="dash"/>
              <a:round/>
              <a:headEnd/>
              <a:tailEnd type="arrow" w="med" len="med"/>
            </a:ln>
          </p:spPr>
          <p:txBody>
            <a:bodyPr lIns="93296" tIns="46648" rIns="93296" bIns="46648"/>
            <a:lstStyle/>
            <a:p>
              <a:endParaRPr lang="es-AR"/>
            </a:p>
          </p:txBody>
        </p:sp>
        <p:sp>
          <p:nvSpPr>
            <p:cNvPr id="17425" name="Freeform 15"/>
            <p:cNvSpPr>
              <a:spLocks/>
            </p:cNvSpPr>
            <p:nvPr/>
          </p:nvSpPr>
          <p:spPr bwMode="auto">
            <a:xfrm flipH="1">
              <a:off x="3492500" y="2654300"/>
              <a:ext cx="1555750" cy="2878138"/>
            </a:xfrm>
            <a:custGeom>
              <a:avLst/>
              <a:gdLst>
                <a:gd name="T0" fmla="*/ 0 w 1152"/>
                <a:gd name="T1" fmla="*/ 2147483647 h 1776"/>
                <a:gd name="T2" fmla="*/ 2147483647 w 1152"/>
                <a:gd name="T3" fmla="*/ 2147483647 h 1776"/>
                <a:gd name="T4" fmla="*/ 2147483647 w 1152"/>
                <a:gd name="T5" fmla="*/ 0 h 1776"/>
                <a:gd name="T6" fmla="*/ 0 60000 65536"/>
                <a:gd name="T7" fmla="*/ 0 60000 65536"/>
                <a:gd name="T8" fmla="*/ 0 60000 65536"/>
                <a:gd name="T9" fmla="*/ 0 w 1152"/>
                <a:gd name="T10" fmla="*/ 0 h 1776"/>
                <a:gd name="T11" fmla="*/ 1152 w 1152"/>
                <a:gd name="T12" fmla="*/ 1776 h 1776"/>
              </a:gdLst>
              <a:ahLst/>
              <a:cxnLst>
                <a:cxn ang="T6">
                  <a:pos x="T0" y="T1"/>
                </a:cxn>
                <a:cxn ang="T7">
                  <a:pos x="T2" y="T3"/>
                </a:cxn>
                <a:cxn ang="T8">
                  <a:pos x="T4" y="T5"/>
                </a:cxn>
              </a:cxnLst>
              <a:rect l="T9" t="T10" r="T11" b="T12"/>
              <a:pathLst>
                <a:path w="1152" h="1776">
                  <a:moveTo>
                    <a:pt x="0" y="1776"/>
                  </a:moveTo>
                  <a:cubicBezTo>
                    <a:pt x="0" y="1348"/>
                    <a:pt x="0" y="920"/>
                    <a:pt x="192" y="624"/>
                  </a:cubicBezTo>
                  <a:cubicBezTo>
                    <a:pt x="384" y="328"/>
                    <a:pt x="992" y="104"/>
                    <a:pt x="1152" y="0"/>
                  </a:cubicBezTo>
                </a:path>
              </a:pathLst>
            </a:custGeom>
            <a:noFill/>
            <a:ln w="57150">
              <a:solidFill>
                <a:schemeClr val="tx1"/>
              </a:solidFill>
              <a:prstDash val="dash"/>
              <a:round/>
              <a:headEnd/>
              <a:tailEnd type="arrow" w="med" len="med"/>
            </a:ln>
          </p:spPr>
          <p:txBody>
            <a:bodyPr lIns="93296" tIns="46648" rIns="93296" bIns="46648"/>
            <a:lstStyle/>
            <a:p>
              <a:endParaRPr lang="es-AR"/>
            </a:p>
          </p:txBody>
        </p:sp>
        <p:sp>
          <p:nvSpPr>
            <p:cNvPr id="17426" name="Line 16"/>
            <p:cNvSpPr>
              <a:spLocks noChangeShapeType="1"/>
            </p:cNvSpPr>
            <p:nvPr/>
          </p:nvSpPr>
          <p:spPr bwMode="auto">
            <a:xfrm flipV="1">
              <a:off x="3105150" y="3276600"/>
              <a:ext cx="0" cy="2643188"/>
            </a:xfrm>
            <a:prstGeom prst="line">
              <a:avLst/>
            </a:prstGeom>
            <a:noFill/>
            <a:ln w="76200">
              <a:solidFill>
                <a:schemeClr val="tx1"/>
              </a:solidFill>
              <a:round/>
              <a:headEnd/>
              <a:tailEnd type="triangle" w="med" len="med"/>
            </a:ln>
          </p:spPr>
          <p:txBody>
            <a:bodyPr/>
            <a:lstStyle/>
            <a:p>
              <a:endParaRPr lang="es-AR"/>
            </a:p>
          </p:txBody>
        </p:sp>
      </p:grpSp>
      <p:sp>
        <p:nvSpPr>
          <p:cNvPr id="18" name="Text Box 38"/>
          <p:cNvSpPr txBox="1">
            <a:spLocks noChangeArrowheads="1"/>
          </p:cNvSpPr>
          <p:nvPr/>
        </p:nvSpPr>
        <p:spPr bwMode="auto">
          <a:xfrm>
            <a:off x="254000" y="721028"/>
            <a:ext cx="8420100" cy="338554"/>
          </a:xfrm>
          <a:prstGeom prst="rect">
            <a:avLst/>
          </a:prstGeom>
          <a:noFill/>
          <a:ln w="9525" algn="ctr">
            <a:noFill/>
            <a:miter lim="800000"/>
            <a:headEnd/>
            <a:tailEnd/>
          </a:ln>
        </p:spPr>
        <p:txBody>
          <a:bodyPr>
            <a:spAutoFit/>
          </a:bodyPr>
          <a:lstStyle/>
          <a:p>
            <a:r>
              <a:rPr lang="en-US" b="1" dirty="0">
                <a:solidFill>
                  <a:schemeClr val="bg2">
                    <a:lumMod val="75000"/>
                  </a:schemeClr>
                </a:solidFill>
              </a:rPr>
              <a:t>RESOLUCIÓN DE CONFLICTOS OPERATIVOS</a:t>
            </a:r>
            <a:endParaRPr lang="es-ES" b="1" dirty="0">
              <a:solidFill>
                <a:schemeClr val="bg2">
                  <a:lumMod val="75000"/>
                </a:schemeClr>
              </a:solidFill>
            </a:endParaRPr>
          </a:p>
        </p:txBody>
      </p:sp>
      <p:sp>
        <p:nvSpPr>
          <p:cNvPr id="19" name="Text Box 23"/>
          <p:cNvSpPr txBox="1">
            <a:spLocks noChangeArrowheads="1"/>
          </p:cNvSpPr>
          <p:nvPr/>
        </p:nvSpPr>
        <p:spPr bwMode="auto">
          <a:xfrm>
            <a:off x="5673419" y="1312348"/>
            <a:ext cx="2145600" cy="488700"/>
          </a:xfrm>
          <a:prstGeom prst="roundRect">
            <a:avLst/>
          </a:prstGeom>
          <a:solidFill>
            <a:schemeClr val="accent4"/>
          </a:solidFill>
          <a:ln w="15875" algn="ctr">
            <a:noFill/>
            <a:miter lim="800000"/>
            <a:headEnd/>
            <a:tailEnd/>
          </a:ln>
          <a:effectLst/>
          <a:scene3d>
            <a:camera prst="orthographicFront"/>
            <a:lightRig rig="threePt" dir="t"/>
          </a:scene3d>
          <a:sp3d>
            <a:bevelT w="165100" prst="coolSlant"/>
          </a:sp3d>
        </p:spPr>
        <p:txBody>
          <a:bodyPr lIns="45720" tIns="0" rIns="45720" bIns="0" anchor="ctr"/>
          <a:lstStyle/>
          <a:p>
            <a:pPr algn="ctr">
              <a:defRPr/>
            </a:pPr>
            <a:r>
              <a:rPr lang="en-US">
                <a:solidFill>
                  <a:schemeClr val="accent1"/>
                </a:solidFill>
                <a:latin typeface="Arial" pitchFamily="34" charset="0"/>
                <a:cs typeface="Arial" pitchFamily="34" charset="0"/>
              </a:rPr>
              <a:t>ELEVACIÓN EFECTIVA</a:t>
            </a:r>
          </a:p>
        </p:txBody>
      </p:sp>
      <p:grpSp>
        <p:nvGrpSpPr>
          <p:cNvPr id="3" name="15 Grupo"/>
          <p:cNvGrpSpPr>
            <a:grpSpLocks/>
          </p:cNvGrpSpPr>
          <p:nvPr/>
        </p:nvGrpSpPr>
        <p:grpSpPr bwMode="auto">
          <a:xfrm>
            <a:off x="4815656" y="2045512"/>
            <a:ext cx="3860576" cy="2863860"/>
            <a:chOff x="827088" y="2189163"/>
            <a:chExt cx="4758758" cy="4708995"/>
          </a:xfrm>
        </p:grpSpPr>
        <p:sp>
          <p:nvSpPr>
            <p:cNvPr id="21" name="Text Box 5"/>
            <p:cNvSpPr txBox="1">
              <a:spLocks noChangeArrowheads="1"/>
            </p:cNvSpPr>
            <p:nvPr/>
          </p:nvSpPr>
          <p:spPr bwMode="auto">
            <a:xfrm>
              <a:off x="827088" y="5376861"/>
              <a:ext cx="848746" cy="1521297"/>
            </a:xfrm>
            <a:prstGeom prst="rect">
              <a:avLst/>
            </a:prstGeom>
            <a:noFill/>
            <a:ln w="9525">
              <a:noFill/>
              <a:miter lim="800000"/>
              <a:headEnd/>
              <a:tailEnd/>
            </a:ln>
          </p:spPr>
          <p:txBody>
            <a:bodyPr wrap="none" lIns="93296" tIns="46648" rIns="93296" bIns="46648">
              <a:spAutoFit/>
            </a:bodyPr>
            <a:lstStyle/>
            <a:p>
              <a:pPr defTabSz="933450"/>
              <a:r>
                <a:rPr lang="en-US" sz="5400"/>
                <a:t>A</a:t>
              </a:r>
            </a:p>
          </p:txBody>
        </p:sp>
        <p:sp>
          <p:nvSpPr>
            <p:cNvPr id="22" name="Text Box 9"/>
            <p:cNvSpPr txBox="1">
              <a:spLocks noChangeArrowheads="1"/>
            </p:cNvSpPr>
            <p:nvPr/>
          </p:nvSpPr>
          <p:spPr bwMode="auto">
            <a:xfrm>
              <a:off x="4737100" y="5376861"/>
              <a:ext cx="848746" cy="1521297"/>
            </a:xfrm>
            <a:prstGeom prst="rect">
              <a:avLst/>
            </a:prstGeom>
            <a:noFill/>
            <a:ln w="9525">
              <a:noFill/>
              <a:miter lim="800000"/>
              <a:headEnd/>
              <a:tailEnd/>
            </a:ln>
          </p:spPr>
          <p:txBody>
            <a:bodyPr wrap="none" lIns="93296" tIns="46648" rIns="93296" bIns="46648">
              <a:spAutoFit/>
            </a:bodyPr>
            <a:lstStyle/>
            <a:p>
              <a:pPr defTabSz="933450"/>
              <a:r>
                <a:rPr lang="en-US" sz="5400"/>
                <a:t>B</a:t>
              </a:r>
            </a:p>
          </p:txBody>
        </p:sp>
        <p:sp>
          <p:nvSpPr>
            <p:cNvPr id="23" name="Text Box 10"/>
            <p:cNvSpPr txBox="1">
              <a:spLocks noChangeArrowheads="1"/>
            </p:cNvSpPr>
            <p:nvPr/>
          </p:nvSpPr>
          <p:spPr bwMode="auto">
            <a:xfrm>
              <a:off x="2716213" y="2189163"/>
              <a:ext cx="848746" cy="1521297"/>
            </a:xfrm>
            <a:prstGeom prst="rect">
              <a:avLst/>
            </a:prstGeom>
            <a:noFill/>
            <a:ln w="9525">
              <a:noFill/>
              <a:miter lim="800000"/>
              <a:headEnd/>
              <a:tailEnd/>
            </a:ln>
          </p:spPr>
          <p:txBody>
            <a:bodyPr wrap="none" lIns="93296" tIns="46648" rIns="93296" bIns="46648">
              <a:spAutoFit/>
            </a:bodyPr>
            <a:lstStyle/>
            <a:p>
              <a:pPr defTabSz="933450"/>
              <a:r>
                <a:rPr lang="en-US" sz="5400"/>
                <a:t>C</a:t>
              </a:r>
            </a:p>
          </p:txBody>
        </p:sp>
        <p:sp>
          <p:nvSpPr>
            <p:cNvPr id="24" name="Line 11"/>
            <p:cNvSpPr>
              <a:spLocks noChangeShapeType="1"/>
            </p:cNvSpPr>
            <p:nvPr/>
          </p:nvSpPr>
          <p:spPr bwMode="auto">
            <a:xfrm>
              <a:off x="1627188" y="5919788"/>
              <a:ext cx="3032125" cy="0"/>
            </a:xfrm>
            <a:prstGeom prst="line">
              <a:avLst/>
            </a:prstGeom>
            <a:noFill/>
            <a:ln w="57150">
              <a:solidFill>
                <a:schemeClr val="tx1"/>
              </a:solidFill>
              <a:round/>
              <a:headEnd type="arrow" w="med" len="med"/>
              <a:tailEnd type="arrow" w="med" len="med"/>
            </a:ln>
          </p:spPr>
          <p:txBody>
            <a:bodyPr/>
            <a:lstStyle/>
            <a:p>
              <a:endParaRPr lang="es-AR"/>
            </a:p>
          </p:txBody>
        </p:sp>
        <p:sp>
          <p:nvSpPr>
            <p:cNvPr id="25" name="Line 12"/>
            <p:cNvSpPr>
              <a:spLocks noChangeShapeType="1"/>
            </p:cNvSpPr>
            <p:nvPr/>
          </p:nvSpPr>
          <p:spPr bwMode="auto">
            <a:xfrm flipH="1">
              <a:off x="2871788" y="5608638"/>
              <a:ext cx="388937" cy="544512"/>
            </a:xfrm>
            <a:prstGeom prst="line">
              <a:avLst/>
            </a:prstGeom>
            <a:noFill/>
            <a:ln w="57150">
              <a:solidFill>
                <a:schemeClr val="tx1"/>
              </a:solidFill>
              <a:round/>
              <a:headEnd/>
              <a:tailEnd/>
            </a:ln>
          </p:spPr>
          <p:txBody>
            <a:bodyPr/>
            <a:lstStyle/>
            <a:p>
              <a:endParaRPr lang="es-AR"/>
            </a:p>
          </p:txBody>
        </p:sp>
        <p:sp>
          <p:nvSpPr>
            <p:cNvPr id="26" name="Line 13"/>
            <p:cNvSpPr>
              <a:spLocks noChangeShapeType="1"/>
            </p:cNvSpPr>
            <p:nvPr/>
          </p:nvSpPr>
          <p:spPr bwMode="auto">
            <a:xfrm flipH="1">
              <a:off x="3105150" y="5608638"/>
              <a:ext cx="387350" cy="544512"/>
            </a:xfrm>
            <a:prstGeom prst="line">
              <a:avLst/>
            </a:prstGeom>
            <a:noFill/>
            <a:ln w="57150">
              <a:solidFill>
                <a:schemeClr val="tx1"/>
              </a:solidFill>
              <a:round/>
              <a:headEnd/>
              <a:tailEnd/>
            </a:ln>
          </p:spPr>
          <p:txBody>
            <a:bodyPr/>
            <a:lstStyle/>
            <a:p>
              <a:endParaRPr lang="es-AR"/>
            </a:p>
          </p:txBody>
        </p:sp>
        <p:sp>
          <p:nvSpPr>
            <p:cNvPr id="27" name="Line 16"/>
            <p:cNvSpPr>
              <a:spLocks noChangeShapeType="1"/>
            </p:cNvSpPr>
            <p:nvPr/>
          </p:nvSpPr>
          <p:spPr bwMode="auto">
            <a:xfrm flipV="1">
              <a:off x="3105150" y="3276600"/>
              <a:ext cx="0" cy="2643188"/>
            </a:xfrm>
            <a:prstGeom prst="line">
              <a:avLst/>
            </a:prstGeom>
            <a:noFill/>
            <a:ln w="76200">
              <a:solidFill>
                <a:schemeClr val="tx1"/>
              </a:solidFill>
              <a:round/>
              <a:headEnd/>
              <a:tailEnd type="triangle" w="med" len="med"/>
            </a:ln>
          </p:spPr>
          <p:txBody>
            <a:bodyPr/>
            <a:lstStyle/>
            <a:p>
              <a:endParaRPr lang="es-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9350"/>
                                        </p:tgtEl>
                                        <p:attrNameLst>
                                          <p:attrName>style.visibility</p:attrName>
                                        </p:attrNameLst>
                                      </p:cBhvr>
                                      <p:to>
                                        <p:strVal val="visible"/>
                                      </p:to>
                                    </p:set>
                                    <p:animEffect transition="in" filter="box(in)">
                                      <p:cBhvr>
                                        <p:cTn id="7" dur="500"/>
                                        <p:tgtEl>
                                          <p:spTgt spid="99350"/>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ou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6" presetClass="entr" presetSubtype="3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ou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95486"/>
            <a:ext cx="9144000"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31746" name="3 Marcador de número de diapositiva"/>
          <p:cNvSpPr>
            <a:spLocks noGrp="1"/>
          </p:cNvSpPr>
          <p:nvPr>
            <p:ph type="sldNum" sz="quarter" idx="10"/>
          </p:nvPr>
        </p:nvSpPr>
        <p:spPr>
          <a:noFill/>
        </p:spPr>
        <p:txBody>
          <a:bodyPr/>
          <a:lstStyle/>
          <a:p>
            <a:pPr fontAlgn="base">
              <a:spcAft>
                <a:spcPct val="0"/>
              </a:spcAft>
            </a:pPr>
            <a:r>
              <a:rPr lang="en-US">
                <a:latin typeface="Arial" charset="0"/>
                <a:ea typeface="MS PGothic" pitchFamily="34" charset="-128"/>
                <a:cs typeface="Arial" charset="0"/>
              </a:rPr>
              <a:t>| </a:t>
            </a:r>
            <a:fld id="{C0DE4BB0-7EF8-42E9-94F2-ED725EA4FCF1}" type="slidenum">
              <a:rPr lang="en-US" smtClean="0">
                <a:solidFill>
                  <a:srgbClr val="B2B2B2"/>
                </a:solidFill>
                <a:latin typeface="Arial" charset="0"/>
                <a:ea typeface="MS PGothic" pitchFamily="34" charset="-128"/>
                <a:cs typeface="Arial" charset="0"/>
              </a:rPr>
              <a:pPr fontAlgn="base">
                <a:spcAft>
                  <a:spcPct val="0"/>
                </a:spcAft>
              </a:pPr>
              <a:t>181</a:t>
            </a:fld>
            <a:endParaRPr lang="en-US">
              <a:solidFill>
                <a:srgbClr val="B2B2B2"/>
              </a:solidFill>
              <a:latin typeface="Arial" charset="0"/>
              <a:ea typeface="MS PGothic" pitchFamily="34" charset="-128"/>
              <a:cs typeface="Arial" charset="0"/>
            </a:endParaRPr>
          </a:p>
        </p:txBody>
      </p:sp>
      <p:pic>
        <p:nvPicPr>
          <p:cNvPr id="31747" name="2 Imagen" descr="90032017.jpg"/>
          <p:cNvPicPr>
            <a:picLocks noChangeAspect="1"/>
          </p:cNvPicPr>
          <p:nvPr/>
        </p:nvPicPr>
        <p:blipFill>
          <a:blip r:embed="rId2" cstate="print">
            <a:lum bright="20000"/>
          </a:blip>
          <a:srcRect/>
          <a:stretch>
            <a:fillRect/>
          </a:stretch>
        </p:blipFill>
        <p:spPr bwMode="auto">
          <a:xfrm>
            <a:off x="0" y="561329"/>
            <a:ext cx="9144000" cy="3882629"/>
          </a:xfrm>
          <a:prstGeom prst="rect">
            <a:avLst/>
          </a:prstGeom>
          <a:noFill/>
          <a:ln w="9525">
            <a:noFill/>
            <a:miter lim="800000"/>
            <a:headEnd/>
            <a:tailEnd/>
          </a:ln>
        </p:spPr>
      </p:pic>
      <p:sp>
        <p:nvSpPr>
          <p:cNvPr id="6" name="Text Box 11"/>
          <p:cNvSpPr txBox="1">
            <a:spLocks noChangeArrowheads="1"/>
          </p:cNvSpPr>
          <p:nvPr/>
        </p:nvSpPr>
        <p:spPr bwMode="auto">
          <a:xfrm>
            <a:off x="1106489" y="533797"/>
            <a:ext cx="6931025" cy="885825"/>
          </a:xfrm>
          <a:prstGeom prst="rect">
            <a:avLst/>
          </a:prstGeom>
          <a:noFill/>
          <a:ln w="38100" algn="ctr">
            <a:noFill/>
            <a:miter lim="800000"/>
            <a:headEnd/>
            <a:tailEnd/>
          </a:ln>
        </p:spPr>
        <p:txBody>
          <a:bodyPr lIns="89492" tIns="44745" rIns="89492" bIns="44745" anchor="ctr"/>
          <a:lstStyle/>
          <a:p>
            <a:pPr algn="ctr" fontAlgn="auto">
              <a:spcBef>
                <a:spcPts val="0"/>
              </a:spcBef>
              <a:spcAft>
                <a:spcPts val="0"/>
              </a:spcAft>
              <a:defRPr/>
            </a:pPr>
            <a:r>
              <a:rPr lang="es-MX" sz="4400" b="1" dirty="0">
                <a:latin typeface="+mn-lt"/>
              </a:rPr>
              <a:t>Las personas no piden lo que realmente desean</a:t>
            </a:r>
          </a:p>
        </p:txBody>
      </p:sp>
    </p:spTree>
    <p:extLst>
      <p:ext uri="{BB962C8B-B14F-4D97-AF65-F5344CB8AC3E}">
        <p14:creationId xmlns:p14="http://schemas.microsoft.com/office/powerpoint/2010/main" val="3762217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10 Rectángulo"/>
          <p:cNvSpPr>
            <a:spLocks noChangeArrowheads="1"/>
          </p:cNvSpPr>
          <p:nvPr/>
        </p:nvSpPr>
        <p:spPr bwMode="auto">
          <a:xfrm>
            <a:off x="0" y="1"/>
            <a:ext cx="9144000" cy="1393031"/>
          </a:xfrm>
          <a:prstGeom prst="rect">
            <a:avLst/>
          </a:prstGeom>
          <a:solidFill>
            <a:schemeClr val="bg1"/>
          </a:solidFill>
          <a:ln w="9525" algn="ctr">
            <a:noFill/>
            <a:round/>
            <a:headEnd/>
            <a:tailEnd/>
          </a:ln>
        </p:spPr>
        <p:txBody>
          <a:bodyPr anchor="ctr"/>
          <a:lstStyle/>
          <a:p>
            <a:pPr eaLnBrk="0" hangingPunct="0">
              <a:spcBef>
                <a:spcPct val="50000"/>
              </a:spcBef>
            </a:pPr>
            <a:endParaRPr lang="en-GB"/>
          </a:p>
        </p:txBody>
      </p:sp>
      <p:sp>
        <p:nvSpPr>
          <p:cNvPr id="214022" name="Text Box 6"/>
          <p:cNvSpPr txBox="1">
            <a:spLocks noChangeArrowheads="1"/>
          </p:cNvSpPr>
          <p:nvPr/>
        </p:nvSpPr>
        <p:spPr bwMode="auto">
          <a:xfrm>
            <a:off x="461964" y="208260"/>
            <a:ext cx="8220075" cy="923330"/>
          </a:xfrm>
          <a:prstGeom prst="rect">
            <a:avLst/>
          </a:prstGeom>
          <a:noFill/>
          <a:ln w="9525">
            <a:noFill/>
            <a:miter lim="800000"/>
            <a:headEnd/>
            <a:tailEnd/>
          </a:ln>
        </p:spPr>
        <p:txBody>
          <a:bodyPr>
            <a:spAutoFit/>
          </a:bodyPr>
          <a:lstStyle/>
          <a:p>
            <a:pPr algn="ctr"/>
            <a:r>
              <a:rPr lang="es-AR" sz="5400" b="1" dirty="0"/>
              <a:t>Quiero algo para beber</a:t>
            </a:r>
            <a:endParaRPr lang="es-ES" sz="5400" b="1" dirty="0"/>
          </a:p>
        </p:txBody>
      </p:sp>
      <p:sp>
        <p:nvSpPr>
          <p:cNvPr id="214019" name="Text Box 3"/>
          <p:cNvSpPr txBox="1">
            <a:spLocks noChangeArrowheads="1"/>
          </p:cNvSpPr>
          <p:nvPr/>
        </p:nvSpPr>
        <p:spPr bwMode="auto">
          <a:xfrm>
            <a:off x="2195513" y="294085"/>
            <a:ext cx="5128327" cy="1107996"/>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6600" b="1" dirty="0" err="1">
                <a:solidFill>
                  <a:schemeClr val="accent4"/>
                </a:solidFill>
                <a:latin typeface="+mn-lt"/>
              </a:rPr>
              <a:t>Quiero</a:t>
            </a:r>
            <a:r>
              <a:rPr lang="en-US" sz="6600" b="1" dirty="0">
                <a:solidFill>
                  <a:schemeClr val="accent4"/>
                </a:solidFill>
                <a:latin typeface="+mn-lt"/>
              </a:rPr>
              <a:t> </a:t>
            </a:r>
            <a:r>
              <a:rPr lang="en-US" sz="6600" b="1" dirty="0" err="1">
                <a:solidFill>
                  <a:schemeClr val="accent4"/>
                </a:solidFill>
                <a:latin typeface="+mn-lt"/>
              </a:rPr>
              <a:t>agua</a:t>
            </a:r>
            <a:endParaRPr lang="en-US" sz="6600" b="1" dirty="0">
              <a:solidFill>
                <a:schemeClr val="accent4"/>
              </a:solidFill>
              <a:latin typeface="+mn-lt"/>
            </a:endParaRPr>
          </a:p>
        </p:txBody>
      </p:sp>
      <p:sp>
        <p:nvSpPr>
          <p:cNvPr id="214020" name="AutoShape 4"/>
          <p:cNvSpPr>
            <a:spLocks noChangeArrowheads="1"/>
          </p:cNvSpPr>
          <p:nvPr/>
        </p:nvSpPr>
        <p:spPr bwMode="auto">
          <a:xfrm>
            <a:off x="3803651" y="1914525"/>
            <a:ext cx="1535113" cy="1382316"/>
          </a:xfrm>
          <a:prstGeom prst="downArrow">
            <a:avLst>
              <a:gd name="adj1" fmla="val 50000"/>
              <a:gd name="adj2" fmla="val 30015"/>
            </a:avLst>
          </a:prstGeom>
          <a:solidFill>
            <a:schemeClr val="accent5"/>
          </a:solidFill>
          <a:ln w="57150">
            <a:solidFill>
              <a:schemeClr val="tx1"/>
            </a:solidFill>
            <a:miter lim="800000"/>
            <a:headEnd/>
            <a:tailEnd/>
          </a:ln>
          <a:effectLst/>
        </p:spPr>
        <p:txBody>
          <a:bodyPr vert="eaVert" wrap="none" anchor="ctr"/>
          <a:lstStyle/>
          <a:p>
            <a:pPr fontAlgn="auto">
              <a:spcBef>
                <a:spcPts val="0"/>
              </a:spcBef>
              <a:spcAft>
                <a:spcPts val="0"/>
              </a:spcAft>
              <a:defRPr/>
            </a:pPr>
            <a:endParaRPr lang="en-US">
              <a:latin typeface="+mn-lt"/>
            </a:endParaRPr>
          </a:p>
        </p:txBody>
      </p:sp>
      <p:sp>
        <p:nvSpPr>
          <p:cNvPr id="214021" name="Text Box 5"/>
          <p:cNvSpPr txBox="1">
            <a:spLocks noChangeArrowheads="1"/>
          </p:cNvSpPr>
          <p:nvPr/>
        </p:nvSpPr>
        <p:spPr bwMode="auto">
          <a:xfrm>
            <a:off x="331788" y="3631406"/>
            <a:ext cx="8470900" cy="1015663"/>
          </a:xfrm>
          <a:prstGeom prst="rect">
            <a:avLst/>
          </a:prstGeom>
          <a:noFill/>
          <a:ln w="9525">
            <a:noFill/>
            <a:miter lim="800000"/>
            <a:headEnd/>
            <a:tailEnd/>
          </a:ln>
          <a:effectLst/>
        </p:spPr>
        <p:txBody>
          <a:bodyPr>
            <a:spAutoFit/>
          </a:bodyPr>
          <a:lstStyle/>
          <a:p>
            <a:pPr algn="ctr" fontAlgn="auto">
              <a:spcBef>
                <a:spcPts val="0"/>
              </a:spcBef>
              <a:spcAft>
                <a:spcPts val="0"/>
              </a:spcAft>
              <a:defRPr/>
            </a:pPr>
            <a:r>
              <a:rPr lang="en-US" sz="6000" b="1" dirty="0" err="1">
                <a:solidFill>
                  <a:schemeClr val="accent4"/>
                </a:solidFill>
                <a:latin typeface="+mn-lt"/>
              </a:rPr>
              <a:t>Quiero</a:t>
            </a:r>
            <a:r>
              <a:rPr lang="en-US" sz="6000" b="1" dirty="0">
                <a:solidFill>
                  <a:schemeClr val="accent4"/>
                </a:solidFill>
                <a:latin typeface="+mn-lt"/>
              </a:rPr>
              <a:t> </a:t>
            </a:r>
            <a:r>
              <a:rPr lang="en-US" sz="6000" b="1" dirty="0" err="1">
                <a:solidFill>
                  <a:schemeClr val="accent4"/>
                </a:solidFill>
                <a:latin typeface="+mn-lt"/>
              </a:rPr>
              <a:t>calmar</a:t>
            </a:r>
            <a:r>
              <a:rPr lang="en-US" sz="6000" b="1" dirty="0">
                <a:solidFill>
                  <a:schemeClr val="accent4"/>
                </a:solidFill>
                <a:latin typeface="+mn-lt"/>
              </a:rPr>
              <a:t> mi </a:t>
            </a:r>
            <a:r>
              <a:rPr lang="en-US" sz="6000" b="1" dirty="0" err="1">
                <a:solidFill>
                  <a:schemeClr val="accent4"/>
                </a:solidFill>
                <a:latin typeface="+mn-lt"/>
              </a:rPr>
              <a:t>sed</a:t>
            </a:r>
            <a:endParaRPr lang="en-US" sz="6000" b="1" dirty="0">
              <a:solidFill>
                <a:schemeClr val="accent4"/>
              </a:solidFill>
              <a:latin typeface="+mn-lt"/>
            </a:endParaRPr>
          </a:p>
        </p:txBody>
      </p:sp>
      <p:pic>
        <p:nvPicPr>
          <p:cNvPr id="32775" name="6 Imagen" descr="733906_39698074.jpg"/>
          <p:cNvPicPr>
            <a:picLocks noChangeAspect="1"/>
          </p:cNvPicPr>
          <p:nvPr/>
        </p:nvPicPr>
        <p:blipFill>
          <a:blip r:embed="rId3" cstate="print"/>
          <a:srcRect/>
          <a:stretch>
            <a:fillRect/>
          </a:stretch>
        </p:blipFill>
        <p:spPr bwMode="auto">
          <a:xfrm>
            <a:off x="2036764" y="1404540"/>
            <a:ext cx="1093787" cy="2319338"/>
          </a:xfrm>
          <a:prstGeom prst="rect">
            <a:avLst/>
          </a:prstGeom>
          <a:noFill/>
          <a:ln w="9525">
            <a:noFill/>
            <a:miter lim="800000"/>
            <a:headEnd/>
            <a:tailEnd/>
          </a:ln>
        </p:spPr>
      </p:pic>
      <p:pic>
        <p:nvPicPr>
          <p:cNvPr id="8" name="7 Imagen" descr="1032412_80509873.jpg"/>
          <p:cNvPicPr>
            <a:picLocks noChangeAspect="1"/>
          </p:cNvPicPr>
          <p:nvPr/>
        </p:nvPicPr>
        <p:blipFill>
          <a:blip r:embed="rId4" cstate="print"/>
          <a:srcRect/>
          <a:stretch>
            <a:fillRect/>
          </a:stretch>
        </p:blipFill>
        <p:spPr bwMode="auto">
          <a:xfrm>
            <a:off x="598489" y="1634728"/>
            <a:ext cx="1438275" cy="1794272"/>
          </a:xfrm>
          <a:prstGeom prst="rect">
            <a:avLst/>
          </a:prstGeom>
          <a:noFill/>
          <a:ln w="9525">
            <a:noFill/>
            <a:miter lim="800000"/>
            <a:headEnd/>
            <a:tailEnd/>
          </a:ln>
        </p:spPr>
      </p:pic>
      <p:pic>
        <p:nvPicPr>
          <p:cNvPr id="9" name="8 Imagen" descr="971008_79758922.jpg"/>
          <p:cNvPicPr>
            <a:picLocks noChangeAspect="1"/>
          </p:cNvPicPr>
          <p:nvPr/>
        </p:nvPicPr>
        <p:blipFill>
          <a:blip r:embed="rId5" cstate="print"/>
          <a:srcRect/>
          <a:stretch>
            <a:fillRect/>
          </a:stretch>
        </p:blipFill>
        <p:spPr bwMode="auto">
          <a:xfrm>
            <a:off x="5783264" y="1200150"/>
            <a:ext cx="1870075" cy="1828800"/>
          </a:xfrm>
          <a:prstGeom prst="rect">
            <a:avLst/>
          </a:prstGeom>
          <a:noFill/>
          <a:ln w="9525">
            <a:noFill/>
            <a:miter lim="800000"/>
            <a:headEnd/>
            <a:tailEnd/>
          </a:ln>
        </p:spPr>
      </p:pic>
      <p:pic>
        <p:nvPicPr>
          <p:cNvPr id="10" name="9 Imagen" descr="1223979_80759144.jpg"/>
          <p:cNvPicPr>
            <a:picLocks noChangeAspect="1"/>
          </p:cNvPicPr>
          <p:nvPr/>
        </p:nvPicPr>
        <p:blipFill>
          <a:blip r:embed="rId6" cstate="print"/>
          <a:srcRect/>
          <a:stretch>
            <a:fillRect/>
          </a:stretch>
        </p:blipFill>
        <p:spPr bwMode="auto">
          <a:xfrm>
            <a:off x="7421563" y="1749029"/>
            <a:ext cx="1524000" cy="1714500"/>
          </a:xfrm>
          <a:prstGeom prst="rect">
            <a:avLst/>
          </a:prstGeom>
          <a:noFill/>
          <a:ln w="9525">
            <a:noFill/>
            <a:miter lim="800000"/>
            <a:headEnd/>
            <a:tailEnd/>
          </a:ln>
        </p:spPr>
      </p:pic>
    </p:spTree>
    <p:extLst>
      <p:ext uri="{BB962C8B-B14F-4D97-AF65-F5344CB8AC3E}">
        <p14:creationId xmlns:p14="http://schemas.microsoft.com/office/powerpoint/2010/main" val="1154176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14021"/>
                                        </p:tgtEl>
                                        <p:attrNameLst>
                                          <p:attrName>style.visibility</p:attrName>
                                        </p:attrNameLst>
                                      </p:cBhvr>
                                      <p:to>
                                        <p:strVal val="visible"/>
                                      </p:to>
                                    </p:set>
                                    <p:animEffect transition="in" filter="fade">
                                      <p:cBhvr>
                                        <p:cTn id="7" dur="1000"/>
                                        <p:tgtEl>
                                          <p:spTgt spid="214021"/>
                                        </p:tgtEl>
                                      </p:cBhvr>
                                    </p:animEffect>
                                    <p:anim calcmode="lin" valueType="num">
                                      <p:cBhvr>
                                        <p:cTn id="8" dur="1000" fill="hold"/>
                                        <p:tgtEl>
                                          <p:spTgt spid="214021"/>
                                        </p:tgtEl>
                                        <p:attrNameLst>
                                          <p:attrName>ppt_x</p:attrName>
                                        </p:attrNameLst>
                                      </p:cBhvr>
                                      <p:tavLst>
                                        <p:tav tm="0">
                                          <p:val>
                                            <p:strVal val="#ppt_x"/>
                                          </p:val>
                                        </p:tav>
                                        <p:tav tm="100000">
                                          <p:val>
                                            <p:strVal val="#ppt_x"/>
                                          </p:val>
                                        </p:tav>
                                      </p:tavLst>
                                    </p:anim>
                                    <p:anim calcmode="lin" valueType="num">
                                      <p:cBhvr>
                                        <p:cTn id="9" dur="1000" fill="hold"/>
                                        <p:tgtEl>
                                          <p:spTgt spid="2140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14020"/>
                                        </p:tgtEl>
                                        <p:attrNameLst>
                                          <p:attrName>style.visibility</p:attrName>
                                        </p:attrNameLst>
                                      </p:cBhvr>
                                      <p:to>
                                        <p:strVal val="visible"/>
                                      </p:to>
                                    </p:set>
                                    <p:animEffect transition="in" filter="fade">
                                      <p:cBhvr>
                                        <p:cTn id="12" dur="1000"/>
                                        <p:tgtEl>
                                          <p:spTgt spid="214020"/>
                                        </p:tgtEl>
                                      </p:cBhvr>
                                    </p:animEffect>
                                    <p:anim calcmode="lin" valueType="num">
                                      <p:cBhvr>
                                        <p:cTn id="13" dur="1000" fill="hold"/>
                                        <p:tgtEl>
                                          <p:spTgt spid="214020"/>
                                        </p:tgtEl>
                                        <p:attrNameLst>
                                          <p:attrName>ppt_x</p:attrName>
                                        </p:attrNameLst>
                                      </p:cBhvr>
                                      <p:tavLst>
                                        <p:tav tm="0">
                                          <p:val>
                                            <p:strVal val="#ppt_x"/>
                                          </p:val>
                                        </p:tav>
                                        <p:tav tm="100000">
                                          <p:val>
                                            <p:strVal val="#ppt_x"/>
                                          </p:val>
                                        </p:tav>
                                      </p:tavLst>
                                    </p:anim>
                                    <p:anim calcmode="lin" valueType="num">
                                      <p:cBhvr>
                                        <p:cTn id="14" dur="1000" fill="hold"/>
                                        <p:tgtEl>
                                          <p:spTgt spid="2140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grpId="1" nodeType="clickEffect">
                                  <p:stCondLst>
                                    <p:cond delay="0"/>
                                  </p:stCondLst>
                                  <p:childTnLst>
                                    <p:animRot by="10800000">
                                      <p:cBhvr>
                                        <p:cTn id="18" dur="2000" fill="hold"/>
                                        <p:tgtEl>
                                          <p:spTgt spid="214020"/>
                                        </p:tgtEl>
                                        <p:attrNameLst>
                                          <p:attrName>r</p:attrName>
                                        </p:attrNameLst>
                                      </p:cBhvr>
                                    </p:animRot>
                                  </p:childTnLst>
                                </p:cTn>
                              </p:par>
                              <p:par>
                                <p:cTn id="19" presetID="21" presetClass="emph" presetSubtype="0" fill="hold" grpId="2" nodeType="withEffect">
                                  <p:stCondLst>
                                    <p:cond delay="0"/>
                                  </p:stCondLst>
                                  <p:childTnLst>
                                    <p:animClr clrSpc="hsl" dir="cw">
                                      <p:cBhvr override="childStyle">
                                        <p:cTn id="20" dur="500" fill="hold"/>
                                        <p:tgtEl>
                                          <p:spTgt spid="214020"/>
                                        </p:tgtEl>
                                        <p:attrNameLst>
                                          <p:attrName>style.color</p:attrName>
                                        </p:attrNameLst>
                                      </p:cBhvr>
                                      <p:by>
                                        <p:hsl h="7200000" s="0" l="0"/>
                                      </p:by>
                                    </p:animClr>
                                    <p:animClr clrSpc="hsl" dir="cw">
                                      <p:cBhvr>
                                        <p:cTn id="21" dur="500" fill="hold"/>
                                        <p:tgtEl>
                                          <p:spTgt spid="214020"/>
                                        </p:tgtEl>
                                        <p:attrNameLst>
                                          <p:attrName>fillcolor</p:attrName>
                                        </p:attrNameLst>
                                      </p:cBhvr>
                                      <p:by>
                                        <p:hsl h="7200000" s="0" l="0"/>
                                      </p:by>
                                    </p:animClr>
                                    <p:animClr clrSpc="hsl" dir="cw">
                                      <p:cBhvr>
                                        <p:cTn id="22" dur="500" fill="hold"/>
                                        <p:tgtEl>
                                          <p:spTgt spid="214020"/>
                                        </p:tgtEl>
                                        <p:attrNameLst>
                                          <p:attrName>stroke.color</p:attrName>
                                        </p:attrNameLst>
                                      </p:cBhvr>
                                      <p:by>
                                        <p:hsl h="7200000" s="0" l="0"/>
                                      </p:by>
                                    </p:animClr>
                                    <p:set>
                                      <p:cBhvr>
                                        <p:cTn id="23" dur="500" fill="hold"/>
                                        <p:tgtEl>
                                          <p:spTgt spid="214020"/>
                                        </p:tgtEl>
                                        <p:attrNameLst>
                                          <p:attrName>fill.type</p:attrName>
                                        </p:attrNameLst>
                                      </p:cBhvr>
                                      <p:to>
                                        <p:strVal val="solid"/>
                                      </p:to>
                                    </p:set>
                                  </p:childTnLst>
                                </p:cTn>
                              </p:par>
                              <p:par>
                                <p:cTn id="24" presetID="10" presetClass="exit" presetSubtype="0" fill="hold" grpId="0" nodeType="withEffect">
                                  <p:stCondLst>
                                    <p:cond delay="0"/>
                                  </p:stCondLst>
                                  <p:childTnLst>
                                    <p:animEffect transition="out" filter="fade">
                                      <p:cBhvr>
                                        <p:cTn id="25" dur="2000"/>
                                        <p:tgtEl>
                                          <p:spTgt spid="214019"/>
                                        </p:tgtEl>
                                      </p:cBhvr>
                                    </p:animEffect>
                                    <p:set>
                                      <p:cBhvr>
                                        <p:cTn id="26" dur="1" fill="hold">
                                          <p:stCondLst>
                                            <p:cond delay="1999"/>
                                          </p:stCondLst>
                                        </p:cTn>
                                        <p:tgtEl>
                                          <p:spTgt spid="214019"/>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214022"/>
                                        </p:tgtEl>
                                        <p:attrNameLst>
                                          <p:attrName>style.visibility</p:attrName>
                                        </p:attrNameLst>
                                      </p:cBhvr>
                                      <p:to>
                                        <p:strVal val="visible"/>
                                      </p:to>
                                    </p:set>
                                    <p:animEffect transition="in" filter="fade">
                                      <p:cBhvr>
                                        <p:cTn id="29" dur="2000"/>
                                        <p:tgtEl>
                                          <p:spTgt spid="214022"/>
                                        </p:tgtEl>
                                      </p:cBhvr>
                                    </p:animEffec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2" grpId="0"/>
      <p:bldP spid="214019" grpId="0"/>
      <p:bldP spid="214020" grpId="0" animBg="1"/>
      <p:bldP spid="214020" grpId="1" animBg="1"/>
      <p:bldP spid="214020" grpId="2" animBg="1"/>
      <p:bldP spid="214021"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4818" name="Rectangle 2"/>
          <p:cNvSpPr>
            <a:spLocks noGrp="1" noChangeArrowheads="1"/>
          </p:cNvSpPr>
          <p:nvPr>
            <p:ph type="title"/>
          </p:nvPr>
        </p:nvSpPr>
        <p:spPr>
          <a:xfrm>
            <a:off x="539552" y="947504"/>
            <a:ext cx="8685213" cy="400110"/>
          </a:xfrm>
        </p:spPr>
        <p:txBody>
          <a:bodyPr anchor="ctr">
            <a:spAutoFit/>
          </a:bodyPr>
          <a:lstStyle/>
          <a:p>
            <a:pPr eaLnBrk="1" hangingPunct="1"/>
            <a:r>
              <a:rPr lang="en-US" sz="2000" dirty="0" err="1"/>
              <a:t>Pasar</a:t>
            </a:r>
            <a:r>
              <a:rPr lang="en-US" sz="2000" dirty="0"/>
              <a:t> de </a:t>
            </a:r>
            <a:r>
              <a:rPr lang="en-US" sz="2000" dirty="0" err="1"/>
              <a:t>posiciones</a:t>
            </a:r>
            <a:r>
              <a:rPr lang="en-US" sz="2000" dirty="0"/>
              <a:t> a </a:t>
            </a:r>
            <a:r>
              <a:rPr lang="en-US" sz="2000" dirty="0" err="1"/>
              <a:t>intereses</a:t>
            </a:r>
            <a:endParaRPr lang="en-US" sz="2000" dirty="0"/>
          </a:p>
        </p:txBody>
      </p:sp>
      <p:sp>
        <p:nvSpPr>
          <p:cNvPr id="34819" name="17 Marcador de número de diapositiva"/>
          <p:cNvSpPr>
            <a:spLocks noGrp="1"/>
          </p:cNvSpPr>
          <p:nvPr>
            <p:ph type="sldNum" sz="quarter" idx="10"/>
          </p:nvPr>
        </p:nvSpPr>
        <p:spPr>
          <a:xfrm>
            <a:off x="6948264" y="4876006"/>
            <a:ext cx="2133600" cy="200025"/>
          </a:xfrm>
          <a:noFill/>
        </p:spPr>
        <p:txBody>
          <a:bodyPr/>
          <a:lstStyle/>
          <a:p>
            <a:pPr fontAlgn="base">
              <a:spcAft>
                <a:spcPct val="0"/>
              </a:spcAft>
            </a:pPr>
            <a:r>
              <a:rPr lang="en-US">
                <a:latin typeface="Arial" charset="0"/>
                <a:ea typeface="MS PGothic" pitchFamily="34" charset="-128"/>
                <a:cs typeface="Arial" charset="0"/>
              </a:rPr>
              <a:t>| </a:t>
            </a:r>
            <a:fld id="{C07B5E94-3BC7-4C26-A652-0713EE5DF0F8}" type="slidenum">
              <a:rPr lang="en-US" smtClean="0">
                <a:solidFill>
                  <a:srgbClr val="B2B2B2"/>
                </a:solidFill>
                <a:latin typeface="Arial" charset="0"/>
                <a:ea typeface="MS PGothic" pitchFamily="34" charset="-128"/>
                <a:cs typeface="Arial" charset="0"/>
              </a:rPr>
              <a:pPr fontAlgn="base">
                <a:spcAft>
                  <a:spcPct val="0"/>
                </a:spcAft>
              </a:pPr>
              <a:t>183</a:t>
            </a:fld>
            <a:endParaRPr lang="en-US">
              <a:solidFill>
                <a:srgbClr val="B2B2B2"/>
              </a:solidFill>
              <a:latin typeface="Arial" charset="0"/>
              <a:ea typeface="MS PGothic" pitchFamily="34" charset="-128"/>
              <a:cs typeface="Arial" charset="0"/>
            </a:endParaRPr>
          </a:p>
        </p:txBody>
      </p:sp>
      <p:sp>
        <p:nvSpPr>
          <p:cNvPr id="1212419" name="Rectangle 3"/>
          <p:cNvSpPr>
            <a:spLocks noChangeArrowheads="1"/>
          </p:cNvSpPr>
          <p:nvPr/>
        </p:nvSpPr>
        <p:spPr bwMode="auto">
          <a:xfrm>
            <a:off x="2012396" y="1862143"/>
            <a:ext cx="1623403" cy="565591"/>
          </a:xfrm>
          <a:prstGeom prst="rect">
            <a:avLst/>
          </a:prstGeom>
          <a:solidFill>
            <a:schemeClr val="accent4"/>
          </a:solidFill>
          <a:ln w="9525">
            <a:noFill/>
            <a:miter lim="800000"/>
            <a:headEnd/>
            <a:tailEnd/>
          </a:ln>
        </p:spPr>
        <p:txBody>
          <a:bodyPr lIns="91395" tIns="91395" rIns="91395" bIns="91395"/>
          <a:lstStyle/>
          <a:p>
            <a:pPr algn="ctr" defTabSz="895350" fontAlgn="auto">
              <a:spcBef>
                <a:spcPct val="20000"/>
              </a:spcBef>
              <a:spcAft>
                <a:spcPct val="50000"/>
              </a:spcAft>
              <a:buClr>
                <a:schemeClr val="folHlink"/>
              </a:buClr>
              <a:defRPr/>
            </a:pPr>
            <a:r>
              <a:rPr lang="es-ES" sz="1800" b="1" dirty="0">
                <a:solidFill>
                  <a:srgbClr val="FFFFFF"/>
                </a:solidFill>
              </a:rPr>
              <a:t>Posición</a:t>
            </a:r>
            <a:r>
              <a:rPr lang="en-US" sz="1800" b="1" dirty="0">
                <a:solidFill>
                  <a:srgbClr val="FFFFFF"/>
                </a:solidFill>
              </a:rPr>
              <a:t> A</a:t>
            </a:r>
          </a:p>
        </p:txBody>
      </p:sp>
      <p:sp>
        <p:nvSpPr>
          <p:cNvPr id="1212421" name="Line 5"/>
          <p:cNvSpPr>
            <a:spLocks noChangeShapeType="1"/>
          </p:cNvSpPr>
          <p:nvPr/>
        </p:nvSpPr>
        <p:spPr bwMode="auto">
          <a:xfrm flipH="1">
            <a:off x="2824824" y="2571750"/>
            <a:ext cx="18984" cy="1008112"/>
          </a:xfrm>
          <a:prstGeom prst="line">
            <a:avLst/>
          </a:prstGeom>
          <a:noFill/>
          <a:ln w="57150">
            <a:solidFill>
              <a:schemeClr val="bg2">
                <a:lumMod val="75000"/>
              </a:schemeClr>
            </a:solidFill>
            <a:round/>
            <a:headEnd/>
            <a:tailEnd type="triangle" w="med" len="med"/>
          </a:ln>
        </p:spPr>
        <p:txBody>
          <a:bodyPr lIns="89517" tIns="44758" rIns="89517" bIns="44758"/>
          <a:lstStyle/>
          <a:p>
            <a:pPr fontAlgn="auto">
              <a:spcBef>
                <a:spcPts val="0"/>
              </a:spcBef>
              <a:spcAft>
                <a:spcPts val="0"/>
              </a:spcAft>
              <a:defRPr/>
            </a:pPr>
            <a:endParaRPr lang="es-AR" b="1"/>
          </a:p>
        </p:txBody>
      </p:sp>
      <p:sp>
        <p:nvSpPr>
          <p:cNvPr id="1212425" name="Line 9"/>
          <p:cNvSpPr>
            <a:spLocks noChangeShapeType="1"/>
          </p:cNvSpPr>
          <p:nvPr/>
        </p:nvSpPr>
        <p:spPr bwMode="auto">
          <a:xfrm flipH="1">
            <a:off x="1371332" y="1635646"/>
            <a:ext cx="18843" cy="2597661"/>
          </a:xfrm>
          <a:prstGeom prst="line">
            <a:avLst/>
          </a:prstGeom>
          <a:noFill/>
          <a:ln w="57150">
            <a:solidFill>
              <a:schemeClr val="accent2"/>
            </a:solidFill>
            <a:round/>
            <a:headEnd type="oval" w="med" len="med"/>
            <a:tailEnd type="triangle" w="med" len="med"/>
          </a:ln>
        </p:spPr>
        <p:txBody>
          <a:bodyPr lIns="89517" tIns="44758" rIns="89517" bIns="44758"/>
          <a:lstStyle/>
          <a:p>
            <a:endParaRPr lang="es-AR"/>
          </a:p>
        </p:txBody>
      </p:sp>
      <p:sp>
        <p:nvSpPr>
          <p:cNvPr id="1212426" name="Text Box 10"/>
          <p:cNvSpPr txBox="1">
            <a:spLocks noChangeArrowheads="1"/>
          </p:cNvSpPr>
          <p:nvPr/>
        </p:nvSpPr>
        <p:spPr bwMode="auto">
          <a:xfrm rot="-5400000">
            <a:off x="-424534" y="2721691"/>
            <a:ext cx="2758361" cy="398140"/>
          </a:xfrm>
          <a:prstGeom prst="rect">
            <a:avLst/>
          </a:prstGeom>
          <a:noFill/>
          <a:ln w="9525" algn="ctr">
            <a:noFill/>
            <a:miter lim="800000"/>
            <a:headEnd/>
            <a:tailEnd/>
          </a:ln>
        </p:spPr>
        <p:txBody>
          <a:bodyPr wrap="none" lIns="89492" tIns="44745" rIns="89492" bIns="44745">
            <a:spAutoFit/>
          </a:bodyPr>
          <a:lstStyle/>
          <a:p>
            <a:r>
              <a:rPr lang="es-ES" sz="2000" b="1">
                <a:solidFill>
                  <a:srgbClr val="002960"/>
                </a:solidFill>
              </a:rPr>
              <a:t>Ampliar las opciones</a:t>
            </a:r>
          </a:p>
        </p:txBody>
      </p:sp>
      <p:sp>
        <p:nvSpPr>
          <p:cNvPr id="1212429" name="Rectangle 3"/>
          <p:cNvSpPr>
            <a:spLocks noChangeArrowheads="1"/>
          </p:cNvSpPr>
          <p:nvPr/>
        </p:nvSpPr>
        <p:spPr bwMode="auto">
          <a:xfrm>
            <a:off x="2012296" y="3710322"/>
            <a:ext cx="1623600" cy="589620"/>
          </a:xfrm>
          <a:prstGeom prst="rect">
            <a:avLst/>
          </a:prstGeom>
          <a:solidFill>
            <a:schemeClr val="tx1">
              <a:lumMod val="50000"/>
              <a:lumOff val="50000"/>
            </a:schemeClr>
          </a:solidFill>
          <a:ln w="9525">
            <a:noFill/>
            <a:miter lim="800000"/>
            <a:headEnd/>
            <a:tailEnd/>
          </a:ln>
        </p:spPr>
        <p:txBody>
          <a:bodyPr lIns="91395" tIns="91395" rIns="91395" bIns="91395"/>
          <a:lstStyle/>
          <a:p>
            <a:pPr algn="ctr" defTabSz="895350">
              <a:spcBef>
                <a:spcPct val="20000"/>
              </a:spcBef>
              <a:spcAft>
                <a:spcPct val="50000"/>
              </a:spcAft>
              <a:buClr>
                <a:schemeClr val="folHlink"/>
              </a:buClr>
            </a:pPr>
            <a:r>
              <a:rPr lang="es-ES" b="1" dirty="0">
                <a:solidFill>
                  <a:srgbClr val="FFFFFF"/>
                </a:solidFill>
              </a:rPr>
              <a:t>Intereses </a:t>
            </a:r>
            <a:r>
              <a:rPr lang="en-US" b="1" dirty="0">
                <a:solidFill>
                  <a:srgbClr val="FFFFFF"/>
                </a:solidFill>
              </a:rPr>
              <a:t>A</a:t>
            </a:r>
          </a:p>
        </p:txBody>
      </p:sp>
      <p:sp>
        <p:nvSpPr>
          <p:cNvPr id="17" name="Text Box 14"/>
          <p:cNvSpPr txBox="1">
            <a:spLocks noChangeArrowheads="1"/>
          </p:cNvSpPr>
          <p:nvPr/>
        </p:nvSpPr>
        <p:spPr bwMode="auto">
          <a:xfrm>
            <a:off x="4283968" y="1059582"/>
            <a:ext cx="4464496" cy="1940866"/>
          </a:xfrm>
          <a:prstGeom prst="rect">
            <a:avLst/>
          </a:prstGeom>
          <a:noFill/>
          <a:ln w="9525">
            <a:noFill/>
            <a:miter lim="800000"/>
            <a:headEnd/>
            <a:tailEnd/>
          </a:ln>
        </p:spPr>
        <p:txBody>
          <a:bodyPr wrap="square" lIns="93296" tIns="46648" rIns="93296" bIns="46648">
            <a:spAutoFit/>
          </a:bodyPr>
          <a:lstStyle/>
          <a:p>
            <a:pPr algn="ctr" defTabSz="933450" fontAlgn="auto">
              <a:spcBef>
                <a:spcPts val="0"/>
              </a:spcBef>
              <a:spcAft>
                <a:spcPts val="0"/>
              </a:spcAft>
              <a:defRPr/>
            </a:pPr>
            <a:r>
              <a:rPr lang="es-ES" sz="2400" b="1" dirty="0">
                <a:solidFill>
                  <a:schemeClr val="tx1"/>
                </a:solidFill>
              </a:rPr>
              <a:t>¿Qué es lo que “X”</a:t>
            </a:r>
          </a:p>
          <a:p>
            <a:pPr algn="ctr" defTabSz="933450" fontAlgn="auto">
              <a:spcBef>
                <a:spcPts val="0"/>
              </a:spcBef>
              <a:spcAft>
                <a:spcPts val="0"/>
              </a:spcAft>
              <a:defRPr/>
            </a:pPr>
            <a:r>
              <a:rPr lang="es-ES" sz="2400" b="1" dirty="0">
                <a:solidFill>
                  <a:schemeClr val="tx1"/>
                </a:solidFill>
              </a:rPr>
              <a:t>(tu posición) te permite obtener que es más importante que “X” (tu posición)?</a:t>
            </a:r>
          </a:p>
        </p:txBody>
      </p:sp>
      <p:sp>
        <p:nvSpPr>
          <p:cNvPr id="10" name="Rectangle 4"/>
          <p:cNvSpPr txBox="1">
            <a:spLocks noChangeArrowheads="1"/>
          </p:cNvSpPr>
          <p:nvPr/>
        </p:nvSpPr>
        <p:spPr bwMode="auto">
          <a:xfrm>
            <a:off x="107504" y="37518"/>
            <a:ext cx="8352928" cy="523212"/>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spAutoFit/>
          </a:bodyPr>
          <a:lstStyle/>
          <a:p>
            <a:pPr marL="449263" marR="0" lvl="0" indent="0" algn="l" defTabSz="914400" rtl="0" eaLnBrk="1" fontAlgn="base" latinLnBrk="0" hangingPunct="1">
              <a:lnSpc>
                <a:spcPct val="100000"/>
              </a:lnSpc>
              <a:spcBef>
                <a:spcPct val="0"/>
              </a:spcBef>
              <a:spcAft>
                <a:spcPct val="0"/>
              </a:spcAft>
              <a:buClrTx/>
              <a:buSzTx/>
              <a:buFontTx/>
              <a:buNone/>
              <a:tabLst/>
              <a:defRPr/>
            </a:pPr>
            <a:r>
              <a:rPr lang="es-ES" sz="2800" kern="0" dirty="0">
                <a:latin typeface="+mj-lt"/>
                <a:ea typeface="+mj-ea"/>
                <a:cs typeface="+mj-cs"/>
              </a:rPr>
              <a:t>e</a:t>
            </a:r>
            <a:r>
              <a:rPr kumimoji="0" lang="es-ES" sz="2800" i="0" u="none" strike="noStrike" kern="0" cap="none" spc="0" normalizeH="0" baseline="0" noProof="0" dirty="0" err="1">
                <a:ln>
                  <a:noFill/>
                </a:ln>
                <a:solidFill>
                  <a:srgbClr val="002D62"/>
                </a:solidFill>
                <a:effectLst/>
                <a:uLnTx/>
                <a:uFillTx/>
                <a:latin typeface="+mj-lt"/>
                <a:ea typeface="+mj-ea"/>
                <a:cs typeface="+mj-cs"/>
              </a:rPr>
              <a:t>scasez</a:t>
            </a:r>
            <a:r>
              <a:rPr kumimoji="0" lang="es-ES" sz="2800" i="0" u="none" strike="noStrike" kern="0" cap="none" spc="0" normalizeH="0" baseline="0" noProof="0" dirty="0">
                <a:ln>
                  <a:noFill/>
                </a:ln>
                <a:solidFill>
                  <a:srgbClr val="002D62"/>
                </a:solidFill>
                <a:effectLst/>
                <a:uLnTx/>
                <a:uFillTx/>
                <a:latin typeface="+mj-lt"/>
                <a:ea typeface="+mj-ea"/>
                <a:cs typeface="+mj-cs"/>
              </a:rPr>
              <a:t> en los conflictos</a:t>
            </a:r>
            <a:endParaRPr kumimoji="0" lang="en-US" sz="2800" i="0" u="none" strike="noStrike" kern="0" cap="none" spc="0" normalizeH="0" baseline="0" noProof="0" dirty="0">
              <a:ln>
                <a:noFill/>
              </a:ln>
              <a:solidFill>
                <a:srgbClr val="002D62"/>
              </a:solidFill>
              <a:effectLst/>
              <a:uLnTx/>
              <a:uFillTx/>
              <a:latin typeface="+mj-lt"/>
              <a:ea typeface="+mj-ea"/>
              <a:cs typeface="+mj-cs"/>
            </a:endParaRPr>
          </a:p>
        </p:txBody>
      </p:sp>
      <p:pic>
        <p:nvPicPr>
          <p:cNvPr id="12" name="Picture 6" descr="MPj04223160000[1]"/>
          <p:cNvPicPr>
            <a:picLocks noChangeAspect="1" noChangeArrowheads="1"/>
          </p:cNvPicPr>
          <p:nvPr/>
        </p:nvPicPr>
        <p:blipFill>
          <a:blip r:embed="rId3" cstate="print"/>
          <a:srcRect/>
          <a:stretch>
            <a:fillRect/>
          </a:stretch>
        </p:blipFill>
        <p:spPr bwMode="auto">
          <a:xfrm>
            <a:off x="5796136" y="3104834"/>
            <a:ext cx="2232248" cy="2025559"/>
          </a:xfrm>
          <a:prstGeom prst="rect">
            <a:avLst/>
          </a:prstGeom>
          <a:noFill/>
          <a:ln w="9525">
            <a:noFill/>
            <a:miter lim="800000"/>
            <a:headEnd/>
            <a:tailEnd/>
          </a:ln>
        </p:spPr>
      </p:pic>
      <p:sp>
        <p:nvSpPr>
          <p:cNvPr id="15" name="Oval 12"/>
          <p:cNvSpPr>
            <a:spLocks noChangeArrowheads="1"/>
          </p:cNvSpPr>
          <p:nvPr/>
        </p:nvSpPr>
        <p:spPr bwMode="auto">
          <a:xfrm>
            <a:off x="113196" y="178265"/>
            <a:ext cx="368300" cy="276225"/>
          </a:xfrm>
          <a:prstGeom prst="ellipse">
            <a:avLst/>
          </a:prstGeom>
          <a:solidFill>
            <a:schemeClr val="accent4"/>
          </a:solidFill>
          <a:ln w="9525" algn="ctr">
            <a:noFill/>
            <a:round/>
            <a:headEnd/>
            <a:tailEnd/>
          </a:ln>
          <a:effectLst>
            <a:outerShdw blurRad="50800" dist="38100" dir="2700000" algn="tl" rotWithShape="0">
              <a:prstClr val="black">
                <a:alpha val="40000"/>
              </a:prstClr>
            </a:outerShdw>
          </a:effectLst>
        </p:spPr>
        <p:txBody>
          <a:bodyPr wrap="none" lIns="45707" tIns="45707" rIns="45707" bIns="45707" anchor="ctr"/>
          <a:lstStyle/>
          <a:p>
            <a:pPr algn="ctr" fontAlgn="auto">
              <a:spcBef>
                <a:spcPts val="0"/>
              </a:spcBef>
              <a:spcAft>
                <a:spcPts val="0"/>
              </a:spcAft>
              <a:defRPr/>
            </a:pPr>
            <a:r>
              <a:rPr lang="en-US" dirty="0">
                <a:solidFill>
                  <a:schemeClr val="bg1"/>
                </a:solidFill>
              </a:rPr>
              <a:t>3</a:t>
            </a:r>
            <a:endParaRPr lang="en-US" b="1" dirty="0">
              <a:solidFill>
                <a:schemeClr val="bg1"/>
              </a:solidFill>
            </a:endParaRPr>
          </a:p>
        </p:txBody>
      </p:sp>
    </p:spTree>
    <p:extLst>
      <p:ext uri="{BB962C8B-B14F-4D97-AF65-F5344CB8AC3E}">
        <p14:creationId xmlns:p14="http://schemas.microsoft.com/office/powerpoint/2010/main" val="2589483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2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24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24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124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2426"/>
                                        </p:tgtEl>
                                        <p:attrNameLst>
                                          <p:attrName>style.visibility</p:attrName>
                                        </p:attrNameLst>
                                      </p:cBhvr>
                                      <p:to>
                                        <p:strVal val="visible"/>
                                      </p:to>
                                    </p:set>
                                  </p:childTnLst>
                                </p:cTn>
                              </p:par>
                              <p:par>
                                <p:cTn id="19" presetID="17"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425" grpId="0" animBg="1"/>
      <p:bldP spid="1212426" grpId="0"/>
      <p:bldP spid="17"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a:extLst>
              <a:ext uri="{FF2B5EF4-FFF2-40B4-BE49-F238E27FC236}">
                <a16:creationId xmlns:a16="http://schemas.microsoft.com/office/drawing/2014/main" id="{544766D6-4272-401E-B3BA-ACE5F73D2AE8}"/>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04834" name="Rectangle 2"/>
          <p:cNvSpPr>
            <a:spLocks noGrp="1" noChangeArrowheads="1"/>
          </p:cNvSpPr>
          <p:nvPr>
            <p:ph type="title" idx="4294967295"/>
          </p:nvPr>
        </p:nvSpPr>
        <p:spPr>
          <a:xfrm>
            <a:off x="467544" y="62606"/>
            <a:ext cx="8424936" cy="367903"/>
          </a:xfrm>
        </p:spPr>
        <p:txBody>
          <a:bodyPr/>
          <a:lstStyle/>
          <a:p>
            <a:pPr eaLnBrk="1" hangingPunct="1"/>
            <a:r>
              <a:rPr lang="es-ES" sz="2400" dirty="0"/>
              <a:t>Actividad: identificación de intereses subyacentes</a:t>
            </a:r>
          </a:p>
        </p:txBody>
      </p:sp>
      <p:sp>
        <p:nvSpPr>
          <p:cNvPr id="100358" name="Rectangle 6"/>
          <p:cNvSpPr>
            <a:spLocks noGrp="1" noChangeArrowheads="1"/>
          </p:cNvSpPr>
          <p:nvPr>
            <p:ph idx="4294967295"/>
          </p:nvPr>
        </p:nvSpPr>
        <p:spPr>
          <a:xfrm>
            <a:off x="683568" y="1822951"/>
            <a:ext cx="7992888" cy="2693015"/>
          </a:xfrm>
        </p:spPr>
        <p:txBody>
          <a:bodyPr vert="horz" wrap="square" lIns="68565" tIns="68565" rIns="68565" bIns="68565" numCol="1" anchor="t" anchorCtr="0" compatLnSpc="1">
            <a:prstTxWarp prst="textNoShape">
              <a:avLst/>
            </a:prstTxWarp>
            <a:spAutoFit/>
          </a:bodyPr>
          <a:lstStyle/>
          <a:p>
            <a:pPr marL="257175" indent="-257175" defTabSz="671513" eaLnBrk="1" hangingPunct="1">
              <a:spcBef>
                <a:spcPts val="600"/>
              </a:spcBef>
              <a:spcAft>
                <a:spcPts val="600"/>
              </a:spcAft>
              <a:buFontTx/>
              <a:buAutoNum type="arabicPeriod"/>
            </a:pPr>
            <a:r>
              <a:rPr lang="es-ES" sz="1600" b="0" dirty="0"/>
              <a:t>Piensen en algo que quieren (…puede ser cualquier cosa…) y escríbanlo a continuación. </a:t>
            </a:r>
          </a:p>
          <a:p>
            <a:pPr marL="257175" indent="-257175" defTabSz="671513" eaLnBrk="1" hangingPunct="1">
              <a:lnSpc>
                <a:spcPct val="50000"/>
              </a:lnSpc>
              <a:spcBef>
                <a:spcPts val="600"/>
              </a:spcBef>
              <a:spcAft>
                <a:spcPts val="600"/>
              </a:spcAft>
              <a:buFontTx/>
              <a:buAutoNum type="arabicPeriod"/>
            </a:pPr>
            <a:r>
              <a:rPr lang="es-ES" sz="1600" b="0" dirty="0"/>
              <a:t>Reflexionen y respóndanse:</a:t>
            </a:r>
          </a:p>
          <a:p>
            <a:pPr marL="491729" lvl="1" indent="-228600" defTabSz="671513" eaLnBrk="1" hangingPunct="1">
              <a:spcBef>
                <a:spcPts val="600"/>
              </a:spcBef>
              <a:spcAft>
                <a:spcPts val="600"/>
              </a:spcAft>
              <a:buClr>
                <a:schemeClr val="accent2"/>
              </a:buClr>
              <a:buFont typeface="Arial" charset="0"/>
              <a:buChar char="•"/>
            </a:pPr>
            <a:r>
              <a:rPr lang="es-ES" sz="1400" i="1" dirty="0"/>
              <a:t>¿Qué obtendría por medio de eso que quiero que es aún más importante para mí?</a:t>
            </a:r>
          </a:p>
          <a:p>
            <a:pPr marL="257175" indent="-257175" defTabSz="671513" eaLnBrk="1" hangingPunct="1">
              <a:spcBef>
                <a:spcPts val="600"/>
              </a:spcBef>
              <a:spcAft>
                <a:spcPts val="600"/>
              </a:spcAft>
              <a:buFontTx/>
              <a:buAutoNum type="arabicPeriod"/>
            </a:pPr>
            <a:r>
              <a:rPr lang="es-ES" sz="1600" b="0" dirty="0"/>
              <a:t>Háganse nuevamente la misma pregunta sobre lo que respondieron anteriormente: </a:t>
            </a:r>
          </a:p>
          <a:p>
            <a:pPr marL="491729" lvl="1" indent="-228600" defTabSz="671513" eaLnBrk="1" hangingPunct="1">
              <a:spcBef>
                <a:spcPts val="600"/>
              </a:spcBef>
              <a:spcAft>
                <a:spcPts val="600"/>
              </a:spcAft>
              <a:buClr>
                <a:schemeClr val="accent2"/>
              </a:buClr>
              <a:buFont typeface="Arial" charset="0"/>
              <a:buChar char="•"/>
            </a:pPr>
            <a:r>
              <a:rPr lang="es-ES" sz="1400" i="1" dirty="0"/>
              <a:t>¿Qué obtendría por medio de eso que contesté en el punto 2?</a:t>
            </a:r>
          </a:p>
          <a:p>
            <a:pPr marL="257175" indent="-257175" defTabSz="671513" eaLnBrk="1" hangingPunct="1">
              <a:spcBef>
                <a:spcPts val="600"/>
              </a:spcBef>
              <a:spcAft>
                <a:spcPts val="600"/>
              </a:spcAft>
              <a:buFontTx/>
              <a:buAutoNum type="arabicPeriod"/>
            </a:pPr>
            <a:r>
              <a:rPr lang="es-ES" sz="1600" b="0" dirty="0"/>
              <a:t>Háganse la pregunta sucesivamente tantas veces como sea necesario, hasta que sientan que no hay otra respuesta posible. Escriban esa respuesta final. </a:t>
            </a:r>
          </a:p>
        </p:txBody>
      </p:sp>
      <p:sp>
        <p:nvSpPr>
          <p:cNvPr id="504836" name="3 Marcador de número de diapositiva"/>
          <p:cNvSpPr txBox="1">
            <a:spLocks noGrp="1"/>
          </p:cNvSpPr>
          <p:nvPr/>
        </p:nvSpPr>
        <p:spPr bwMode="auto">
          <a:xfrm>
            <a:off x="7507691" y="4971631"/>
            <a:ext cx="1600200" cy="200025"/>
          </a:xfrm>
          <a:prstGeom prst="rect">
            <a:avLst/>
          </a:prstGeom>
          <a:noFill/>
          <a:ln w="9525">
            <a:noFill/>
            <a:miter lim="800000"/>
            <a:headEnd/>
            <a:tailEnd/>
          </a:ln>
        </p:spPr>
        <p:txBody>
          <a:bodyPr/>
          <a:lstStyle/>
          <a:p>
            <a:pPr algn="r" eaLnBrk="1" hangingPunct="1">
              <a:spcBef>
                <a:spcPct val="0"/>
              </a:spcBef>
            </a:pPr>
            <a:r>
              <a:rPr lang="en-US" sz="750" dirty="0">
                <a:solidFill>
                  <a:srgbClr val="FBB03F"/>
                </a:solidFill>
                <a:sym typeface="Trebuchet MS" pitchFamily="34" charset="0"/>
              </a:rPr>
              <a:t>| </a:t>
            </a:r>
            <a:fld id="{6638B907-8038-4768-BEC2-883906490FEC}" type="slidenum">
              <a:rPr lang="en-US" sz="750">
                <a:solidFill>
                  <a:srgbClr val="B2B2B2"/>
                </a:solidFill>
                <a:sym typeface="Trebuchet MS" pitchFamily="34" charset="0"/>
              </a:rPr>
              <a:pPr algn="r" eaLnBrk="1" hangingPunct="1">
                <a:spcBef>
                  <a:spcPct val="0"/>
                </a:spcBef>
              </a:pPr>
              <a:t>184</a:t>
            </a:fld>
            <a:endParaRPr lang="en-US" sz="750" dirty="0">
              <a:solidFill>
                <a:srgbClr val="B2B2B2"/>
              </a:solidFill>
              <a:sym typeface="Trebuchet MS" pitchFamily="34" charset="0"/>
            </a:endParaRPr>
          </a:p>
        </p:txBody>
      </p:sp>
      <p:sp>
        <p:nvSpPr>
          <p:cNvPr id="6" name="Text Box 38"/>
          <p:cNvSpPr txBox="1">
            <a:spLocks noChangeArrowheads="1"/>
          </p:cNvSpPr>
          <p:nvPr/>
        </p:nvSpPr>
        <p:spPr bwMode="auto">
          <a:xfrm>
            <a:off x="476336" y="703692"/>
            <a:ext cx="6315075" cy="276999"/>
          </a:xfrm>
          <a:prstGeom prst="rect">
            <a:avLst/>
          </a:prstGeom>
          <a:noFill/>
          <a:ln w="9525" algn="ctr">
            <a:noFill/>
            <a:miter lim="800000"/>
            <a:headEnd/>
            <a:tailEnd/>
          </a:ln>
        </p:spPr>
        <p:txBody>
          <a:bodyPr>
            <a:spAutoFit/>
          </a:bodyPr>
          <a:lstStyle/>
          <a:p>
            <a:r>
              <a:rPr lang="en-US" sz="1200" dirty="0">
                <a:solidFill>
                  <a:schemeClr val="bg2">
                    <a:lumMod val="75000"/>
                  </a:schemeClr>
                </a:solidFill>
              </a:rPr>
              <a:t>RESOLUCIÓN DEL COMPONENTE OPERATIVO</a:t>
            </a:r>
            <a:endParaRPr lang="es-ES" sz="1200" dirty="0">
              <a:solidFill>
                <a:schemeClr val="bg2">
                  <a:lumMod val="75000"/>
                </a:schemeClr>
              </a:solidFill>
            </a:endParaRPr>
          </a:p>
        </p:txBody>
      </p:sp>
      <p:pic>
        <p:nvPicPr>
          <p:cNvPr id="8" name="Picture 2">
            <a:extLst>
              <a:ext uri="{FF2B5EF4-FFF2-40B4-BE49-F238E27FC236}">
                <a16:creationId xmlns:a16="http://schemas.microsoft.com/office/drawing/2014/main" id="{09684C47-32C7-4504-998E-F0C34A77BE6E}"/>
              </a:ext>
            </a:extLst>
          </p:cNvPr>
          <p:cNvPicPr>
            <a:picLocks noChangeAspect="1" noChangeArrowheads="1"/>
          </p:cNvPicPr>
          <p:nvPr/>
        </p:nvPicPr>
        <p:blipFill>
          <a:blip r:embed="rId3" cstate="print"/>
          <a:srcRect/>
          <a:stretch>
            <a:fillRect/>
          </a:stretch>
        </p:blipFill>
        <p:spPr bwMode="auto">
          <a:xfrm>
            <a:off x="3456585" y="1110876"/>
            <a:ext cx="5435895" cy="351073"/>
          </a:xfrm>
          <a:prstGeom prst="rect">
            <a:avLst/>
          </a:prstGeom>
          <a:noFill/>
          <a:ln w="9525">
            <a:noFill/>
            <a:miter lim="800000"/>
            <a:headEnd/>
            <a:tailEnd/>
          </a:ln>
          <a:effectLst/>
        </p:spPr>
      </p:pic>
      <p:sp>
        <p:nvSpPr>
          <p:cNvPr id="9" name="Oval 8">
            <a:extLst>
              <a:ext uri="{FF2B5EF4-FFF2-40B4-BE49-F238E27FC236}">
                <a16:creationId xmlns:a16="http://schemas.microsoft.com/office/drawing/2014/main" id="{D301E40F-4383-411E-922D-E5C23C0D51F0}"/>
              </a:ext>
            </a:extLst>
          </p:cNvPr>
          <p:cNvSpPr/>
          <p:nvPr/>
        </p:nvSpPr>
        <p:spPr bwMode="auto">
          <a:xfrm>
            <a:off x="6336904" y="1002864"/>
            <a:ext cx="2736304" cy="59406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33136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0358">
                                            <p:txEl>
                                              <p:pRg st="0" end="0"/>
                                            </p:txEl>
                                          </p:spTgt>
                                        </p:tgtEl>
                                        <p:attrNameLst>
                                          <p:attrName>style.visibility</p:attrName>
                                        </p:attrNameLst>
                                      </p:cBhvr>
                                      <p:to>
                                        <p:strVal val="visible"/>
                                      </p:to>
                                    </p:set>
                                    <p:animEffect transition="in" filter="box(in)">
                                      <p:cBhvr>
                                        <p:cTn id="7" dur="500"/>
                                        <p:tgtEl>
                                          <p:spTgt spid="1003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0358">
                                            <p:txEl>
                                              <p:pRg st="1" end="1"/>
                                            </p:txEl>
                                          </p:spTgt>
                                        </p:tgtEl>
                                        <p:attrNameLst>
                                          <p:attrName>style.visibility</p:attrName>
                                        </p:attrNameLst>
                                      </p:cBhvr>
                                      <p:to>
                                        <p:strVal val="visible"/>
                                      </p:to>
                                    </p:set>
                                    <p:animEffect transition="in" filter="box(in)">
                                      <p:cBhvr>
                                        <p:cTn id="12" dur="500"/>
                                        <p:tgtEl>
                                          <p:spTgt spid="1003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0358">
                                            <p:txEl>
                                              <p:pRg st="2" end="2"/>
                                            </p:txEl>
                                          </p:spTgt>
                                        </p:tgtEl>
                                        <p:attrNameLst>
                                          <p:attrName>style.visibility</p:attrName>
                                        </p:attrNameLst>
                                      </p:cBhvr>
                                      <p:to>
                                        <p:strVal val="visible"/>
                                      </p:to>
                                    </p:set>
                                    <p:animEffect transition="in" filter="box(in)">
                                      <p:cBhvr>
                                        <p:cTn id="17" dur="500"/>
                                        <p:tgtEl>
                                          <p:spTgt spid="1003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0358">
                                            <p:txEl>
                                              <p:pRg st="3" end="3"/>
                                            </p:txEl>
                                          </p:spTgt>
                                        </p:tgtEl>
                                        <p:attrNameLst>
                                          <p:attrName>style.visibility</p:attrName>
                                        </p:attrNameLst>
                                      </p:cBhvr>
                                      <p:to>
                                        <p:strVal val="visible"/>
                                      </p:to>
                                    </p:set>
                                    <p:animEffect transition="in" filter="box(in)">
                                      <p:cBhvr>
                                        <p:cTn id="22" dur="500"/>
                                        <p:tgtEl>
                                          <p:spTgt spid="1003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0358">
                                            <p:txEl>
                                              <p:pRg st="4" end="4"/>
                                            </p:txEl>
                                          </p:spTgt>
                                        </p:tgtEl>
                                        <p:attrNameLst>
                                          <p:attrName>style.visibility</p:attrName>
                                        </p:attrNameLst>
                                      </p:cBhvr>
                                      <p:to>
                                        <p:strVal val="visible"/>
                                      </p:to>
                                    </p:set>
                                    <p:animEffect transition="in" filter="box(in)">
                                      <p:cBhvr>
                                        <p:cTn id="27" dur="500"/>
                                        <p:tgtEl>
                                          <p:spTgt spid="1003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0358">
                                            <p:txEl>
                                              <p:pRg st="5" end="5"/>
                                            </p:txEl>
                                          </p:spTgt>
                                        </p:tgtEl>
                                        <p:attrNameLst>
                                          <p:attrName>style.visibility</p:attrName>
                                        </p:attrNameLst>
                                      </p:cBhvr>
                                      <p:to>
                                        <p:strVal val="visible"/>
                                      </p:to>
                                    </p:set>
                                    <p:animEffect transition="in" filter="box(in)">
                                      <p:cBhvr>
                                        <p:cTn id="32" dur="500"/>
                                        <p:tgtEl>
                                          <p:spTgt spid="10035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8" grpId="0" build="p" bldLvl="5"/>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262">
            <a:extLst>
              <a:ext uri="{FF2B5EF4-FFF2-40B4-BE49-F238E27FC236}">
                <a16:creationId xmlns:a16="http://schemas.microsoft.com/office/drawing/2014/main" id="{6DE2610C-6E6F-4FFD-945F-2B742295BF75}"/>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411" name="3 Marcador de número de diapositiva"/>
          <p:cNvSpPr>
            <a:spLocks noGrp="1"/>
          </p:cNvSpPr>
          <p:nvPr>
            <p:ph type="sldNum" sz="quarter" idx="10"/>
          </p:nvPr>
        </p:nvSpPr>
        <p:spPr/>
        <p:txBody>
          <a:bodyPr/>
          <a:lstStyle/>
          <a:p>
            <a:pPr>
              <a:defRPr/>
            </a:pPr>
            <a:r>
              <a:rPr lang="en-US"/>
              <a:t>| </a:t>
            </a:r>
            <a:fld id="{9CBE6133-76AE-46A0-BF40-925B0254142E}" type="slidenum">
              <a:rPr lang="en-US" smtClean="0">
                <a:solidFill>
                  <a:srgbClr val="B2B2B2"/>
                </a:solidFill>
              </a:rPr>
              <a:pPr>
                <a:defRPr/>
              </a:pPr>
              <a:t>185</a:t>
            </a:fld>
            <a:endParaRPr lang="en-US">
              <a:solidFill>
                <a:srgbClr val="B2B2B2"/>
              </a:solidFill>
            </a:endParaRPr>
          </a:p>
        </p:txBody>
      </p:sp>
      <p:cxnSp>
        <p:nvCxnSpPr>
          <p:cNvPr id="15364" name="AutoShape 97"/>
          <p:cNvCxnSpPr>
            <a:cxnSpLocks noChangeShapeType="1"/>
          </p:cNvCxnSpPr>
          <p:nvPr/>
        </p:nvCxnSpPr>
        <p:spPr bwMode="auto">
          <a:xfrm flipH="1">
            <a:off x="3827860" y="1884760"/>
            <a:ext cx="1190" cy="146447"/>
          </a:xfrm>
          <a:prstGeom prst="straightConnector1">
            <a:avLst/>
          </a:prstGeom>
          <a:noFill/>
          <a:ln w="9525">
            <a:solidFill>
              <a:srgbClr val="002960"/>
            </a:solidFill>
            <a:round/>
            <a:headEnd/>
            <a:tailEnd type="triangle" w="med" len="med"/>
          </a:ln>
        </p:spPr>
      </p:cxnSp>
      <p:sp>
        <p:nvSpPr>
          <p:cNvPr id="16390" name="Text Box 98"/>
          <p:cNvSpPr txBox="1">
            <a:spLocks noChangeArrowheads="1"/>
          </p:cNvSpPr>
          <p:nvPr/>
        </p:nvSpPr>
        <p:spPr bwMode="auto">
          <a:xfrm>
            <a:off x="2634594" y="1466694"/>
            <a:ext cx="2387032" cy="407980"/>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dirty="0">
                <a:solidFill>
                  <a:srgbClr val="002960"/>
                </a:solidFill>
              </a:rPr>
              <a:t>Acuerdo sobre los mecanismos de decisión principal y alternativo</a:t>
            </a:r>
          </a:p>
        </p:txBody>
      </p:sp>
      <p:grpSp>
        <p:nvGrpSpPr>
          <p:cNvPr id="2" name="Group 44"/>
          <p:cNvGrpSpPr/>
          <p:nvPr/>
        </p:nvGrpSpPr>
        <p:grpSpPr>
          <a:xfrm>
            <a:off x="2941077" y="2853929"/>
            <a:ext cx="1772887" cy="387053"/>
            <a:chOff x="2397435" y="3805238"/>
            <a:chExt cx="2363849" cy="516071"/>
          </a:xfrm>
        </p:grpSpPr>
        <p:sp>
          <p:nvSpPr>
            <p:cNvPr id="16395" name="Text Box 103"/>
            <p:cNvSpPr txBox="1">
              <a:spLocks noChangeArrowheads="1"/>
            </p:cNvSpPr>
            <p:nvPr/>
          </p:nvSpPr>
          <p:spPr bwMode="auto">
            <a:xfrm>
              <a:off x="2397435" y="4013907"/>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dirty="0">
                  <a:solidFill>
                    <a:srgbClr val="002960"/>
                  </a:solidFill>
                </a:rPr>
                <a:t>Seleccionar y Negociar</a:t>
              </a:r>
            </a:p>
          </p:txBody>
        </p:sp>
        <p:cxnSp>
          <p:nvCxnSpPr>
            <p:cNvPr id="15387" name="AutoShape 106"/>
            <p:cNvCxnSpPr>
              <a:cxnSpLocks noChangeShapeType="1"/>
            </p:cNvCxnSpPr>
            <p:nvPr/>
          </p:nvCxnSpPr>
          <p:spPr bwMode="auto">
            <a:xfrm>
              <a:off x="3579813" y="3805238"/>
              <a:ext cx="0" cy="195262"/>
            </a:xfrm>
            <a:prstGeom prst="straightConnector1">
              <a:avLst/>
            </a:prstGeom>
            <a:noFill/>
            <a:ln w="9525">
              <a:solidFill>
                <a:srgbClr val="002960"/>
              </a:solidFill>
              <a:round/>
              <a:headEnd/>
              <a:tailEnd type="triangle" w="med" len="med"/>
            </a:ln>
          </p:spPr>
        </p:cxnSp>
      </p:grpSp>
      <p:grpSp>
        <p:nvGrpSpPr>
          <p:cNvPr id="3" name="Group 45"/>
          <p:cNvGrpSpPr/>
          <p:nvPr/>
        </p:nvGrpSpPr>
        <p:grpSpPr>
          <a:xfrm>
            <a:off x="2941077" y="3250406"/>
            <a:ext cx="1772887" cy="386868"/>
            <a:chOff x="2397435" y="4333875"/>
            <a:chExt cx="2363849" cy="515824"/>
          </a:xfrm>
        </p:grpSpPr>
        <p:sp>
          <p:nvSpPr>
            <p:cNvPr id="16393" name="Text Box 101"/>
            <p:cNvSpPr txBox="1">
              <a:spLocks noChangeArrowheads="1"/>
            </p:cNvSpPr>
            <p:nvPr/>
          </p:nvSpPr>
          <p:spPr bwMode="auto">
            <a:xfrm>
              <a:off x="2397435" y="4542297"/>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dirty="0">
                  <a:solidFill>
                    <a:srgbClr val="002960"/>
                  </a:solidFill>
                </a:rPr>
                <a:t>¿Consenso material?</a:t>
              </a:r>
            </a:p>
          </p:txBody>
        </p:sp>
        <p:cxnSp>
          <p:nvCxnSpPr>
            <p:cNvPr id="15388" name="AutoShape 107"/>
            <p:cNvCxnSpPr>
              <a:cxnSpLocks noChangeShapeType="1"/>
            </p:cNvCxnSpPr>
            <p:nvPr/>
          </p:nvCxnSpPr>
          <p:spPr bwMode="auto">
            <a:xfrm>
              <a:off x="3579813" y="4333875"/>
              <a:ext cx="0" cy="195263"/>
            </a:xfrm>
            <a:prstGeom prst="straightConnector1">
              <a:avLst/>
            </a:prstGeom>
            <a:noFill/>
            <a:ln w="9525">
              <a:solidFill>
                <a:srgbClr val="002960"/>
              </a:solidFill>
              <a:round/>
              <a:headEnd/>
              <a:tailEnd type="triangle" w="med" len="med"/>
            </a:ln>
          </p:spPr>
        </p:cxnSp>
      </p:grpSp>
      <p:grpSp>
        <p:nvGrpSpPr>
          <p:cNvPr id="4" name="Group 43"/>
          <p:cNvGrpSpPr/>
          <p:nvPr/>
        </p:nvGrpSpPr>
        <p:grpSpPr>
          <a:xfrm>
            <a:off x="2941077" y="2457450"/>
            <a:ext cx="1772887" cy="387239"/>
            <a:chOff x="2397435" y="3276600"/>
            <a:chExt cx="2363849" cy="516318"/>
          </a:xfrm>
        </p:grpSpPr>
        <p:cxnSp>
          <p:nvCxnSpPr>
            <p:cNvPr id="15386" name="AutoShape 105"/>
            <p:cNvCxnSpPr>
              <a:cxnSpLocks noChangeShapeType="1"/>
            </p:cNvCxnSpPr>
            <p:nvPr/>
          </p:nvCxnSpPr>
          <p:spPr bwMode="auto">
            <a:xfrm>
              <a:off x="3579813" y="3276600"/>
              <a:ext cx="0" cy="196850"/>
            </a:xfrm>
            <a:prstGeom prst="straightConnector1">
              <a:avLst/>
            </a:prstGeom>
            <a:noFill/>
            <a:ln w="9525">
              <a:solidFill>
                <a:srgbClr val="002960"/>
              </a:solidFill>
              <a:round/>
              <a:headEnd/>
              <a:tailEnd type="triangle" w="med" len="med"/>
            </a:ln>
          </p:spPr>
        </p:cxnSp>
        <p:sp>
          <p:nvSpPr>
            <p:cNvPr id="16405" name="Text Box 113"/>
            <p:cNvSpPr txBox="1">
              <a:spLocks noChangeArrowheads="1"/>
            </p:cNvSpPr>
            <p:nvPr/>
          </p:nvSpPr>
          <p:spPr bwMode="auto">
            <a:xfrm>
              <a:off x="2397435" y="3485516"/>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a:solidFill>
                    <a:srgbClr val="002960"/>
                  </a:solidFill>
                </a:rPr>
                <a:t>Tormenta de ideas</a:t>
              </a:r>
            </a:p>
          </p:txBody>
        </p:sp>
      </p:grpSp>
      <p:cxnSp>
        <p:nvCxnSpPr>
          <p:cNvPr id="15403" name="AutoShape 116"/>
          <p:cNvCxnSpPr>
            <a:cxnSpLocks noChangeShapeType="1"/>
          </p:cNvCxnSpPr>
          <p:nvPr/>
        </p:nvCxnSpPr>
        <p:spPr bwMode="auto">
          <a:xfrm rot="16200000" flipH="1">
            <a:off x="3745111" y="1384102"/>
            <a:ext cx="165497" cy="0"/>
          </a:xfrm>
          <a:prstGeom prst="straightConnector1">
            <a:avLst/>
          </a:prstGeom>
          <a:noFill/>
          <a:ln w="9525">
            <a:solidFill>
              <a:srgbClr val="002960"/>
            </a:solidFill>
            <a:round/>
            <a:headEnd/>
            <a:tailEnd type="triangle" w="med" len="med"/>
          </a:ln>
        </p:spPr>
      </p:cxnSp>
      <p:grpSp>
        <p:nvGrpSpPr>
          <p:cNvPr id="5" name="Group 47"/>
          <p:cNvGrpSpPr/>
          <p:nvPr/>
        </p:nvGrpSpPr>
        <p:grpSpPr>
          <a:xfrm>
            <a:off x="4724400" y="3352801"/>
            <a:ext cx="2150269" cy="284474"/>
            <a:chOff x="4775200" y="4470400"/>
            <a:chExt cx="2867025" cy="379299"/>
          </a:xfrm>
        </p:grpSpPr>
        <p:sp>
          <p:nvSpPr>
            <p:cNvPr id="16394" name="Text Box 102"/>
            <p:cNvSpPr txBox="1">
              <a:spLocks noChangeArrowheads="1"/>
            </p:cNvSpPr>
            <p:nvPr/>
          </p:nvSpPr>
          <p:spPr bwMode="auto">
            <a:xfrm>
              <a:off x="5278376" y="4542297"/>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dirty="0">
                  <a:solidFill>
                    <a:srgbClr val="002960"/>
                  </a:solidFill>
                </a:rPr>
                <a:t>¿Seguir en el proceso?</a:t>
              </a:r>
            </a:p>
          </p:txBody>
        </p:sp>
        <p:cxnSp>
          <p:nvCxnSpPr>
            <p:cNvPr id="15391" name="AutoShape 110"/>
            <p:cNvCxnSpPr>
              <a:cxnSpLocks noChangeShapeType="1"/>
            </p:cNvCxnSpPr>
            <p:nvPr/>
          </p:nvCxnSpPr>
          <p:spPr bwMode="auto">
            <a:xfrm>
              <a:off x="4775200" y="4697413"/>
              <a:ext cx="488950" cy="0"/>
            </a:xfrm>
            <a:prstGeom prst="straightConnector1">
              <a:avLst/>
            </a:prstGeom>
            <a:noFill/>
            <a:ln w="9525">
              <a:solidFill>
                <a:srgbClr val="002960"/>
              </a:solidFill>
              <a:round/>
              <a:headEnd/>
              <a:tailEnd type="triangle" w="med" len="med"/>
            </a:ln>
          </p:spPr>
        </p:cxnSp>
        <p:sp>
          <p:nvSpPr>
            <p:cNvPr id="15404" name="Text Box 117"/>
            <p:cNvSpPr txBox="1">
              <a:spLocks noChangeArrowheads="1"/>
            </p:cNvSpPr>
            <p:nvPr/>
          </p:nvSpPr>
          <p:spPr bwMode="auto">
            <a:xfrm>
              <a:off x="4863464" y="4470400"/>
              <a:ext cx="297500" cy="292370"/>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no</a:t>
              </a:r>
            </a:p>
          </p:txBody>
        </p:sp>
      </p:grpSp>
      <p:grpSp>
        <p:nvGrpSpPr>
          <p:cNvPr id="6" name="Group 51"/>
          <p:cNvGrpSpPr/>
          <p:nvPr/>
        </p:nvGrpSpPr>
        <p:grpSpPr>
          <a:xfrm>
            <a:off x="5101782" y="3633787"/>
            <a:ext cx="1772887" cy="431654"/>
            <a:chOff x="5278376" y="4845050"/>
            <a:chExt cx="2363849" cy="575538"/>
          </a:xfrm>
        </p:grpSpPr>
        <p:cxnSp>
          <p:nvCxnSpPr>
            <p:cNvPr id="15389" name="AutoShape 108"/>
            <p:cNvCxnSpPr>
              <a:cxnSpLocks noChangeShapeType="1"/>
            </p:cNvCxnSpPr>
            <p:nvPr/>
          </p:nvCxnSpPr>
          <p:spPr bwMode="auto">
            <a:xfrm>
              <a:off x="6459538" y="4862513"/>
              <a:ext cx="0" cy="238125"/>
            </a:xfrm>
            <a:prstGeom prst="straightConnector1">
              <a:avLst/>
            </a:prstGeom>
            <a:noFill/>
            <a:ln w="9525">
              <a:solidFill>
                <a:srgbClr val="002960"/>
              </a:solidFill>
              <a:round/>
              <a:headEnd/>
              <a:tailEnd type="triangle" w="med" len="med"/>
            </a:ln>
          </p:spPr>
        </p:cxnSp>
        <p:sp>
          <p:nvSpPr>
            <p:cNvPr id="16404" name="Text Box 112"/>
            <p:cNvSpPr txBox="1">
              <a:spLocks noChangeArrowheads="1"/>
            </p:cNvSpPr>
            <p:nvPr/>
          </p:nvSpPr>
          <p:spPr bwMode="auto">
            <a:xfrm>
              <a:off x="5278376" y="5113186"/>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900" dirty="0">
                  <a:solidFill>
                    <a:srgbClr val="002960"/>
                  </a:solidFill>
                </a:rPr>
                <a:t>¿Mecanismo alternativo?</a:t>
              </a:r>
              <a:endParaRPr lang="es-ES" sz="1050" dirty="0">
                <a:solidFill>
                  <a:srgbClr val="002960"/>
                </a:solidFill>
              </a:endParaRPr>
            </a:p>
            <a:p>
              <a:pPr algn="ctr" defTabSz="671513">
                <a:lnSpc>
                  <a:spcPct val="80000"/>
                </a:lnSpc>
                <a:spcBef>
                  <a:spcPct val="25000"/>
                </a:spcBef>
                <a:defRPr/>
              </a:pPr>
              <a:r>
                <a:rPr lang="es-ES" sz="825" dirty="0">
                  <a:solidFill>
                    <a:srgbClr val="002960"/>
                  </a:solidFill>
                </a:rPr>
                <a:t>(consenso formal)</a:t>
              </a:r>
            </a:p>
          </p:txBody>
        </p:sp>
        <p:sp>
          <p:nvSpPr>
            <p:cNvPr id="15405" name="Text Box 118"/>
            <p:cNvSpPr txBox="1">
              <a:spLocks noChangeArrowheads="1"/>
            </p:cNvSpPr>
            <p:nvPr/>
          </p:nvSpPr>
          <p:spPr bwMode="auto">
            <a:xfrm>
              <a:off x="6539864" y="4845050"/>
              <a:ext cx="297500" cy="292369"/>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no</a:t>
              </a:r>
            </a:p>
          </p:txBody>
        </p:sp>
      </p:grpSp>
      <p:grpSp>
        <p:nvGrpSpPr>
          <p:cNvPr id="7" name="Group 53"/>
          <p:cNvGrpSpPr/>
          <p:nvPr/>
        </p:nvGrpSpPr>
        <p:grpSpPr>
          <a:xfrm>
            <a:off x="5468383" y="4071938"/>
            <a:ext cx="1040864" cy="453543"/>
            <a:chOff x="5767177" y="5429250"/>
            <a:chExt cx="1387818" cy="604724"/>
          </a:xfrm>
        </p:grpSpPr>
        <p:sp>
          <p:nvSpPr>
            <p:cNvPr id="16392" name="Text Box 100"/>
            <p:cNvSpPr txBox="1">
              <a:spLocks noChangeArrowheads="1"/>
            </p:cNvSpPr>
            <p:nvPr/>
          </p:nvSpPr>
          <p:spPr bwMode="auto">
            <a:xfrm>
              <a:off x="5767177" y="5698241"/>
              <a:ext cx="1387818" cy="335733"/>
            </a:xfrm>
            <a:prstGeom prst="rect">
              <a:avLst/>
            </a:prstGeom>
            <a:solidFill>
              <a:schemeClr val="tx1">
                <a:lumMod val="25000"/>
                <a:lumOff val="75000"/>
                <a:alpha val="77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defRPr/>
              </a:pPr>
              <a:r>
                <a:rPr lang="es-ES" sz="1050">
                  <a:solidFill>
                    <a:srgbClr val="002960"/>
                  </a:solidFill>
                </a:rPr>
                <a:t>BATNAs</a:t>
              </a:r>
            </a:p>
          </p:txBody>
        </p:sp>
        <p:cxnSp>
          <p:nvCxnSpPr>
            <p:cNvPr id="15390" name="AutoShape 109"/>
            <p:cNvCxnSpPr>
              <a:cxnSpLocks noChangeShapeType="1"/>
            </p:cNvCxnSpPr>
            <p:nvPr/>
          </p:nvCxnSpPr>
          <p:spPr bwMode="auto">
            <a:xfrm>
              <a:off x="6459538" y="5434013"/>
              <a:ext cx="1587" cy="250825"/>
            </a:xfrm>
            <a:prstGeom prst="straightConnector1">
              <a:avLst/>
            </a:prstGeom>
            <a:noFill/>
            <a:ln w="9525">
              <a:solidFill>
                <a:srgbClr val="002960"/>
              </a:solidFill>
              <a:round/>
              <a:headEnd/>
              <a:tailEnd type="triangle" w="med" len="med"/>
            </a:ln>
          </p:spPr>
        </p:cxnSp>
        <p:sp>
          <p:nvSpPr>
            <p:cNvPr id="15406" name="Text Box 119"/>
            <p:cNvSpPr txBox="1">
              <a:spLocks noChangeArrowheads="1"/>
            </p:cNvSpPr>
            <p:nvPr/>
          </p:nvSpPr>
          <p:spPr bwMode="auto">
            <a:xfrm>
              <a:off x="6539863" y="5429250"/>
              <a:ext cx="297500" cy="292369"/>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no</a:t>
              </a:r>
            </a:p>
          </p:txBody>
        </p:sp>
      </p:grpSp>
      <p:grpSp>
        <p:nvGrpSpPr>
          <p:cNvPr id="8" name="Group 50"/>
          <p:cNvGrpSpPr/>
          <p:nvPr/>
        </p:nvGrpSpPr>
        <p:grpSpPr>
          <a:xfrm>
            <a:off x="4139953" y="2517745"/>
            <a:ext cx="2187029" cy="906696"/>
            <a:chOff x="3995937" y="3356992"/>
            <a:chExt cx="2916038" cy="1208927"/>
          </a:xfrm>
        </p:grpSpPr>
        <p:cxnSp>
          <p:nvCxnSpPr>
            <p:cNvPr id="15401" name="AutoShape 114"/>
            <p:cNvCxnSpPr>
              <a:cxnSpLocks noChangeShapeType="1"/>
            </p:cNvCxnSpPr>
            <p:nvPr/>
          </p:nvCxnSpPr>
          <p:spPr bwMode="auto">
            <a:xfrm rot="10800000">
              <a:off x="3995937" y="3356992"/>
              <a:ext cx="2463603" cy="1173734"/>
            </a:xfrm>
            <a:prstGeom prst="bentConnector3">
              <a:avLst>
                <a:gd name="adj1" fmla="val -327"/>
              </a:avLst>
            </a:prstGeom>
            <a:noFill/>
            <a:ln w="9525">
              <a:solidFill>
                <a:srgbClr val="002960"/>
              </a:solidFill>
              <a:miter lim="800000"/>
              <a:headEnd/>
              <a:tailEnd type="triangle" w="med" len="med"/>
            </a:ln>
          </p:spPr>
        </p:cxnSp>
        <p:sp>
          <p:nvSpPr>
            <p:cNvPr id="15407" name="Text Box 120"/>
            <p:cNvSpPr txBox="1">
              <a:spLocks noChangeArrowheads="1"/>
            </p:cNvSpPr>
            <p:nvPr/>
          </p:nvSpPr>
          <p:spPr bwMode="auto">
            <a:xfrm>
              <a:off x="6680734" y="4273550"/>
              <a:ext cx="231241" cy="292369"/>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si</a:t>
              </a:r>
            </a:p>
          </p:txBody>
        </p:sp>
      </p:grpSp>
      <p:grpSp>
        <p:nvGrpSpPr>
          <p:cNvPr id="9" name="Group 52"/>
          <p:cNvGrpSpPr/>
          <p:nvPr/>
        </p:nvGrpSpPr>
        <p:grpSpPr>
          <a:xfrm>
            <a:off x="3938588" y="3769513"/>
            <a:ext cx="1152525" cy="219277"/>
            <a:chOff x="3727450" y="5026025"/>
            <a:chExt cx="1536700" cy="292369"/>
          </a:xfrm>
        </p:grpSpPr>
        <p:cxnSp>
          <p:nvCxnSpPr>
            <p:cNvPr id="15408" name="AutoShape 121"/>
            <p:cNvCxnSpPr>
              <a:cxnSpLocks noChangeShapeType="1"/>
            </p:cNvCxnSpPr>
            <p:nvPr/>
          </p:nvCxnSpPr>
          <p:spPr bwMode="auto">
            <a:xfrm flipH="1" flipV="1">
              <a:off x="3727450" y="5262563"/>
              <a:ext cx="1536700" cy="4762"/>
            </a:xfrm>
            <a:prstGeom prst="straightConnector1">
              <a:avLst/>
            </a:prstGeom>
            <a:noFill/>
            <a:ln w="9525">
              <a:solidFill>
                <a:srgbClr val="002960"/>
              </a:solidFill>
              <a:round/>
              <a:headEnd/>
              <a:tailEnd type="triangle" w="med" len="med"/>
            </a:ln>
          </p:spPr>
        </p:cxnSp>
        <p:sp>
          <p:nvSpPr>
            <p:cNvPr id="15409" name="Text Box 122"/>
            <p:cNvSpPr txBox="1">
              <a:spLocks noChangeArrowheads="1"/>
            </p:cNvSpPr>
            <p:nvPr/>
          </p:nvSpPr>
          <p:spPr bwMode="auto">
            <a:xfrm>
              <a:off x="4970997" y="5026025"/>
              <a:ext cx="231241" cy="292369"/>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si</a:t>
              </a:r>
            </a:p>
          </p:txBody>
        </p:sp>
      </p:grpSp>
      <p:grpSp>
        <p:nvGrpSpPr>
          <p:cNvPr id="10" name="Group 46"/>
          <p:cNvGrpSpPr/>
          <p:nvPr/>
        </p:nvGrpSpPr>
        <p:grpSpPr>
          <a:xfrm>
            <a:off x="2660526" y="3631407"/>
            <a:ext cx="2335166" cy="938566"/>
            <a:chOff x="2023368" y="4841875"/>
            <a:chExt cx="3113554" cy="1251421"/>
          </a:xfrm>
        </p:grpSpPr>
        <p:sp>
          <p:nvSpPr>
            <p:cNvPr id="16403" name="Text Box 111"/>
            <p:cNvSpPr txBox="1">
              <a:spLocks noChangeArrowheads="1"/>
            </p:cNvSpPr>
            <p:nvPr/>
          </p:nvSpPr>
          <p:spPr bwMode="auto">
            <a:xfrm>
              <a:off x="2023368" y="5698241"/>
              <a:ext cx="3113554" cy="395055"/>
            </a:xfrm>
            <a:prstGeom prst="rect">
              <a:avLst/>
            </a:prstGeom>
            <a:solidFill>
              <a:schemeClr val="tx1">
                <a:lumMod val="25000"/>
                <a:lumOff val="75000"/>
                <a:alpha val="77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defRPr/>
              </a:pPr>
              <a:r>
                <a:rPr lang="es-ES" sz="1050" dirty="0">
                  <a:solidFill>
                    <a:srgbClr val="002960"/>
                  </a:solidFill>
                </a:rPr>
                <a:t>COMPROMISOS PARA LA ACCIÓN</a:t>
              </a:r>
            </a:p>
          </p:txBody>
        </p:sp>
        <p:cxnSp>
          <p:nvCxnSpPr>
            <p:cNvPr id="15402" name="AutoShape 115"/>
            <p:cNvCxnSpPr>
              <a:cxnSpLocks noChangeShapeType="1"/>
            </p:cNvCxnSpPr>
            <p:nvPr/>
          </p:nvCxnSpPr>
          <p:spPr bwMode="auto">
            <a:xfrm>
              <a:off x="3575050" y="4875213"/>
              <a:ext cx="6350" cy="809625"/>
            </a:xfrm>
            <a:prstGeom prst="straightConnector1">
              <a:avLst/>
            </a:prstGeom>
            <a:noFill/>
            <a:ln w="9525">
              <a:solidFill>
                <a:srgbClr val="002960"/>
              </a:solidFill>
              <a:round/>
              <a:headEnd/>
              <a:tailEnd type="triangle" w="med" len="med"/>
            </a:ln>
          </p:spPr>
        </p:cxnSp>
        <p:sp>
          <p:nvSpPr>
            <p:cNvPr id="15410" name="Text Box 123"/>
            <p:cNvSpPr txBox="1">
              <a:spLocks noChangeArrowheads="1"/>
            </p:cNvSpPr>
            <p:nvPr/>
          </p:nvSpPr>
          <p:spPr bwMode="auto">
            <a:xfrm>
              <a:off x="3321584" y="4841875"/>
              <a:ext cx="231241" cy="292369"/>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si</a:t>
              </a:r>
            </a:p>
          </p:txBody>
        </p:sp>
      </p:grpSp>
      <p:grpSp>
        <p:nvGrpSpPr>
          <p:cNvPr id="11" name="Group 54"/>
          <p:cNvGrpSpPr/>
          <p:nvPr/>
        </p:nvGrpSpPr>
        <p:grpSpPr>
          <a:xfrm>
            <a:off x="3827860" y="4463653"/>
            <a:ext cx="2160984" cy="357188"/>
            <a:chOff x="3579813" y="5951538"/>
            <a:chExt cx="2881312" cy="476250"/>
          </a:xfrm>
        </p:grpSpPr>
        <p:sp>
          <p:nvSpPr>
            <p:cNvPr id="15411" name="Text Box 124"/>
            <p:cNvSpPr txBox="1">
              <a:spLocks noChangeArrowheads="1"/>
            </p:cNvSpPr>
            <p:nvPr/>
          </p:nvSpPr>
          <p:spPr bwMode="auto">
            <a:xfrm>
              <a:off x="3997325" y="6119813"/>
              <a:ext cx="2043113" cy="307975"/>
            </a:xfrm>
            <a:prstGeom prst="rect">
              <a:avLst/>
            </a:prstGeom>
            <a:noFill/>
            <a:ln w="9525" algn="ctr">
              <a:noFill/>
              <a:miter lim="800000"/>
              <a:headEnd/>
              <a:tailEnd/>
            </a:ln>
          </p:spPr>
          <p:txBody>
            <a:bodyPr wrap="none" lIns="68565" tIns="68565" rIns="68565" bIns="68565" anchor="ctr"/>
            <a:lstStyle/>
            <a:p>
              <a:pPr algn="ctr" defTabSz="671513" eaLnBrk="1" hangingPunct="1"/>
              <a:r>
                <a:rPr lang="es-ES" sz="1050">
                  <a:solidFill>
                    <a:srgbClr val="002960"/>
                  </a:solidFill>
                </a:rPr>
                <a:t>Evaluación y aprendizaje</a:t>
              </a:r>
            </a:p>
          </p:txBody>
        </p:sp>
        <p:cxnSp>
          <p:nvCxnSpPr>
            <p:cNvPr id="15412" name="AutoShape 125"/>
            <p:cNvCxnSpPr>
              <a:cxnSpLocks noChangeShapeType="1"/>
            </p:cNvCxnSpPr>
            <p:nvPr/>
          </p:nvCxnSpPr>
          <p:spPr bwMode="auto">
            <a:xfrm rot="16200000" flipH="1">
              <a:off x="3586957" y="5944394"/>
              <a:ext cx="334962" cy="349250"/>
            </a:xfrm>
            <a:prstGeom prst="bentConnector2">
              <a:avLst/>
            </a:prstGeom>
            <a:noFill/>
            <a:ln w="9525">
              <a:solidFill>
                <a:srgbClr val="002960"/>
              </a:solidFill>
              <a:prstDash val="dash"/>
              <a:miter lim="800000"/>
              <a:headEnd/>
              <a:tailEnd type="triangle" w="med" len="med"/>
            </a:ln>
          </p:spPr>
        </p:cxnSp>
        <p:cxnSp>
          <p:nvCxnSpPr>
            <p:cNvPr id="15413" name="AutoShape 126"/>
            <p:cNvCxnSpPr>
              <a:cxnSpLocks noChangeShapeType="1"/>
            </p:cNvCxnSpPr>
            <p:nvPr/>
          </p:nvCxnSpPr>
          <p:spPr bwMode="auto">
            <a:xfrm rot="5400000">
              <a:off x="6176169" y="6001544"/>
              <a:ext cx="252412" cy="317500"/>
            </a:xfrm>
            <a:prstGeom prst="bentConnector2">
              <a:avLst/>
            </a:prstGeom>
            <a:noFill/>
            <a:ln w="9525">
              <a:solidFill>
                <a:srgbClr val="002960"/>
              </a:solidFill>
              <a:prstDash val="dash"/>
              <a:miter lim="800000"/>
              <a:headEnd/>
              <a:tailEnd type="triangle" w="med" len="med"/>
            </a:ln>
          </p:spPr>
        </p:cxnSp>
      </p:grpSp>
      <p:sp>
        <p:nvSpPr>
          <p:cNvPr id="36" name="Oval 22"/>
          <p:cNvSpPr>
            <a:spLocks noChangeArrowheads="1"/>
          </p:cNvSpPr>
          <p:nvPr/>
        </p:nvSpPr>
        <p:spPr bwMode="auto">
          <a:xfrm>
            <a:off x="2597025" y="735546"/>
            <a:ext cx="2496741" cy="567928"/>
          </a:xfrm>
          <a:prstGeom prst="ellipse">
            <a:avLst/>
          </a:prstGeom>
          <a:solidFill>
            <a:schemeClr val="tx1">
              <a:lumMod val="25000"/>
              <a:lumOff val="75000"/>
              <a:alpha val="42999"/>
            </a:schemeClr>
          </a:solidFill>
          <a:ln w="15875" algn="ctr">
            <a:noFill/>
            <a:round/>
            <a:headEnd/>
            <a:tailEnd/>
          </a:ln>
          <a:effectLst/>
          <a:scene3d>
            <a:camera prst="orthographicFront"/>
            <a:lightRig rig="threePt" dir="t"/>
          </a:scene3d>
          <a:sp3d>
            <a:bevelT/>
          </a:sp3d>
        </p:spPr>
        <p:txBody>
          <a:bodyPr lIns="34290" tIns="0" rIns="34290" bIns="0" anchor="ctr"/>
          <a:lstStyle/>
          <a:p>
            <a:pPr algn="ctr" defTabSz="671513">
              <a:lnSpc>
                <a:spcPct val="75000"/>
              </a:lnSpc>
              <a:spcBef>
                <a:spcPts val="0"/>
              </a:spcBef>
              <a:defRPr/>
            </a:pPr>
            <a:r>
              <a:rPr lang="es-ES" sz="1050" dirty="0">
                <a:solidFill>
                  <a:srgbClr val="002960"/>
                </a:solidFill>
              </a:rPr>
              <a:t>Proceso de disolución</a:t>
            </a:r>
          </a:p>
          <a:p>
            <a:pPr algn="ctr" defTabSz="671513">
              <a:lnSpc>
                <a:spcPct val="75000"/>
              </a:lnSpc>
              <a:spcBef>
                <a:spcPts val="0"/>
              </a:spcBef>
              <a:defRPr/>
            </a:pPr>
            <a:r>
              <a:rPr lang="es-ES" sz="1050" dirty="0">
                <a:solidFill>
                  <a:srgbClr val="002960"/>
                </a:solidFill>
              </a:rPr>
              <a:t> de Conflictos Personales</a:t>
            </a:r>
          </a:p>
        </p:txBody>
      </p:sp>
      <p:grpSp>
        <p:nvGrpSpPr>
          <p:cNvPr id="12" name="Group 42"/>
          <p:cNvGrpSpPr/>
          <p:nvPr/>
        </p:nvGrpSpPr>
        <p:grpSpPr>
          <a:xfrm>
            <a:off x="1331641" y="1383619"/>
            <a:ext cx="6480719" cy="1064777"/>
            <a:chOff x="323528" y="1844824"/>
            <a:chExt cx="8568952" cy="1419703"/>
          </a:xfrm>
        </p:grpSpPr>
        <p:sp>
          <p:nvSpPr>
            <p:cNvPr id="16391" name="Text Box 99"/>
            <p:cNvSpPr txBox="1">
              <a:spLocks noChangeArrowheads="1"/>
            </p:cNvSpPr>
            <p:nvPr/>
          </p:nvSpPr>
          <p:spPr bwMode="auto">
            <a:xfrm>
              <a:off x="2397435" y="2720554"/>
              <a:ext cx="2363849" cy="543973"/>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dirty="0">
                  <a:solidFill>
                    <a:srgbClr val="002960"/>
                  </a:solidFill>
                </a:rPr>
                <a:t>Entendimiento mutuo de</a:t>
              </a:r>
            </a:p>
            <a:p>
              <a:pPr algn="ctr" defTabSz="671513">
                <a:lnSpc>
                  <a:spcPct val="80000"/>
                </a:lnSpc>
                <a:spcBef>
                  <a:spcPct val="25000"/>
                </a:spcBef>
                <a:defRPr/>
              </a:pPr>
              <a:r>
                <a:rPr lang="es-ES" sz="1050" dirty="0">
                  <a:solidFill>
                    <a:srgbClr val="002960"/>
                  </a:solidFill>
                </a:rPr>
                <a:t>intereses subyacentes</a:t>
              </a:r>
            </a:p>
          </p:txBody>
        </p:sp>
        <p:grpSp>
          <p:nvGrpSpPr>
            <p:cNvPr id="13" name="Group 29"/>
            <p:cNvGrpSpPr/>
            <p:nvPr/>
          </p:nvGrpSpPr>
          <p:grpSpPr>
            <a:xfrm>
              <a:off x="323528" y="1844824"/>
              <a:ext cx="8568952" cy="1008112"/>
              <a:chOff x="323528" y="2060848"/>
              <a:chExt cx="8568952" cy="1008112"/>
            </a:xfrm>
          </p:grpSpPr>
          <p:sp>
            <p:nvSpPr>
              <p:cNvPr id="38" name="Oval 142"/>
              <p:cNvSpPr>
                <a:spLocks noChangeArrowheads="1"/>
              </p:cNvSpPr>
              <p:nvPr/>
            </p:nvSpPr>
            <p:spPr bwMode="auto">
              <a:xfrm>
                <a:off x="7092280" y="2204864"/>
                <a:ext cx="1800200" cy="864096"/>
              </a:xfrm>
              <a:prstGeom prst="ellipse">
                <a:avLst/>
              </a:prstGeom>
              <a:solidFill>
                <a:srgbClr val="32A063"/>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defRPr/>
                </a:pPr>
                <a:r>
                  <a:rPr lang="es-ES" sz="1050" dirty="0">
                    <a:solidFill>
                      <a:schemeClr val="bg1"/>
                    </a:solidFill>
                  </a:rPr>
                  <a:t>Proceso de Resolución Operativa </a:t>
                </a:r>
              </a:p>
            </p:txBody>
          </p:sp>
          <p:cxnSp>
            <p:nvCxnSpPr>
              <p:cNvPr id="39" name="Straight Connector 38"/>
              <p:cNvCxnSpPr/>
              <p:nvPr/>
            </p:nvCxnSpPr>
            <p:spPr bwMode="auto">
              <a:xfrm>
                <a:off x="323528" y="2060848"/>
                <a:ext cx="8568952" cy="0"/>
              </a:xfrm>
              <a:prstGeom prst="line">
                <a:avLst/>
              </a:prstGeom>
              <a:solidFill>
                <a:schemeClr val="accent1"/>
              </a:solidFill>
              <a:ln w="38100" cap="flat" cmpd="sng" algn="ctr">
                <a:solidFill>
                  <a:srgbClr val="FF0000"/>
                </a:solidFill>
                <a:prstDash val="dash"/>
                <a:round/>
                <a:headEnd type="none" w="med" len="med"/>
                <a:tailEnd type="none" w="med" len="med"/>
              </a:ln>
              <a:effectLst/>
            </p:spPr>
          </p:cxnSp>
        </p:grpSp>
      </p:grpSp>
      <p:sp>
        <p:nvSpPr>
          <p:cNvPr id="41" name="Rectangle 2"/>
          <p:cNvSpPr>
            <a:spLocks noGrp="1" noChangeArrowheads="1"/>
          </p:cNvSpPr>
          <p:nvPr>
            <p:ph type="title"/>
          </p:nvPr>
        </p:nvSpPr>
        <p:spPr>
          <a:xfrm>
            <a:off x="107504" y="99139"/>
            <a:ext cx="6513910" cy="434578"/>
          </a:xfrm>
        </p:spPr>
        <p:txBody>
          <a:bodyPr/>
          <a:lstStyle/>
          <a:p>
            <a:pPr eaLnBrk="1" hangingPunct="1"/>
            <a:r>
              <a:rPr lang="es-ES" sz="2400" dirty="0"/>
              <a:t>Resolución de conflictos operativos </a:t>
            </a:r>
          </a:p>
        </p:txBody>
      </p:sp>
      <p:pic>
        <p:nvPicPr>
          <p:cNvPr id="42" name="Picture 1"/>
          <p:cNvPicPr>
            <a:picLocks noChangeAspect="1" noChangeArrowheads="1"/>
          </p:cNvPicPr>
          <p:nvPr/>
        </p:nvPicPr>
        <p:blipFill>
          <a:blip r:embed="rId2" cstate="print"/>
          <a:srcRect/>
          <a:stretch>
            <a:fillRect/>
          </a:stretch>
        </p:blipFill>
        <p:spPr bwMode="auto">
          <a:xfrm>
            <a:off x="7146765" y="735546"/>
            <a:ext cx="1872478" cy="270030"/>
          </a:xfrm>
          <a:prstGeom prst="rect">
            <a:avLst/>
          </a:prstGeom>
          <a:noFill/>
          <a:ln w="9525">
            <a:noFill/>
            <a:miter lim="800000"/>
            <a:headEnd/>
            <a:tailEnd/>
          </a:ln>
          <a:effectLst/>
        </p:spPr>
      </p:pic>
    </p:spTree>
    <p:extLst>
      <p:ext uri="{BB962C8B-B14F-4D97-AF65-F5344CB8AC3E}">
        <p14:creationId xmlns:p14="http://schemas.microsoft.com/office/powerpoint/2010/main" val="3149799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6"/>
                                        </p:tgtEl>
                                        <p:attrNameLst>
                                          <p:attrName>style.color</p:attrName>
                                        </p:attrNameLst>
                                      </p:cBhvr>
                                      <p:by>
                                        <p:hsl h="0" s="12549" l="25098"/>
                                      </p:by>
                                    </p:animClr>
                                    <p:animClr clrSpc="hsl" dir="cw">
                                      <p:cBhvr>
                                        <p:cTn id="7" dur="500" fill="hold"/>
                                        <p:tgtEl>
                                          <p:spTgt spid="36"/>
                                        </p:tgtEl>
                                        <p:attrNameLst>
                                          <p:attrName>fillcolor</p:attrName>
                                        </p:attrNameLst>
                                      </p:cBhvr>
                                      <p:by>
                                        <p:hsl h="0" s="12549" l="25098"/>
                                      </p:by>
                                    </p:animClr>
                                    <p:animClr clrSpc="hsl" dir="cw">
                                      <p:cBhvr>
                                        <p:cTn id="8" dur="500" fill="hold"/>
                                        <p:tgtEl>
                                          <p:spTgt spid="36"/>
                                        </p:tgtEl>
                                        <p:attrNameLst>
                                          <p:attrName>stroke.color</p:attrName>
                                        </p:attrNameLst>
                                      </p:cBhvr>
                                      <p:by>
                                        <p:hsl h="0" s="12549" l="25098"/>
                                      </p:by>
                                    </p:animClr>
                                    <p:set>
                                      <p:cBhvr>
                                        <p:cTn id="9" dur="500" fill="hold"/>
                                        <p:tgtEl>
                                          <p:spTgt spid="3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up)">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right)">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up)">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186</a:t>
            </a:fld>
            <a:endParaRPr lang="en-US">
              <a:solidFill>
                <a:srgbClr val="B2B2B2"/>
              </a:solidFill>
            </a:endParaRPr>
          </a:p>
        </p:txBody>
      </p:sp>
      <p:pic>
        <p:nvPicPr>
          <p:cNvPr id="136194" name="Picture 2" descr="https://encrypted-tbn2.gstatic.com/images?q=tbn:ANd9GcSIir1gSlNP5vfYgBieUylTAOrf1MHEpRElo850oIA23lFAzteL"/>
          <p:cNvPicPr>
            <a:picLocks noChangeAspect="1" noChangeArrowheads="1"/>
          </p:cNvPicPr>
          <p:nvPr/>
        </p:nvPicPr>
        <p:blipFill>
          <a:blip r:embed="rId2" cstate="print"/>
          <a:srcRect/>
          <a:stretch>
            <a:fillRect/>
          </a:stretch>
        </p:blipFill>
        <p:spPr bwMode="auto">
          <a:xfrm>
            <a:off x="0" y="-8915"/>
            <a:ext cx="9192687" cy="5893033"/>
          </a:xfrm>
          <a:prstGeom prst="rect">
            <a:avLst/>
          </a:prstGeom>
          <a:noFill/>
        </p:spPr>
      </p:pic>
      <p:sp>
        <p:nvSpPr>
          <p:cNvPr id="6" name="Title 1"/>
          <p:cNvSpPr>
            <a:spLocks noGrp="1"/>
          </p:cNvSpPr>
          <p:nvPr>
            <p:ph type="title"/>
          </p:nvPr>
        </p:nvSpPr>
        <p:spPr>
          <a:xfrm>
            <a:off x="251520" y="267494"/>
            <a:ext cx="6513910" cy="434578"/>
          </a:xfrm>
        </p:spPr>
        <p:txBody>
          <a:bodyPr/>
          <a:lstStyle/>
          <a:p>
            <a:r>
              <a:rPr lang="es-AR" sz="2700" dirty="0">
                <a:solidFill>
                  <a:schemeClr val="bg1"/>
                </a:solidFill>
              </a:rPr>
              <a:t>Actividad</a:t>
            </a:r>
          </a:p>
        </p:txBody>
      </p:sp>
    </p:spTree>
    <p:extLst>
      <p:ext uri="{BB962C8B-B14F-4D97-AF65-F5344CB8AC3E}">
        <p14:creationId xmlns:p14="http://schemas.microsoft.com/office/powerpoint/2010/main" val="4149030796"/>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261678" y="1889389"/>
            <a:ext cx="5390442" cy="1095782"/>
          </a:xfrm>
          <a:noFill/>
          <a:ln/>
        </p:spPr>
        <p:txBody>
          <a:bodyPr/>
          <a:lstStyle/>
          <a:p>
            <a:pPr algn="ctr">
              <a:spcBef>
                <a:spcPct val="80000"/>
              </a:spcBef>
              <a:buClrTx/>
            </a:pPr>
            <a:r>
              <a:rPr lang="es-AR" dirty="0"/>
              <a:t>ACTUALIZACIÓN DE ACUERDOS OPERATIVOS</a:t>
            </a:r>
          </a:p>
          <a:p>
            <a:pPr algn="ctr">
              <a:spcBef>
                <a:spcPts val="0"/>
              </a:spcBef>
              <a:buClrTx/>
            </a:pPr>
            <a:r>
              <a:rPr lang="es-AR" dirty="0"/>
              <a:t>DEL MT</a:t>
            </a:r>
          </a:p>
          <a:p>
            <a:pPr algn="ctr">
              <a:spcBef>
                <a:spcPct val="80000"/>
              </a:spcBef>
              <a:buClrTx/>
            </a:pPr>
            <a:endParaRPr lang="es-AR" dirty="0"/>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pic>
        <p:nvPicPr>
          <p:cNvPr id="19" name="Picture 3">
            <a:extLst>
              <a:ext uri="{FF2B5EF4-FFF2-40B4-BE49-F238E27FC236}">
                <a16:creationId xmlns:a16="http://schemas.microsoft.com/office/drawing/2014/main" id="{ED9951BE-6F7D-4F51-8A81-3B9832ED7777}"/>
              </a:ext>
            </a:extLst>
          </p:cNvPr>
          <p:cNvPicPr>
            <a:picLocks noChangeAspect="1" noChangeArrowheads="1"/>
          </p:cNvPicPr>
          <p:nvPr/>
        </p:nvPicPr>
        <p:blipFill>
          <a:blip r:embed="rId4" cstate="print"/>
          <a:srcRect/>
          <a:stretch>
            <a:fillRect/>
          </a:stretch>
        </p:blipFill>
        <p:spPr bwMode="auto">
          <a:xfrm>
            <a:off x="5652120" y="339502"/>
            <a:ext cx="1848282" cy="1818829"/>
          </a:xfrm>
          <a:prstGeom prst="rect">
            <a:avLst/>
          </a:prstGeom>
          <a:noFill/>
          <a:ln w="9525">
            <a:noFill/>
            <a:miter lim="800000"/>
            <a:headEnd/>
            <a:tailEnd/>
          </a:ln>
        </p:spPr>
      </p:pic>
      <p:sp>
        <p:nvSpPr>
          <p:cNvPr id="20" name="Rectangle 19">
            <a:extLst>
              <a:ext uri="{FF2B5EF4-FFF2-40B4-BE49-F238E27FC236}">
                <a16:creationId xmlns:a16="http://schemas.microsoft.com/office/drawing/2014/main" id="{0978EA2F-C876-4CE7-9542-864E3BD7764B}"/>
              </a:ext>
            </a:extLst>
          </p:cNvPr>
          <p:cNvSpPr/>
          <p:nvPr/>
        </p:nvSpPr>
        <p:spPr>
          <a:xfrm>
            <a:off x="676178" y="918056"/>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24981431"/>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9" name="Rectangle 2"/>
          <p:cNvSpPr txBox="1">
            <a:spLocks noChangeArrowheads="1"/>
          </p:cNvSpPr>
          <p:nvPr/>
        </p:nvSpPr>
        <p:spPr bwMode="auto">
          <a:xfrm>
            <a:off x="222492" y="65422"/>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AR" sz="2400" kern="0" noProof="0" dirty="0">
                <a:latin typeface="+mj-lt"/>
                <a:ea typeface="+mj-ea"/>
                <a:cs typeface="+mj-cs"/>
              </a:rPr>
              <a:t>Antecedentes: Acuerdos operativos del MT</a:t>
            </a:r>
            <a:endParaRPr kumimoji="0" lang="es-AR" sz="2400" b="1" i="0" u="none" strike="noStrike" kern="0" cap="none" spc="0" normalizeH="0" baseline="0" noProof="0" dirty="0">
              <a:ln>
                <a:noFill/>
              </a:ln>
              <a:solidFill>
                <a:srgbClr val="FF0000"/>
              </a:solidFill>
              <a:effectLst/>
              <a:uLnTx/>
              <a:uFillTx/>
              <a:latin typeface="+mj-lt"/>
              <a:ea typeface="+mj-ea"/>
              <a:cs typeface="+mj-cs"/>
            </a:endParaRPr>
          </a:p>
        </p:txBody>
      </p:sp>
      <p:sp>
        <p:nvSpPr>
          <p:cNvPr id="73" name="Slide Number Placeholder 1"/>
          <p:cNvSpPr>
            <a:spLocks noGrp="1"/>
          </p:cNvSpPr>
          <p:nvPr>
            <p:ph type="sldNum" sz="quarter" idx="10"/>
          </p:nvPr>
        </p:nvSpPr>
        <p:spPr>
          <a:xfrm>
            <a:off x="6966858" y="4876006"/>
            <a:ext cx="2133600" cy="200025"/>
          </a:xfrm>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188</a:t>
            </a:fld>
            <a:endParaRPr lang="en-US" dirty="0">
              <a:solidFill>
                <a:srgbClr val="B2B2B2"/>
              </a:solidFill>
            </a:endParaRPr>
          </a:p>
        </p:txBody>
      </p:sp>
      <p:sp>
        <p:nvSpPr>
          <p:cNvPr id="46" name="Rectangle 45"/>
          <p:cNvSpPr/>
          <p:nvPr/>
        </p:nvSpPr>
        <p:spPr>
          <a:xfrm>
            <a:off x="755576" y="2571750"/>
            <a:ext cx="4572000" cy="523220"/>
          </a:xfrm>
          <a:prstGeom prst="rect">
            <a:avLst/>
          </a:prstGeom>
        </p:spPr>
        <p:txBody>
          <a:bodyPr>
            <a:spAutoFit/>
          </a:bodyPr>
          <a:lstStyle/>
          <a:p>
            <a:pPr marL="174625" lvl="0" indent="-174625">
              <a:buFont typeface="Arial" pitchFamily="34" charset="0"/>
              <a:buChar char="•"/>
            </a:pPr>
            <a:r>
              <a:rPr lang="es-AR" sz="1400" u="sng" dirty="0"/>
              <a:t>Escuchar</a:t>
            </a:r>
            <a:r>
              <a:rPr lang="es-AR" sz="1400" dirty="0"/>
              <a:t> por más tiempo / No interrumpir / Dejar las computadoras</a:t>
            </a:r>
          </a:p>
        </p:txBody>
      </p:sp>
      <p:sp>
        <p:nvSpPr>
          <p:cNvPr id="47" name="Rectangle 46"/>
          <p:cNvSpPr/>
          <p:nvPr/>
        </p:nvSpPr>
        <p:spPr>
          <a:xfrm>
            <a:off x="720080" y="1121137"/>
            <a:ext cx="4572000" cy="1323439"/>
          </a:xfrm>
          <a:prstGeom prst="rect">
            <a:avLst/>
          </a:prstGeom>
        </p:spPr>
        <p:txBody>
          <a:bodyPr>
            <a:spAutoFit/>
          </a:bodyPr>
          <a:lstStyle/>
          <a:p>
            <a:pPr marL="174625" lvl="0" indent="-174625">
              <a:buFont typeface="Arial" pitchFamily="34" charset="0"/>
              <a:buChar char="•"/>
            </a:pPr>
            <a:r>
              <a:rPr lang="es-AR" sz="1400" b="0" dirty="0"/>
              <a:t>“</a:t>
            </a:r>
            <a:r>
              <a:rPr lang="es-AR" sz="1400" dirty="0"/>
              <a:t>Ponerse en el lugar del otro</a:t>
            </a:r>
            <a:r>
              <a:rPr lang="es-AR" sz="1400" b="0" dirty="0"/>
              <a:t>”. Para ello:</a:t>
            </a:r>
          </a:p>
          <a:p>
            <a:pPr marL="623888" lvl="1" indent="-166688">
              <a:buFont typeface="Wingdings" pitchFamily="2" charset="2"/>
              <a:buChar char="ü"/>
            </a:pPr>
            <a:r>
              <a:rPr lang="es-AR" sz="1200" b="0" dirty="0"/>
              <a:t>Reflejar y validar/chequear entendimiento;</a:t>
            </a:r>
          </a:p>
          <a:p>
            <a:pPr marL="623888" lvl="1" indent="-166688">
              <a:buFont typeface="Wingdings" pitchFamily="2" charset="2"/>
              <a:buChar char="ü"/>
            </a:pPr>
            <a:r>
              <a:rPr lang="es-AR" sz="1200" b="0" dirty="0"/>
              <a:t>Luego de exponer el propio punto de vista, preguntarle al otro: “¿Qué te parece?” / “¿Vos qué harías?”</a:t>
            </a:r>
          </a:p>
          <a:p>
            <a:pPr marL="623888" lvl="1" indent="-166688">
              <a:buFont typeface="Wingdings" pitchFamily="2" charset="2"/>
              <a:buChar char="ü"/>
            </a:pPr>
            <a:r>
              <a:rPr lang="es-AR" sz="1200" b="0" dirty="0"/>
              <a:t>Salirnos del rol – Pensar más allá de nuestra función</a:t>
            </a:r>
          </a:p>
        </p:txBody>
      </p:sp>
      <p:sp>
        <p:nvSpPr>
          <p:cNvPr id="49" name="29 CuadroTexto">
            <a:extLst>
              <a:ext uri="{FF2B5EF4-FFF2-40B4-BE49-F238E27FC236}">
                <a16:creationId xmlns:a16="http://schemas.microsoft.com/office/drawing/2014/main" id="{4EFCE257-3AD9-492F-B432-D823A7492F54}"/>
              </a:ext>
            </a:extLst>
          </p:cNvPr>
          <p:cNvSpPr txBox="1"/>
          <p:nvPr/>
        </p:nvSpPr>
        <p:spPr>
          <a:xfrm>
            <a:off x="5673431" y="1635646"/>
            <a:ext cx="2686528" cy="338554"/>
          </a:xfrm>
          <a:prstGeom prst="rect">
            <a:avLst/>
          </a:prstGeom>
          <a:noFill/>
        </p:spPr>
        <p:txBody>
          <a:bodyPr wrap="square" rtlCol="0">
            <a:spAutoFit/>
          </a:bodyPr>
          <a:lstStyle/>
          <a:p>
            <a:pPr marL="174625" indent="-174625" defTabSz="685800" eaLnBrk="1" fontAlgn="auto" hangingPunct="1">
              <a:spcBef>
                <a:spcPts val="0"/>
              </a:spcBef>
              <a:spcAft>
                <a:spcPts val="0"/>
              </a:spcAft>
              <a:buFont typeface="Arial" pitchFamily="34" charset="0"/>
              <a:buChar char="•"/>
              <a:defRPr/>
            </a:pPr>
            <a:r>
              <a:rPr lang="es-MX" b="0" dirty="0">
                <a:solidFill>
                  <a:schemeClr val="accent5">
                    <a:lumMod val="50000"/>
                  </a:schemeClr>
                </a:solidFill>
              </a:rPr>
              <a:t>Validar </a:t>
            </a:r>
            <a:r>
              <a:rPr lang="es-MX" dirty="0">
                <a:solidFill>
                  <a:schemeClr val="accent5">
                    <a:lumMod val="50000"/>
                  </a:schemeClr>
                </a:solidFill>
              </a:rPr>
              <a:t>inferencias</a:t>
            </a:r>
          </a:p>
        </p:txBody>
      </p:sp>
      <p:sp>
        <p:nvSpPr>
          <p:cNvPr id="51" name="Rectangle 50"/>
          <p:cNvSpPr/>
          <p:nvPr/>
        </p:nvSpPr>
        <p:spPr>
          <a:xfrm>
            <a:off x="720080" y="3200077"/>
            <a:ext cx="4572000" cy="984885"/>
          </a:xfrm>
          <a:prstGeom prst="rect">
            <a:avLst/>
          </a:prstGeom>
        </p:spPr>
        <p:txBody>
          <a:bodyPr>
            <a:spAutoFit/>
          </a:bodyPr>
          <a:lstStyle/>
          <a:p>
            <a:pPr marL="174625" lvl="0" indent="-174625">
              <a:buFont typeface="Arial" pitchFamily="34" charset="0"/>
              <a:buChar char="•"/>
            </a:pPr>
            <a:r>
              <a:rPr lang="es-AR" sz="1400" dirty="0"/>
              <a:t>Acordar en cada reunión entre todos qué información se comparte y cuál no.</a:t>
            </a:r>
          </a:p>
          <a:p>
            <a:pPr marL="623888" lvl="1" indent="-166688">
              <a:buFont typeface="Wingdings" pitchFamily="2" charset="2"/>
              <a:buChar char="ü"/>
            </a:pPr>
            <a:r>
              <a:rPr lang="es-AR" sz="1200" b="0" dirty="0"/>
              <a:t>Por default asumimos que la información tratada en las reuniones de MT  es confidencial. </a:t>
            </a:r>
          </a:p>
        </p:txBody>
      </p:sp>
      <p:sp>
        <p:nvSpPr>
          <p:cNvPr id="52" name="30 CuadroTexto">
            <a:extLst>
              <a:ext uri="{FF2B5EF4-FFF2-40B4-BE49-F238E27FC236}">
                <a16:creationId xmlns:a16="http://schemas.microsoft.com/office/drawing/2014/main" id="{AF18017D-F4B9-4706-A29E-3CBAB2F58115}"/>
              </a:ext>
            </a:extLst>
          </p:cNvPr>
          <p:cNvSpPr txBox="1"/>
          <p:nvPr/>
        </p:nvSpPr>
        <p:spPr>
          <a:xfrm>
            <a:off x="5652682" y="3139103"/>
            <a:ext cx="2923300" cy="584775"/>
          </a:xfrm>
          <a:prstGeom prst="rect">
            <a:avLst/>
          </a:prstGeom>
          <a:noFill/>
        </p:spPr>
        <p:txBody>
          <a:bodyPr wrap="square" rtlCol="0">
            <a:spAutoFit/>
          </a:bodyPr>
          <a:lstStyle/>
          <a:p>
            <a:pPr marL="174625" indent="-174625" defTabSz="685800" eaLnBrk="1" fontAlgn="auto" hangingPunct="1">
              <a:spcBef>
                <a:spcPts val="0"/>
              </a:spcBef>
              <a:spcAft>
                <a:spcPts val="0"/>
              </a:spcAft>
              <a:buFont typeface="Arial" pitchFamily="34" charset="0"/>
              <a:buChar char="•"/>
              <a:defRPr/>
            </a:pPr>
            <a:r>
              <a:rPr lang="es-MX" dirty="0">
                <a:solidFill>
                  <a:schemeClr val="accent5">
                    <a:lumMod val="50000"/>
                  </a:schemeClr>
                </a:solidFill>
              </a:rPr>
              <a:t>Decidir</a:t>
            </a:r>
            <a:r>
              <a:rPr lang="es-MX" b="0" dirty="0">
                <a:solidFill>
                  <a:schemeClr val="accent5">
                    <a:lumMod val="50000"/>
                  </a:schemeClr>
                </a:solidFill>
              </a:rPr>
              <a:t> juntos los </a:t>
            </a:r>
            <a:r>
              <a:rPr lang="es-MX" dirty="0">
                <a:solidFill>
                  <a:schemeClr val="accent5">
                    <a:lumMod val="50000"/>
                  </a:schemeClr>
                </a:solidFill>
              </a:rPr>
              <a:t>pasos siguientes.</a:t>
            </a:r>
          </a:p>
        </p:txBody>
      </p:sp>
      <p:sp>
        <p:nvSpPr>
          <p:cNvPr id="20" name="TextBox 19"/>
          <p:cNvSpPr txBox="1"/>
          <p:nvPr/>
        </p:nvSpPr>
        <p:spPr>
          <a:xfrm>
            <a:off x="741062" y="4280197"/>
            <a:ext cx="4911620" cy="307777"/>
          </a:xfrm>
          <a:prstGeom prst="rect">
            <a:avLst/>
          </a:prstGeom>
          <a:noFill/>
        </p:spPr>
        <p:txBody>
          <a:bodyPr wrap="square" rtlCol="0">
            <a:spAutoFit/>
          </a:bodyPr>
          <a:lstStyle/>
          <a:p>
            <a:pPr marL="174625" lvl="0" indent="-174625">
              <a:buFont typeface="Arial" pitchFamily="34" charset="0"/>
              <a:buChar char="•"/>
            </a:pPr>
            <a:r>
              <a:rPr lang="es-AR" sz="1400" dirty="0"/>
              <a:t>Actuar según lo acordado: cumplir los compromisos</a:t>
            </a:r>
            <a:r>
              <a:rPr lang="es-AR" sz="1400" b="0" dirty="0"/>
              <a:t>.</a:t>
            </a:r>
          </a:p>
        </p:txBody>
      </p:sp>
      <p:sp>
        <p:nvSpPr>
          <p:cNvPr id="21" name="Rectangle 20"/>
          <p:cNvSpPr/>
          <p:nvPr/>
        </p:nvSpPr>
        <p:spPr>
          <a:xfrm rot="16200000">
            <a:off x="-895744" y="2335516"/>
            <a:ext cx="2468946" cy="307777"/>
          </a:xfrm>
          <a:prstGeom prst="rect">
            <a:avLst/>
          </a:prstGeom>
        </p:spPr>
        <p:txBody>
          <a:bodyPr wrap="none">
            <a:spAutoFit/>
          </a:bodyPr>
          <a:lstStyle/>
          <a:p>
            <a:pPr marL="174625" lvl="0" indent="-174625">
              <a:buFont typeface="Arial" pitchFamily="34" charset="0"/>
              <a:buChar char="•"/>
              <a:tabLst>
                <a:tab pos="87313" algn="l"/>
              </a:tabLst>
            </a:pPr>
            <a:r>
              <a:rPr lang="es-AR" sz="1400" dirty="0"/>
              <a:t>No hacer (micro)</a:t>
            </a:r>
            <a:r>
              <a:rPr lang="es-AR" sz="1400" dirty="0" err="1"/>
              <a:t>bullying</a:t>
            </a:r>
            <a:endParaRPr lang="es-AR" sz="1400" dirty="0"/>
          </a:p>
        </p:txBody>
      </p:sp>
      <p:sp>
        <p:nvSpPr>
          <p:cNvPr id="23" name="TextBox 22"/>
          <p:cNvSpPr txBox="1"/>
          <p:nvPr/>
        </p:nvSpPr>
        <p:spPr>
          <a:xfrm>
            <a:off x="943832" y="699542"/>
            <a:ext cx="3326039" cy="338554"/>
          </a:xfrm>
          <a:prstGeom prst="rect">
            <a:avLst/>
          </a:prstGeom>
          <a:noFill/>
        </p:spPr>
        <p:txBody>
          <a:bodyPr wrap="none" rtlCol="0">
            <a:spAutoFit/>
          </a:bodyPr>
          <a:lstStyle/>
          <a:p>
            <a:r>
              <a:rPr lang="es-AR" dirty="0"/>
              <a:t>DEFINIDOS POR EL MT EN 2017</a:t>
            </a:r>
          </a:p>
        </p:txBody>
      </p:sp>
      <p:sp>
        <p:nvSpPr>
          <p:cNvPr id="24" name="TextBox 23"/>
          <p:cNvSpPr txBox="1"/>
          <p:nvPr/>
        </p:nvSpPr>
        <p:spPr>
          <a:xfrm>
            <a:off x="5471729" y="698980"/>
            <a:ext cx="2988703" cy="338554"/>
          </a:xfrm>
          <a:prstGeom prst="rect">
            <a:avLst/>
          </a:prstGeom>
          <a:noFill/>
        </p:spPr>
        <p:txBody>
          <a:bodyPr wrap="none" rtlCol="0">
            <a:spAutoFit/>
          </a:bodyPr>
          <a:lstStyle/>
          <a:p>
            <a:r>
              <a:rPr lang="es-AR" dirty="0"/>
              <a:t>SUGERIDOS POR AXIALENT</a:t>
            </a:r>
          </a:p>
        </p:txBody>
      </p:sp>
    </p:spTree>
    <p:extLst>
      <p:ext uri="{BB962C8B-B14F-4D97-AF65-F5344CB8AC3E}">
        <p14:creationId xmlns:p14="http://schemas.microsoft.com/office/powerpoint/2010/main" val="771239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fade">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
                                            <p:txEl>
                                              <p:pRg st="0" end="0"/>
                                            </p:txEl>
                                          </p:spTgt>
                                        </p:tgtEl>
                                        <p:attrNameLst>
                                          <p:attrName>style.visibility</p:attrName>
                                        </p:attrNameLst>
                                      </p:cBhvr>
                                      <p:to>
                                        <p:strVal val="visible"/>
                                      </p:to>
                                    </p:set>
                                    <p:animEffect transition="in" filter="fade">
                                      <p:cBhvr>
                                        <p:cTn id="32" dur="500"/>
                                        <p:tgtEl>
                                          <p:spTgt spid="5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
                                            <p:txEl>
                                              <p:pRg st="1" end="1"/>
                                            </p:txEl>
                                          </p:spTgt>
                                        </p:tgtEl>
                                        <p:attrNameLst>
                                          <p:attrName>style.visibility</p:attrName>
                                        </p:attrNameLst>
                                      </p:cBhvr>
                                      <p:to>
                                        <p:strVal val="visible"/>
                                      </p:to>
                                    </p:set>
                                    <p:animEffect transition="in" filter="fade">
                                      <p:cBhvr>
                                        <p:cTn id="37" dur="500"/>
                                        <p:tgtEl>
                                          <p:spTgt spid="5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fade">
                                      <p:cBhvr>
                                        <p:cTn id="42" dur="500"/>
                                        <p:tgtEl>
                                          <p:spTgt spid="2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build="p" bldLvl="5"/>
      <p:bldP spid="49" grpId="0"/>
      <p:bldP spid="51" grpId="0" build="p" bldLvl="5"/>
      <p:bldP spid="52" grpId="0"/>
      <p:bldP spid="20" grpId="0" build="p" bldLvl="5"/>
      <p:bldP spid="21" grpId="0"/>
      <p:bldP spid="24"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966858" y="4876006"/>
            <a:ext cx="2133600" cy="200025"/>
          </a:xfrm>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189</a:t>
            </a:fld>
            <a:endParaRPr lang="en-US" dirty="0">
              <a:solidFill>
                <a:srgbClr val="B2B2B2"/>
              </a:solidFill>
            </a:endParaRPr>
          </a:p>
        </p:txBody>
      </p:sp>
      <p:sp>
        <p:nvSpPr>
          <p:cNvPr id="3"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 name="Rectangle 2"/>
          <p:cNvSpPr txBox="1">
            <a:spLocks noChangeArrowheads="1"/>
          </p:cNvSpPr>
          <p:nvPr/>
        </p:nvSpPr>
        <p:spPr bwMode="auto">
          <a:xfrm>
            <a:off x="251520" y="195486"/>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AR" sz="2800" b="1" i="0" u="none" strike="noStrike" kern="0" cap="none" spc="0" normalizeH="0" baseline="0" noProof="0" dirty="0">
                <a:ln>
                  <a:noFill/>
                </a:ln>
                <a:solidFill>
                  <a:srgbClr val="002D62"/>
                </a:solidFill>
                <a:effectLst/>
                <a:uLnTx/>
                <a:uFillTx/>
                <a:latin typeface="+mj-lt"/>
                <a:ea typeface="+mj-ea"/>
                <a:cs typeface="+mj-cs"/>
              </a:rPr>
              <a:t>Acuerdos operativos preliminares (no consensuados aún en el MT)</a:t>
            </a:r>
            <a:endParaRPr kumimoji="0" lang="es-AR" sz="2800" b="1" i="0" u="none" strike="noStrike" kern="0" cap="none" spc="0" normalizeH="0" baseline="0" noProof="0" dirty="0">
              <a:ln>
                <a:noFill/>
              </a:ln>
              <a:solidFill>
                <a:srgbClr val="FF0000"/>
              </a:solidFill>
              <a:effectLst/>
              <a:uLnTx/>
              <a:uFillTx/>
              <a:latin typeface="+mj-lt"/>
              <a:ea typeface="+mj-ea"/>
              <a:cs typeface="+mj-cs"/>
            </a:endParaRPr>
          </a:p>
        </p:txBody>
      </p:sp>
      <p:sp>
        <p:nvSpPr>
          <p:cNvPr id="5" name="Rectangle 3"/>
          <p:cNvSpPr txBox="1">
            <a:spLocks noChangeArrowheads="1"/>
          </p:cNvSpPr>
          <p:nvPr/>
        </p:nvSpPr>
        <p:spPr bwMode="auto">
          <a:xfrm>
            <a:off x="395537" y="1403715"/>
            <a:ext cx="8497887" cy="3112251"/>
          </a:xfrm>
          <a:prstGeom prst="rect">
            <a:avLst/>
          </a:prstGeom>
          <a:noFill/>
          <a:ln w="9525">
            <a:noFill/>
            <a:miter lim="800000"/>
            <a:headEnd/>
            <a:tailEnd/>
          </a:ln>
        </p:spPr>
        <p:txBody>
          <a:bodyPr vert="horz" wrap="square" lIns="93276" tIns="93276" rIns="93276" bIns="93276" numCol="1" anchor="t" anchorCtr="0" compatLnSpc="1">
            <a:prstTxWarp prst="textNoShape">
              <a:avLst/>
            </a:prstTxWarp>
            <a:spAutoFit/>
          </a:bodyPr>
          <a:lstStyle/>
          <a:p>
            <a:pPr marL="342900" marR="0" lvl="0" indent="-342900" algn="l" defTabSz="895350" rtl="0" eaLnBrk="0" fontAlgn="base" latinLnBrk="0" hangingPunct="0">
              <a:lnSpc>
                <a:spcPct val="100000"/>
              </a:lnSpc>
              <a:spcBef>
                <a:spcPts val="600"/>
              </a:spcBef>
              <a:spcAft>
                <a:spcPts val="600"/>
              </a:spcAft>
              <a:buClr>
                <a:schemeClr val="accent2"/>
              </a:buClr>
              <a:buSzTx/>
              <a:buFontTx/>
              <a:buAutoNum type="arabicPeriod"/>
              <a:tabLst/>
              <a:defRPr/>
            </a:pPr>
            <a:r>
              <a:rPr kumimoji="0" lang="es-AR" sz="2000" b="0" i="0" u="none" strike="noStrike" kern="0" cap="none" spc="0" normalizeH="0" baseline="0" noProof="0" dirty="0">
                <a:ln>
                  <a:noFill/>
                </a:ln>
                <a:solidFill>
                  <a:srgbClr val="002D62"/>
                </a:solidFill>
                <a:effectLst/>
                <a:uLnTx/>
                <a:uFillTx/>
                <a:latin typeface="+mn-lt"/>
                <a:ea typeface="+mn-ea"/>
                <a:cs typeface="+mn-cs"/>
              </a:rPr>
              <a:t>Lograr acuerdos de manera constructiva</a:t>
            </a:r>
          </a:p>
          <a:p>
            <a:pPr marL="800100" lvl="1" indent="-342900" defTabSz="895350">
              <a:spcBef>
                <a:spcPts val="600"/>
              </a:spcBef>
              <a:spcAft>
                <a:spcPts val="600"/>
              </a:spcAft>
              <a:buClr>
                <a:schemeClr val="accent2"/>
              </a:buClr>
              <a:buFont typeface="Arial" pitchFamily="34" charset="0"/>
              <a:buChar char="•"/>
              <a:defRPr/>
            </a:pPr>
            <a:r>
              <a:rPr lang="es-AR" sz="2000" b="0" kern="0" noProof="0" dirty="0">
                <a:latin typeface="+mn-lt"/>
                <a:cs typeface="+mn-cs"/>
              </a:rPr>
              <a:t>Tomar compromisos en primera persona</a:t>
            </a:r>
          </a:p>
          <a:p>
            <a:pPr marL="342900" indent="-342900" defTabSz="895350">
              <a:spcBef>
                <a:spcPts val="600"/>
              </a:spcBef>
              <a:spcAft>
                <a:spcPts val="600"/>
              </a:spcAft>
              <a:buClr>
                <a:schemeClr val="accent2"/>
              </a:buClr>
              <a:buFontTx/>
              <a:buAutoNum type="arabicPeriod"/>
              <a:defRPr/>
            </a:pPr>
            <a:r>
              <a:rPr kumimoji="0" lang="es-AR" sz="2000" b="0" i="0" u="none" strike="noStrike" kern="0" cap="none" spc="0" normalizeH="0" baseline="0" dirty="0">
                <a:ln>
                  <a:noFill/>
                </a:ln>
                <a:solidFill>
                  <a:srgbClr val="002D62"/>
                </a:solidFill>
                <a:effectLst/>
                <a:uLnTx/>
                <a:uFillTx/>
                <a:latin typeface="+mn-lt"/>
                <a:ea typeface="+mn-ea"/>
                <a:cs typeface="+mn-cs"/>
              </a:rPr>
              <a:t>Dedicar 10 minutos en cada reunión a</a:t>
            </a:r>
            <a:r>
              <a:rPr kumimoji="0" lang="es-AR" sz="2000" b="0" i="0" u="none" strike="noStrike" kern="0" cap="none" spc="0" normalizeH="0" dirty="0">
                <a:ln>
                  <a:noFill/>
                </a:ln>
                <a:solidFill>
                  <a:srgbClr val="002D62"/>
                </a:solidFill>
                <a:effectLst/>
                <a:uLnTx/>
                <a:uFillTx/>
                <a:latin typeface="+mn-lt"/>
                <a:ea typeface="+mn-ea"/>
                <a:cs typeface="+mn-cs"/>
              </a:rPr>
              <a:t> compartir casos / ejemplos donde las cosas no salieron bien (símil “</a:t>
            </a:r>
            <a:r>
              <a:rPr kumimoji="0" lang="es-AR" sz="2000" b="0" i="0" u="none" strike="noStrike" kern="0" cap="none" spc="0" normalizeH="0" dirty="0" err="1">
                <a:ln>
                  <a:noFill/>
                </a:ln>
                <a:solidFill>
                  <a:srgbClr val="002D62"/>
                </a:solidFill>
                <a:effectLst/>
                <a:uLnTx/>
                <a:uFillTx/>
                <a:latin typeface="+mn-lt"/>
                <a:ea typeface="+mn-ea"/>
                <a:cs typeface="+mn-cs"/>
              </a:rPr>
              <a:t>fuck</a:t>
            </a:r>
            <a:r>
              <a:rPr kumimoji="0" lang="es-AR" sz="2000" b="0" i="0" u="none" strike="noStrike" kern="0" cap="none" spc="0" normalizeH="0" dirty="0">
                <a:ln>
                  <a:noFill/>
                </a:ln>
                <a:solidFill>
                  <a:srgbClr val="002D62"/>
                </a:solidFill>
                <a:effectLst/>
                <a:uLnTx/>
                <a:uFillTx/>
                <a:latin typeface="+mn-lt"/>
                <a:ea typeface="+mn-ea"/>
                <a:cs typeface="+mn-cs"/>
              </a:rPr>
              <a:t> up </a:t>
            </a:r>
            <a:r>
              <a:rPr kumimoji="0" lang="es-AR" sz="2000" b="0" i="0" u="none" strike="noStrike" kern="0" cap="none" spc="0" normalizeH="0" dirty="0" err="1">
                <a:ln>
                  <a:noFill/>
                </a:ln>
                <a:solidFill>
                  <a:srgbClr val="002D62"/>
                </a:solidFill>
                <a:effectLst/>
                <a:uLnTx/>
                <a:uFillTx/>
                <a:latin typeface="+mn-lt"/>
                <a:ea typeface="+mn-ea"/>
                <a:cs typeface="+mn-cs"/>
              </a:rPr>
              <a:t>nights</a:t>
            </a:r>
            <a:r>
              <a:rPr kumimoji="0" lang="es-AR" sz="2000" b="0" i="0" u="none" strike="noStrike" kern="0" cap="none" spc="0" normalizeH="0" dirty="0">
                <a:ln>
                  <a:noFill/>
                </a:ln>
                <a:solidFill>
                  <a:srgbClr val="002D62"/>
                </a:solidFill>
                <a:effectLst/>
                <a:uLnTx/>
                <a:uFillTx/>
                <a:latin typeface="+mn-lt"/>
                <a:ea typeface="+mn-ea"/>
                <a:cs typeface="+mn-cs"/>
              </a:rPr>
              <a:t>”)</a:t>
            </a:r>
          </a:p>
          <a:p>
            <a:pPr marL="342900" indent="-342900" defTabSz="895350">
              <a:spcBef>
                <a:spcPts val="600"/>
              </a:spcBef>
              <a:spcAft>
                <a:spcPts val="600"/>
              </a:spcAft>
              <a:buClr>
                <a:schemeClr val="accent2"/>
              </a:buClr>
              <a:buFontTx/>
              <a:buAutoNum type="arabicPeriod"/>
              <a:defRPr/>
            </a:pPr>
            <a:r>
              <a:rPr lang="es-AR" sz="2000" b="0" kern="0" baseline="0" noProof="0" dirty="0">
                <a:latin typeface="+mn-lt"/>
                <a:cs typeface="+mn-cs"/>
              </a:rPr>
              <a:t>Compartir en el MT los temas críticos.</a:t>
            </a:r>
          </a:p>
          <a:p>
            <a:pPr marL="342900" indent="-342900" defTabSz="895350">
              <a:spcBef>
                <a:spcPts val="600"/>
              </a:spcBef>
              <a:spcAft>
                <a:spcPts val="600"/>
              </a:spcAft>
              <a:buClr>
                <a:schemeClr val="accent2"/>
              </a:buClr>
              <a:buFontTx/>
              <a:buAutoNum type="arabicPeriod"/>
              <a:defRPr/>
            </a:pPr>
            <a:r>
              <a:rPr kumimoji="0" lang="es-AR" sz="2000" b="0" i="0" u="none" strike="noStrike" kern="0" cap="none" spc="0" normalizeH="0" dirty="0">
                <a:ln>
                  <a:noFill/>
                </a:ln>
                <a:solidFill>
                  <a:srgbClr val="002D62"/>
                </a:solidFill>
                <a:effectLst/>
                <a:uLnTx/>
                <a:uFillTx/>
                <a:latin typeface="+mn-lt"/>
                <a:ea typeface="+mn-ea"/>
                <a:cs typeface="+mn-cs"/>
              </a:rPr>
              <a:t>Todos aportan ideas para desafiar el statu quo.</a:t>
            </a:r>
            <a:endParaRPr kumimoji="0" lang="es-AR" sz="2000" b="0" i="0" u="none" strike="noStrike" kern="0" cap="none" spc="0" normalizeH="0" baseline="0" noProof="0" dirty="0">
              <a:ln>
                <a:noFill/>
              </a:ln>
              <a:solidFill>
                <a:srgbClr val="002D62"/>
              </a:solidFill>
              <a:effectLst/>
              <a:uLnTx/>
              <a:uFillTx/>
              <a:latin typeface="+mn-lt"/>
              <a:ea typeface="+mn-ea"/>
              <a:cs typeface="+mn-cs"/>
            </a:endParaRPr>
          </a:p>
          <a:p>
            <a:pPr marL="342900" marR="0" lvl="0" indent="-342900" algn="l" defTabSz="895350" rtl="0" eaLnBrk="0" fontAlgn="base" latinLnBrk="0" hangingPunct="0">
              <a:lnSpc>
                <a:spcPct val="100000"/>
              </a:lnSpc>
              <a:spcBef>
                <a:spcPts val="600"/>
              </a:spcBef>
              <a:spcAft>
                <a:spcPts val="600"/>
              </a:spcAft>
              <a:buClr>
                <a:schemeClr val="accent2"/>
              </a:buClr>
              <a:buSzTx/>
              <a:buFontTx/>
              <a:buAutoNum type="arabicPeriod"/>
              <a:tabLst/>
              <a:defRPr/>
            </a:pPr>
            <a:endParaRPr kumimoji="0" lang="es-AR" sz="2000" b="0" i="0" u="none" strike="noStrike" kern="0" cap="none" spc="0" normalizeH="0" baseline="0" noProof="0" dirty="0">
              <a:ln>
                <a:noFill/>
              </a:ln>
              <a:solidFill>
                <a:srgbClr val="002D62"/>
              </a:solidFill>
              <a:effectLst/>
              <a:uLnTx/>
              <a:uFillTx/>
              <a:latin typeface="+mn-lt"/>
              <a:ea typeface="+mn-ea"/>
              <a:cs typeface="+mn-cs"/>
            </a:endParaRPr>
          </a:p>
        </p:txBody>
      </p:sp>
      <p:sp>
        <p:nvSpPr>
          <p:cNvPr id="6" name="TextBox 5"/>
          <p:cNvSpPr txBox="1"/>
          <p:nvPr/>
        </p:nvSpPr>
        <p:spPr>
          <a:xfrm>
            <a:off x="323528" y="843558"/>
            <a:ext cx="5267789" cy="338554"/>
          </a:xfrm>
          <a:prstGeom prst="rect">
            <a:avLst/>
          </a:prstGeom>
          <a:noFill/>
        </p:spPr>
        <p:txBody>
          <a:bodyPr wrap="none" rtlCol="0">
            <a:spAutoFit/>
          </a:bodyPr>
          <a:lstStyle/>
          <a:p>
            <a:r>
              <a:rPr lang="es-AR" dirty="0"/>
              <a:t>Elaborados en subgrupos en encuentro del 4/8/2017</a:t>
            </a:r>
          </a:p>
        </p:txBody>
      </p:sp>
    </p:spTree>
    <p:extLst>
      <p:ext uri="{BB962C8B-B14F-4D97-AF65-F5344CB8AC3E}">
        <p14:creationId xmlns:p14="http://schemas.microsoft.com/office/powerpoint/2010/main" val="225858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989380" y="4886516"/>
            <a:ext cx="2133600" cy="200025"/>
          </a:xfrm>
        </p:spPr>
        <p:txBody>
          <a:bodyPr/>
          <a:lstStyle/>
          <a:p>
            <a:pPr>
              <a:defRPr/>
            </a:pPr>
            <a:r>
              <a:rPr lang="en-US"/>
              <a:t>| </a:t>
            </a:r>
            <a:fld id="{4551CA47-783C-4173-B2DC-B80F5F2C3CF2}" type="slidenum">
              <a:rPr lang="en-US" smtClean="0">
                <a:solidFill>
                  <a:srgbClr val="B2B2B2"/>
                </a:solidFill>
              </a:rPr>
              <a:pPr>
                <a:defRPr/>
              </a:pPr>
              <a:t>19</a:t>
            </a:fld>
            <a:endParaRPr lang="en-US">
              <a:solidFill>
                <a:srgbClr val="B2B2B2"/>
              </a:solidFill>
            </a:endParaRPr>
          </a:p>
        </p:txBody>
      </p:sp>
      <p:sp>
        <p:nvSpPr>
          <p:cNvPr id="8" name="TextBox 7"/>
          <p:cNvSpPr txBox="1"/>
          <p:nvPr/>
        </p:nvSpPr>
        <p:spPr>
          <a:xfrm>
            <a:off x="539552" y="1046111"/>
            <a:ext cx="8280920" cy="3323987"/>
          </a:xfrm>
          <a:prstGeom prst="rect">
            <a:avLst/>
          </a:prstGeom>
          <a:noFill/>
        </p:spPr>
        <p:txBody>
          <a:bodyPr wrap="square" rtlCol="0">
            <a:spAutoFit/>
          </a:bodyPr>
          <a:lstStyle/>
          <a:p>
            <a:pPr>
              <a:spcBef>
                <a:spcPts val="450"/>
              </a:spcBef>
              <a:spcAft>
                <a:spcPts val="450"/>
              </a:spcAft>
            </a:pPr>
            <a:r>
              <a:rPr lang="es-AR" u="sng" dirty="0"/>
              <a:t>3. Contradicción percibida por terceros</a:t>
            </a:r>
          </a:p>
          <a:p>
            <a:pPr>
              <a:spcBef>
                <a:spcPts val="450"/>
              </a:spcBef>
              <a:spcAft>
                <a:spcPts val="450"/>
              </a:spcAft>
            </a:pPr>
            <a:r>
              <a:rPr lang="es-AR" sz="1400" u="sng" dirty="0"/>
              <a:t>Ej.: </a:t>
            </a:r>
          </a:p>
          <a:p>
            <a:pPr marL="127397" indent="-127397">
              <a:spcBef>
                <a:spcPts val="450"/>
              </a:spcBef>
              <a:spcAft>
                <a:spcPts val="450"/>
              </a:spcAft>
              <a:buFont typeface="Arial" pitchFamily="34" charset="0"/>
              <a:buChar char="•"/>
            </a:pPr>
            <a:r>
              <a:rPr lang="es-AR" sz="1400" b="0" dirty="0"/>
              <a:t>Frente a un pedido de colaboración de alguien externo al grupo (valor “Solidaridad” = colaboración desinteresada), declino comprometerme a dársela dados otros compromisos que tomé antes (valor “Responsabilidad”) </a:t>
            </a:r>
          </a:p>
          <a:p>
            <a:pPr>
              <a:spcBef>
                <a:spcPts val="450"/>
              </a:spcBef>
              <a:spcAft>
                <a:spcPts val="450"/>
              </a:spcAft>
            </a:pPr>
            <a:r>
              <a:rPr lang="es-AR" sz="1400" u="sng" dirty="0"/>
              <a:t>Estructura: </a:t>
            </a:r>
          </a:p>
          <a:p>
            <a:pPr marL="127397" indent="-127397">
              <a:spcBef>
                <a:spcPts val="450"/>
              </a:spcBef>
              <a:spcAft>
                <a:spcPts val="450"/>
              </a:spcAft>
              <a:buFont typeface="Arial" pitchFamily="34" charset="0"/>
              <a:buChar char="•"/>
            </a:pPr>
            <a:r>
              <a:rPr lang="es-AR" sz="1400" b="0" dirty="0"/>
              <a:t>Hago Z, que a mi criterio honra el valor “A”, pero otros perciben simplemente que hacer  Z equivale a traicionar otro valor que también declaro.</a:t>
            </a:r>
          </a:p>
          <a:p>
            <a:pPr marL="127397" indent="-127397">
              <a:spcBef>
                <a:spcPts val="450"/>
              </a:spcBef>
              <a:spcAft>
                <a:spcPts val="450"/>
              </a:spcAft>
              <a:buFont typeface="Arial" pitchFamily="34" charset="0"/>
              <a:buChar char="•"/>
            </a:pPr>
            <a:endParaRPr lang="es-AR" sz="1400" b="0" dirty="0"/>
          </a:p>
          <a:p>
            <a:pPr algn="ctr">
              <a:spcBef>
                <a:spcPts val="450"/>
              </a:spcBef>
              <a:spcAft>
                <a:spcPts val="450"/>
              </a:spcAft>
            </a:pPr>
            <a:r>
              <a:rPr lang="es-AR" i="1" dirty="0"/>
              <a:t>¿De qué modo podemos clarificar las contradicciones que percibimos en el ejercicio de los valores?</a:t>
            </a:r>
            <a:endParaRPr lang="es-AR" sz="1400" b="0" dirty="0"/>
          </a:p>
        </p:txBody>
      </p:sp>
      <p:sp>
        <p:nvSpPr>
          <p:cNvPr id="5" name="Shape 262">
            <a:extLst>
              <a:ext uri="{FF2B5EF4-FFF2-40B4-BE49-F238E27FC236}">
                <a16:creationId xmlns:a16="http://schemas.microsoft.com/office/drawing/2014/main" id="{3A9AF264-2769-4508-9A94-46951960E339}"/>
              </a:ext>
            </a:extLst>
          </p:cNvPr>
          <p:cNvSpPr/>
          <p:nvPr/>
        </p:nvSpPr>
        <p:spPr>
          <a:xfrm>
            <a:off x="-12128" y="1489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 name="Title 1">
            <a:extLst>
              <a:ext uri="{FF2B5EF4-FFF2-40B4-BE49-F238E27FC236}">
                <a16:creationId xmlns:a16="http://schemas.microsoft.com/office/drawing/2014/main" id="{1ABF6F11-D0EE-4E6F-8889-B4AB270293EB}"/>
              </a:ext>
            </a:extLst>
          </p:cNvPr>
          <p:cNvSpPr txBox="1">
            <a:spLocks/>
          </p:cNvSpPr>
          <p:nvPr/>
        </p:nvSpPr>
        <p:spPr>
          <a:xfrm>
            <a:off x="323528" y="87474"/>
            <a:ext cx="7542932" cy="434578"/>
          </a:xfrm>
          <a:prstGeom prst="rect">
            <a:avLst/>
          </a:prstGeom>
        </p:spPr>
        <p:txBody>
          <a:bodyPr/>
          <a:lstStyle/>
          <a:p>
            <a:pPr defTabSz="685800">
              <a:spcBef>
                <a:spcPct val="0"/>
              </a:spcBef>
              <a:defRPr/>
            </a:pPr>
            <a:r>
              <a:rPr lang="es-AR" sz="2400" kern="0" dirty="0">
                <a:latin typeface="+mj-lt"/>
                <a:ea typeface="+mj-ea"/>
                <a:cs typeface="+mj-cs"/>
              </a:rPr>
              <a:t>Niveles de contradicciones potenciales en Valores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5"/>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23528" y="1662891"/>
            <a:ext cx="8383083" cy="631259"/>
            <a:chOff x="323528" y="1662891"/>
            <a:chExt cx="8383083" cy="631259"/>
          </a:xfrm>
        </p:grpSpPr>
        <p:grpSp>
          <p:nvGrpSpPr>
            <p:cNvPr id="26" name="Group 25"/>
            <p:cNvGrpSpPr/>
            <p:nvPr/>
          </p:nvGrpSpPr>
          <p:grpSpPr>
            <a:xfrm>
              <a:off x="323528" y="1662891"/>
              <a:ext cx="4134611" cy="609977"/>
              <a:chOff x="-2340768" y="1203598"/>
              <a:chExt cx="4134611" cy="609977"/>
            </a:xfrm>
          </p:grpSpPr>
          <p:sp>
            <p:nvSpPr>
              <p:cNvPr id="34" name="1 CuadroTexto">
                <a:extLst>
                  <a:ext uri="{FF2B5EF4-FFF2-40B4-BE49-F238E27FC236}">
                    <a16:creationId xmlns:a16="http://schemas.microsoft.com/office/drawing/2014/main" id="{7DEE0E74-E4BC-454B-B73D-2AA87D49357C}"/>
                  </a:ext>
                </a:extLst>
              </p:cNvPr>
              <p:cNvSpPr txBox="1"/>
              <p:nvPr/>
            </p:nvSpPr>
            <p:spPr>
              <a:xfrm>
                <a:off x="-2340768" y="1228800"/>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t>1</a:t>
                </a:r>
              </a:p>
            </p:txBody>
          </p:sp>
          <p:sp>
            <p:nvSpPr>
              <p:cNvPr id="40" name="15 CuadroTexto">
                <a:extLst>
                  <a:ext uri="{FF2B5EF4-FFF2-40B4-BE49-F238E27FC236}">
                    <a16:creationId xmlns:a16="http://schemas.microsoft.com/office/drawing/2014/main" id="{EDBEF9E1-B4DE-400D-9DF0-0830820A39DE}"/>
                  </a:ext>
                </a:extLst>
              </p:cNvPr>
              <p:cNvSpPr txBox="1"/>
              <p:nvPr/>
            </p:nvSpPr>
            <p:spPr>
              <a:xfrm>
                <a:off x="-2016419" y="1203598"/>
                <a:ext cx="3810262"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t>Exponer puntos de vista y nunca preguntar</a:t>
                </a:r>
              </a:p>
            </p:txBody>
          </p:sp>
        </p:grpSp>
        <p:grpSp>
          <p:nvGrpSpPr>
            <p:cNvPr id="35" name="Group 34"/>
            <p:cNvGrpSpPr/>
            <p:nvPr/>
          </p:nvGrpSpPr>
          <p:grpSpPr>
            <a:xfrm>
              <a:off x="4572000" y="1670903"/>
              <a:ext cx="4134611" cy="623247"/>
              <a:chOff x="278673" y="1475272"/>
              <a:chExt cx="4134611" cy="623247"/>
            </a:xfrm>
          </p:grpSpPr>
          <p:sp>
            <p:nvSpPr>
              <p:cNvPr id="55" name="1 CuadroTexto">
                <a:extLst>
                  <a:ext uri="{FF2B5EF4-FFF2-40B4-BE49-F238E27FC236}">
                    <a16:creationId xmlns:a16="http://schemas.microsoft.com/office/drawing/2014/main" id="{7DEE0E74-E4BC-454B-B73D-2AA87D49357C}"/>
                  </a:ext>
                </a:extLst>
              </p:cNvPr>
              <p:cNvSpPr txBox="1"/>
              <p:nvPr/>
            </p:nvSpPr>
            <p:spPr>
              <a:xfrm>
                <a:off x="278673" y="149835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t>1</a:t>
                </a:r>
              </a:p>
            </p:txBody>
          </p:sp>
          <p:sp>
            <p:nvSpPr>
              <p:cNvPr id="56" name="15 CuadroTexto">
                <a:extLst>
                  <a:ext uri="{FF2B5EF4-FFF2-40B4-BE49-F238E27FC236}">
                    <a16:creationId xmlns:a16="http://schemas.microsoft.com/office/drawing/2014/main" id="{EDBEF9E1-B4DE-400D-9DF0-0830820A39DE}"/>
                  </a:ext>
                </a:extLst>
              </p:cNvPr>
              <p:cNvSpPr txBox="1"/>
              <p:nvPr/>
            </p:nvSpPr>
            <p:spPr>
              <a:xfrm>
                <a:off x="603022" y="1475272"/>
                <a:ext cx="3810262"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t>Exponer puntos de vista y hacer preguntas genuinas </a:t>
                </a:r>
              </a:p>
            </p:txBody>
          </p:sp>
        </p:grpSp>
      </p:grpSp>
      <p:grpSp>
        <p:nvGrpSpPr>
          <p:cNvPr id="36" name="Group 35"/>
          <p:cNvGrpSpPr/>
          <p:nvPr/>
        </p:nvGrpSpPr>
        <p:grpSpPr>
          <a:xfrm>
            <a:off x="323528" y="2437422"/>
            <a:ext cx="8169373" cy="659899"/>
            <a:chOff x="323528" y="2437422"/>
            <a:chExt cx="8169373" cy="659899"/>
          </a:xfrm>
        </p:grpSpPr>
        <p:grpSp>
          <p:nvGrpSpPr>
            <p:cNvPr id="27" name="Group 26"/>
            <p:cNvGrpSpPr/>
            <p:nvPr/>
          </p:nvGrpSpPr>
          <p:grpSpPr>
            <a:xfrm>
              <a:off x="323528" y="2512546"/>
              <a:ext cx="3920901" cy="584775"/>
              <a:chOff x="-2340768" y="2257828"/>
              <a:chExt cx="3920901" cy="584775"/>
            </a:xfrm>
          </p:grpSpPr>
          <p:sp>
            <p:nvSpPr>
              <p:cNvPr id="41" name="16 CuadroTexto">
                <a:extLst>
                  <a:ext uri="{FF2B5EF4-FFF2-40B4-BE49-F238E27FC236}">
                    <a16:creationId xmlns:a16="http://schemas.microsoft.com/office/drawing/2014/main" id="{8B8FAD4A-578A-4AE2-981B-D5C9C0499138}"/>
                  </a:ext>
                </a:extLst>
              </p:cNvPr>
              <p:cNvSpPr txBox="1"/>
              <p:nvPr/>
            </p:nvSpPr>
            <p:spPr>
              <a:xfrm>
                <a:off x="-2340768" y="2257828"/>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accent4">
                        <a:lumMod val="75000"/>
                      </a:schemeClr>
                    </a:solidFill>
                  </a:rPr>
                  <a:t>2</a:t>
                </a:r>
              </a:p>
            </p:txBody>
          </p:sp>
          <p:sp>
            <p:nvSpPr>
              <p:cNvPr id="44" name="21 CuadroTexto">
                <a:extLst>
                  <a:ext uri="{FF2B5EF4-FFF2-40B4-BE49-F238E27FC236}">
                    <a16:creationId xmlns:a16="http://schemas.microsoft.com/office/drawing/2014/main" id="{436B9D30-0EB0-4BD1-A6F5-155FB07B33FB}"/>
                  </a:ext>
                </a:extLst>
              </p:cNvPr>
              <p:cNvSpPr txBox="1"/>
              <p:nvPr/>
            </p:nvSpPr>
            <p:spPr>
              <a:xfrm>
                <a:off x="-2016418" y="2383835"/>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accent4">
                        <a:lumMod val="75000"/>
                      </a:schemeClr>
                    </a:solidFill>
                  </a:rPr>
                  <a:t>Esconder información relevante</a:t>
                </a:r>
              </a:p>
            </p:txBody>
          </p:sp>
        </p:grpSp>
        <p:grpSp>
          <p:nvGrpSpPr>
            <p:cNvPr id="57" name="Group 56"/>
            <p:cNvGrpSpPr/>
            <p:nvPr/>
          </p:nvGrpSpPr>
          <p:grpSpPr>
            <a:xfrm>
              <a:off x="4572000" y="2437422"/>
              <a:ext cx="3920901" cy="623248"/>
              <a:chOff x="278673" y="2241791"/>
              <a:chExt cx="3920901" cy="623248"/>
            </a:xfrm>
          </p:grpSpPr>
          <p:sp>
            <p:nvSpPr>
              <p:cNvPr id="58" name="16 CuadroTexto">
                <a:extLst>
                  <a:ext uri="{FF2B5EF4-FFF2-40B4-BE49-F238E27FC236}">
                    <a16:creationId xmlns:a16="http://schemas.microsoft.com/office/drawing/2014/main" id="{8B8FAD4A-578A-4AE2-981B-D5C9C0499138}"/>
                  </a:ext>
                </a:extLst>
              </p:cNvPr>
              <p:cNvSpPr txBox="1"/>
              <p:nvPr/>
            </p:nvSpPr>
            <p:spPr>
              <a:xfrm>
                <a:off x="278673" y="226487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accent4">
                        <a:lumMod val="75000"/>
                      </a:schemeClr>
                    </a:solidFill>
                  </a:rPr>
                  <a:t>2</a:t>
                </a:r>
              </a:p>
            </p:txBody>
          </p:sp>
          <p:sp>
            <p:nvSpPr>
              <p:cNvPr id="59" name="21 CuadroTexto">
                <a:extLst>
                  <a:ext uri="{FF2B5EF4-FFF2-40B4-BE49-F238E27FC236}">
                    <a16:creationId xmlns:a16="http://schemas.microsoft.com/office/drawing/2014/main" id="{436B9D30-0EB0-4BD1-A6F5-155FB07B33FB}"/>
                  </a:ext>
                </a:extLst>
              </p:cNvPr>
              <p:cNvSpPr txBox="1"/>
              <p:nvPr/>
            </p:nvSpPr>
            <p:spPr>
              <a:xfrm>
                <a:off x="603023" y="2241791"/>
                <a:ext cx="3596551"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accent4">
                        <a:lumMod val="75000"/>
                      </a:schemeClr>
                    </a:solidFill>
                  </a:rPr>
                  <a:t>Compartir toda la información relevante</a:t>
                </a:r>
              </a:p>
            </p:txBody>
          </p:sp>
        </p:grpSp>
      </p:grpSp>
      <p:grpSp>
        <p:nvGrpSpPr>
          <p:cNvPr id="37" name="Group 36"/>
          <p:cNvGrpSpPr/>
          <p:nvPr/>
        </p:nvGrpSpPr>
        <p:grpSpPr>
          <a:xfrm>
            <a:off x="323528" y="3241464"/>
            <a:ext cx="8508865" cy="830997"/>
            <a:chOff x="323528" y="3241464"/>
            <a:chExt cx="8508865" cy="830997"/>
          </a:xfrm>
        </p:grpSpPr>
        <p:grpSp>
          <p:nvGrpSpPr>
            <p:cNvPr id="28" name="Group 27"/>
            <p:cNvGrpSpPr/>
            <p:nvPr/>
          </p:nvGrpSpPr>
          <p:grpSpPr>
            <a:xfrm>
              <a:off x="323528" y="3383593"/>
              <a:ext cx="4260393" cy="591537"/>
              <a:chOff x="-2340768" y="3128875"/>
              <a:chExt cx="4260393" cy="591537"/>
            </a:xfrm>
          </p:grpSpPr>
          <p:sp>
            <p:nvSpPr>
              <p:cNvPr id="42" name="17 CuadroTexto">
                <a:extLst>
                  <a:ext uri="{FF2B5EF4-FFF2-40B4-BE49-F238E27FC236}">
                    <a16:creationId xmlns:a16="http://schemas.microsoft.com/office/drawing/2014/main" id="{EDE1FEB6-D560-4292-BB38-E0D896C16A00}"/>
                  </a:ext>
                </a:extLst>
              </p:cNvPr>
              <p:cNvSpPr txBox="1"/>
              <p:nvPr/>
            </p:nvSpPr>
            <p:spPr>
              <a:xfrm>
                <a:off x="-2340768" y="3135637"/>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006600"/>
                    </a:solidFill>
                  </a:rPr>
                  <a:t>3</a:t>
                </a:r>
              </a:p>
            </p:txBody>
          </p:sp>
          <p:sp>
            <p:nvSpPr>
              <p:cNvPr id="45" name="22 CuadroTexto">
                <a:extLst>
                  <a:ext uri="{FF2B5EF4-FFF2-40B4-BE49-F238E27FC236}">
                    <a16:creationId xmlns:a16="http://schemas.microsoft.com/office/drawing/2014/main" id="{6057B881-3167-4E06-A2BA-7A02774B5776}"/>
                  </a:ext>
                </a:extLst>
              </p:cNvPr>
              <p:cNvSpPr txBox="1"/>
              <p:nvPr/>
            </p:nvSpPr>
            <p:spPr>
              <a:xfrm>
                <a:off x="-2016419" y="3128875"/>
                <a:ext cx="3936044"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006600"/>
                    </a:solidFill>
                  </a:rPr>
                  <a:t>Hablar generalidades y  evitar acordar lo que significan palabras importantes</a:t>
                </a:r>
              </a:p>
            </p:txBody>
          </p:sp>
        </p:grpSp>
        <p:grpSp>
          <p:nvGrpSpPr>
            <p:cNvPr id="60" name="Group 59"/>
            <p:cNvGrpSpPr/>
            <p:nvPr/>
          </p:nvGrpSpPr>
          <p:grpSpPr>
            <a:xfrm>
              <a:off x="4572000" y="3241464"/>
              <a:ext cx="4260393" cy="830997"/>
              <a:chOff x="278673" y="3045833"/>
              <a:chExt cx="4260393" cy="830997"/>
            </a:xfrm>
          </p:grpSpPr>
          <p:sp>
            <p:nvSpPr>
              <p:cNvPr id="61" name="17 CuadroTexto">
                <a:extLst>
                  <a:ext uri="{FF2B5EF4-FFF2-40B4-BE49-F238E27FC236}">
                    <a16:creationId xmlns:a16="http://schemas.microsoft.com/office/drawing/2014/main" id="{EDE1FEB6-D560-4292-BB38-E0D896C16A00}"/>
                  </a:ext>
                </a:extLst>
              </p:cNvPr>
              <p:cNvSpPr txBox="1"/>
              <p:nvPr/>
            </p:nvSpPr>
            <p:spPr>
              <a:xfrm>
                <a:off x="278673" y="3207416"/>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006600"/>
                    </a:solidFill>
                  </a:rPr>
                  <a:t>3</a:t>
                </a:r>
              </a:p>
            </p:txBody>
          </p:sp>
          <p:sp>
            <p:nvSpPr>
              <p:cNvPr id="62" name="22 CuadroTexto">
                <a:extLst>
                  <a:ext uri="{FF2B5EF4-FFF2-40B4-BE49-F238E27FC236}">
                    <a16:creationId xmlns:a16="http://schemas.microsoft.com/office/drawing/2014/main" id="{6057B881-3167-4E06-A2BA-7A02774B5776}"/>
                  </a:ext>
                </a:extLst>
              </p:cNvPr>
              <p:cNvSpPr txBox="1"/>
              <p:nvPr/>
            </p:nvSpPr>
            <p:spPr>
              <a:xfrm>
                <a:off x="603022" y="3045833"/>
                <a:ext cx="3936044" cy="830997"/>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006600"/>
                    </a:solidFill>
                  </a:rPr>
                  <a:t>Usar ejemplos específicos y  ponerse de acuerdo en lo que significan palabras importantes</a:t>
                </a:r>
              </a:p>
            </p:txBody>
          </p:sp>
        </p:grpSp>
      </p:grpSp>
      <p:grpSp>
        <p:nvGrpSpPr>
          <p:cNvPr id="38" name="Group 37"/>
          <p:cNvGrpSpPr/>
          <p:nvPr/>
        </p:nvGrpSpPr>
        <p:grpSpPr>
          <a:xfrm>
            <a:off x="323528" y="4155926"/>
            <a:ext cx="8169372" cy="609977"/>
            <a:chOff x="323528" y="4155926"/>
            <a:chExt cx="8169372" cy="609977"/>
          </a:xfrm>
        </p:grpSpPr>
        <p:grpSp>
          <p:nvGrpSpPr>
            <p:cNvPr id="29" name="Group 28"/>
            <p:cNvGrpSpPr/>
            <p:nvPr/>
          </p:nvGrpSpPr>
          <p:grpSpPr>
            <a:xfrm>
              <a:off x="323528" y="4155926"/>
              <a:ext cx="4038494" cy="609977"/>
              <a:chOff x="-2340768" y="4083319"/>
              <a:chExt cx="4038494" cy="609977"/>
            </a:xfrm>
          </p:grpSpPr>
          <p:sp>
            <p:nvSpPr>
              <p:cNvPr id="43" name="18 CuadroTexto">
                <a:extLst>
                  <a:ext uri="{FF2B5EF4-FFF2-40B4-BE49-F238E27FC236}">
                    <a16:creationId xmlns:a16="http://schemas.microsoft.com/office/drawing/2014/main" id="{FD6FE50D-2122-40A7-8D3E-359AFE942083}"/>
                  </a:ext>
                </a:extLst>
              </p:cNvPr>
              <p:cNvSpPr txBox="1"/>
              <p:nvPr/>
            </p:nvSpPr>
            <p:spPr>
              <a:xfrm>
                <a:off x="-2340768" y="4108521"/>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tx1"/>
                    </a:solidFill>
                  </a:rPr>
                  <a:t>4</a:t>
                </a:r>
              </a:p>
            </p:txBody>
          </p:sp>
          <p:sp>
            <p:nvSpPr>
              <p:cNvPr id="54" name="23 CuadroTexto">
                <a:extLst>
                  <a:ext uri="{FF2B5EF4-FFF2-40B4-BE49-F238E27FC236}">
                    <a16:creationId xmlns:a16="http://schemas.microsoft.com/office/drawing/2014/main" id="{EF096593-F218-4B47-AE4D-282EF4C8085C}"/>
                  </a:ext>
                </a:extLst>
              </p:cNvPr>
              <p:cNvSpPr txBox="1"/>
              <p:nvPr/>
            </p:nvSpPr>
            <p:spPr>
              <a:xfrm>
                <a:off x="-2016420" y="4083319"/>
                <a:ext cx="3714146"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tx1"/>
                    </a:solidFill>
                  </a:rPr>
                  <a:t>Guardarse el razonamiento, no preguntar a otros su razonamiento</a:t>
                </a:r>
              </a:p>
            </p:txBody>
          </p:sp>
        </p:grpSp>
        <p:grpSp>
          <p:nvGrpSpPr>
            <p:cNvPr id="63" name="Group 62"/>
            <p:cNvGrpSpPr/>
            <p:nvPr/>
          </p:nvGrpSpPr>
          <p:grpSpPr>
            <a:xfrm>
              <a:off x="4572000" y="4155926"/>
              <a:ext cx="3920900" cy="600164"/>
              <a:chOff x="278673" y="4075448"/>
              <a:chExt cx="3920900" cy="600164"/>
            </a:xfrm>
          </p:grpSpPr>
          <p:sp>
            <p:nvSpPr>
              <p:cNvPr id="64" name="18 CuadroTexto">
                <a:extLst>
                  <a:ext uri="{FF2B5EF4-FFF2-40B4-BE49-F238E27FC236}">
                    <a16:creationId xmlns:a16="http://schemas.microsoft.com/office/drawing/2014/main" id="{FD6FE50D-2122-40A7-8D3E-359AFE942083}"/>
                  </a:ext>
                </a:extLst>
              </p:cNvPr>
              <p:cNvSpPr txBox="1"/>
              <p:nvPr/>
            </p:nvSpPr>
            <p:spPr>
              <a:xfrm>
                <a:off x="278673" y="4075448"/>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tx1"/>
                    </a:solidFill>
                  </a:rPr>
                  <a:t>4</a:t>
                </a:r>
              </a:p>
            </p:txBody>
          </p:sp>
          <p:sp>
            <p:nvSpPr>
              <p:cNvPr id="65" name="23 CuadroTexto">
                <a:extLst>
                  <a:ext uri="{FF2B5EF4-FFF2-40B4-BE49-F238E27FC236}">
                    <a16:creationId xmlns:a16="http://schemas.microsoft.com/office/drawing/2014/main" id="{EF096593-F218-4B47-AE4D-282EF4C8085C}"/>
                  </a:ext>
                </a:extLst>
              </p:cNvPr>
              <p:cNvSpPr txBox="1"/>
              <p:nvPr/>
            </p:nvSpPr>
            <p:spPr>
              <a:xfrm>
                <a:off x="603022" y="4190864"/>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tx1"/>
                    </a:solidFill>
                  </a:rPr>
                  <a:t>Explicar razonamiento e intención</a:t>
                </a:r>
              </a:p>
            </p:txBody>
          </p:sp>
        </p:grpSp>
      </p:grpSp>
      <p:sp>
        <p:nvSpPr>
          <p:cNvPr id="68"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9" name="Rectangle 2"/>
          <p:cNvSpPr txBox="1">
            <a:spLocks noChangeArrowheads="1"/>
          </p:cNvSpPr>
          <p:nvPr/>
        </p:nvSpPr>
        <p:spPr bwMode="auto">
          <a:xfrm>
            <a:off x="222492" y="65422"/>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AR" sz="2400" kern="0" noProof="0" dirty="0">
                <a:latin typeface="+mj-lt"/>
                <a:ea typeface="+mj-ea"/>
                <a:cs typeface="+mj-cs"/>
              </a:rPr>
              <a:t>Algunos criterios de e</a:t>
            </a:r>
            <a:r>
              <a:rPr kumimoji="0" lang="es-AR" sz="2400" b="1" i="0" u="none" strike="noStrike" kern="0" cap="none" spc="0" normalizeH="0" baseline="0" noProof="0" dirty="0">
                <a:ln>
                  <a:noFill/>
                </a:ln>
                <a:solidFill>
                  <a:srgbClr val="002D62"/>
                </a:solidFill>
                <a:effectLst/>
                <a:uLnTx/>
                <a:uFillTx/>
                <a:latin typeface="+mj-lt"/>
                <a:ea typeface="+mj-ea"/>
                <a:cs typeface="+mj-cs"/>
              </a:rPr>
              <a:t>fectividad de las interacciones</a:t>
            </a:r>
            <a:endParaRPr kumimoji="0" lang="es-AR" sz="2400" b="1" i="0" u="none" strike="noStrike" kern="0" cap="none" spc="0" normalizeH="0" baseline="0" noProof="0" dirty="0">
              <a:ln>
                <a:noFill/>
              </a:ln>
              <a:solidFill>
                <a:srgbClr val="FF0000"/>
              </a:solidFill>
              <a:effectLst/>
              <a:uLnTx/>
              <a:uFillTx/>
              <a:latin typeface="+mj-lt"/>
              <a:ea typeface="+mj-ea"/>
              <a:cs typeface="+mj-cs"/>
            </a:endParaRPr>
          </a:p>
        </p:txBody>
      </p:sp>
      <p:sp>
        <p:nvSpPr>
          <p:cNvPr id="70" name="TextBox 69"/>
          <p:cNvSpPr txBox="1"/>
          <p:nvPr/>
        </p:nvSpPr>
        <p:spPr>
          <a:xfrm>
            <a:off x="242886" y="696644"/>
            <a:ext cx="8216288" cy="307777"/>
          </a:xfrm>
          <a:prstGeom prst="rect">
            <a:avLst/>
          </a:prstGeom>
          <a:noFill/>
        </p:spPr>
        <p:txBody>
          <a:bodyPr wrap="none" rtlCol="0">
            <a:spAutoFit/>
          </a:bodyPr>
          <a:lstStyle/>
          <a:p>
            <a:r>
              <a:rPr lang="es-AR" sz="1400" dirty="0"/>
              <a:t>IDEAS A CONSIDERAR PARA LA ACTUALIZACIÓN DE LOS ACUERDOS OPERATIVOS DEL MT</a:t>
            </a:r>
          </a:p>
        </p:txBody>
      </p:sp>
      <p:sp>
        <p:nvSpPr>
          <p:cNvPr id="71" name="TextBox 70"/>
          <p:cNvSpPr txBox="1"/>
          <p:nvPr/>
        </p:nvSpPr>
        <p:spPr>
          <a:xfrm>
            <a:off x="1043608" y="1131590"/>
            <a:ext cx="2468112" cy="338554"/>
          </a:xfrm>
          <a:prstGeom prst="rect">
            <a:avLst/>
          </a:prstGeom>
          <a:noFill/>
        </p:spPr>
        <p:txBody>
          <a:bodyPr wrap="none" rtlCol="0">
            <a:spAutoFit/>
          </a:bodyPr>
          <a:lstStyle/>
          <a:p>
            <a:r>
              <a:rPr lang="es-AR" u="sng" dirty="0"/>
              <a:t>FORMAS INEFECTIVAS</a:t>
            </a:r>
          </a:p>
        </p:txBody>
      </p:sp>
      <p:sp>
        <p:nvSpPr>
          <p:cNvPr id="72" name="TextBox 71"/>
          <p:cNvSpPr txBox="1"/>
          <p:nvPr/>
        </p:nvSpPr>
        <p:spPr>
          <a:xfrm>
            <a:off x="5560272" y="1145542"/>
            <a:ext cx="2320635" cy="338554"/>
          </a:xfrm>
          <a:prstGeom prst="rect">
            <a:avLst/>
          </a:prstGeom>
          <a:noFill/>
        </p:spPr>
        <p:txBody>
          <a:bodyPr wrap="none" rtlCol="0">
            <a:spAutoFit/>
          </a:bodyPr>
          <a:lstStyle/>
          <a:p>
            <a:r>
              <a:rPr lang="es-AR" u="sng" dirty="0"/>
              <a:t>FORMAS EFECTIVAS</a:t>
            </a:r>
          </a:p>
        </p:txBody>
      </p:sp>
      <p:sp>
        <p:nvSpPr>
          <p:cNvPr id="73" name="Slide Number Placeholder 1"/>
          <p:cNvSpPr>
            <a:spLocks noGrp="1"/>
          </p:cNvSpPr>
          <p:nvPr>
            <p:ph type="sldNum" sz="quarter" idx="10"/>
          </p:nvPr>
        </p:nvSpPr>
        <p:spPr>
          <a:xfrm>
            <a:off x="6966858" y="4876006"/>
            <a:ext cx="2133600" cy="200025"/>
          </a:xfrm>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190</a:t>
            </a:fld>
            <a:endParaRPr lang="en-US" dirty="0">
              <a:solidFill>
                <a:srgbClr val="B2B2B2"/>
              </a:solidFill>
            </a:endParaRPr>
          </a:p>
        </p:txBody>
      </p:sp>
    </p:spTree>
    <p:extLst>
      <p:ext uri="{BB962C8B-B14F-4D97-AF65-F5344CB8AC3E}">
        <p14:creationId xmlns:p14="http://schemas.microsoft.com/office/powerpoint/2010/main" val="4152406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51098" y="1530234"/>
            <a:ext cx="8148066" cy="601934"/>
            <a:chOff x="651098" y="1530234"/>
            <a:chExt cx="8148066" cy="601934"/>
          </a:xfrm>
        </p:grpSpPr>
        <p:grpSp>
          <p:nvGrpSpPr>
            <p:cNvPr id="5" name="Group 29"/>
            <p:cNvGrpSpPr/>
            <p:nvPr/>
          </p:nvGrpSpPr>
          <p:grpSpPr>
            <a:xfrm>
              <a:off x="651098" y="1547393"/>
              <a:ext cx="3920902" cy="584775"/>
              <a:chOff x="2258821" y="1228800"/>
              <a:chExt cx="3920902" cy="584775"/>
            </a:xfrm>
          </p:grpSpPr>
          <p:sp>
            <p:nvSpPr>
              <p:cNvPr id="46" name="24 CuadroTexto">
                <a:extLst>
                  <a:ext uri="{FF2B5EF4-FFF2-40B4-BE49-F238E27FC236}">
                    <a16:creationId xmlns:a16="http://schemas.microsoft.com/office/drawing/2014/main" id="{EBB87C0E-A5C0-4BB0-9145-D59A7B9FEC65}"/>
                  </a:ext>
                </a:extLst>
              </p:cNvPr>
              <p:cNvSpPr txBox="1"/>
              <p:nvPr/>
            </p:nvSpPr>
            <p:spPr>
              <a:xfrm>
                <a:off x="2258821" y="1228800"/>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60007A"/>
                    </a:solidFill>
                  </a:rPr>
                  <a:t>5</a:t>
                </a:r>
              </a:p>
            </p:txBody>
          </p:sp>
          <p:sp>
            <p:nvSpPr>
              <p:cNvPr id="47" name="25 CuadroTexto">
                <a:extLst>
                  <a:ext uri="{FF2B5EF4-FFF2-40B4-BE49-F238E27FC236}">
                    <a16:creationId xmlns:a16="http://schemas.microsoft.com/office/drawing/2014/main" id="{93597F23-D2FA-4225-8AF9-9126AC2C0F79}"/>
                  </a:ext>
                </a:extLst>
              </p:cNvPr>
              <p:cNvSpPr txBox="1"/>
              <p:nvPr/>
            </p:nvSpPr>
            <p:spPr>
              <a:xfrm>
                <a:off x="2583172" y="1359471"/>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60007A"/>
                    </a:solidFill>
                  </a:rPr>
                  <a:t>Foco en posiciones, no en intereses</a:t>
                </a:r>
              </a:p>
            </p:txBody>
          </p:sp>
        </p:grpSp>
        <p:grpSp>
          <p:nvGrpSpPr>
            <p:cNvPr id="26" name="Group 25"/>
            <p:cNvGrpSpPr/>
            <p:nvPr/>
          </p:nvGrpSpPr>
          <p:grpSpPr>
            <a:xfrm>
              <a:off x="4878262" y="1530234"/>
              <a:ext cx="3920902" cy="600164"/>
              <a:chOff x="4878262" y="1498355"/>
              <a:chExt cx="3920902" cy="600164"/>
            </a:xfrm>
          </p:grpSpPr>
          <p:sp>
            <p:nvSpPr>
              <p:cNvPr id="27" name="24 CuadroTexto">
                <a:extLst>
                  <a:ext uri="{FF2B5EF4-FFF2-40B4-BE49-F238E27FC236}">
                    <a16:creationId xmlns:a16="http://schemas.microsoft.com/office/drawing/2014/main" id="{EBB87C0E-A5C0-4BB0-9145-D59A7B9FEC65}"/>
                  </a:ext>
                </a:extLst>
              </p:cNvPr>
              <p:cNvSpPr txBox="1"/>
              <p:nvPr/>
            </p:nvSpPr>
            <p:spPr>
              <a:xfrm>
                <a:off x="4878262" y="149835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60007A"/>
                    </a:solidFill>
                  </a:rPr>
                  <a:t>5</a:t>
                </a:r>
              </a:p>
            </p:txBody>
          </p:sp>
          <p:sp>
            <p:nvSpPr>
              <p:cNvPr id="28" name="25 CuadroTexto">
                <a:extLst>
                  <a:ext uri="{FF2B5EF4-FFF2-40B4-BE49-F238E27FC236}">
                    <a16:creationId xmlns:a16="http://schemas.microsoft.com/office/drawing/2014/main" id="{93597F23-D2FA-4225-8AF9-9126AC2C0F79}"/>
                  </a:ext>
                </a:extLst>
              </p:cNvPr>
              <p:cNvSpPr txBox="1"/>
              <p:nvPr/>
            </p:nvSpPr>
            <p:spPr>
              <a:xfrm>
                <a:off x="5202613" y="1632233"/>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60007A"/>
                    </a:solidFill>
                  </a:rPr>
                  <a:t>Foco en intereses, no en posiciones</a:t>
                </a:r>
              </a:p>
            </p:txBody>
          </p:sp>
        </p:grpSp>
      </p:grpSp>
      <p:grpSp>
        <p:nvGrpSpPr>
          <p:cNvPr id="41" name="Group 40"/>
          <p:cNvGrpSpPr/>
          <p:nvPr/>
        </p:nvGrpSpPr>
        <p:grpSpPr>
          <a:xfrm>
            <a:off x="651098" y="2237275"/>
            <a:ext cx="8148066" cy="830997"/>
            <a:chOff x="651098" y="2237275"/>
            <a:chExt cx="8148066" cy="830997"/>
          </a:xfrm>
        </p:grpSpPr>
        <p:grpSp>
          <p:nvGrpSpPr>
            <p:cNvPr id="6" name="Group 30"/>
            <p:cNvGrpSpPr/>
            <p:nvPr/>
          </p:nvGrpSpPr>
          <p:grpSpPr>
            <a:xfrm>
              <a:off x="651098" y="2237275"/>
              <a:ext cx="3920902" cy="830997"/>
              <a:chOff x="2258821" y="2081419"/>
              <a:chExt cx="3920902" cy="830997"/>
            </a:xfrm>
          </p:grpSpPr>
          <p:sp>
            <p:nvSpPr>
              <p:cNvPr id="48" name="26 CuadroTexto">
                <a:extLst>
                  <a:ext uri="{FF2B5EF4-FFF2-40B4-BE49-F238E27FC236}">
                    <a16:creationId xmlns:a16="http://schemas.microsoft.com/office/drawing/2014/main" id="{A250E898-5161-4020-B326-52ADA2160D77}"/>
                  </a:ext>
                </a:extLst>
              </p:cNvPr>
              <p:cNvSpPr txBox="1"/>
              <p:nvPr/>
            </p:nvSpPr>
            <p:spPr>
              <a:xfrm>
                <a:off x="2258821" y="2187696"/>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C00000"/>
                    </a:solidFill>
                  </a:rPr>
                  <a:t>6</a:t>
                </a:r>
              </a:p>
            </p:txBody>
          </p:sp>
          <p:sp>
            <p:nvSpPr>
              <p:cNvPr id="51" name="29 CuadroTexto">
                <a:extLst>
                  <a:ext uri="{FF2B5EF4-FFF2-40B4-BE49-F238E27FC236}">
                    <a16:creationId xmlns:a16="http://schemas.microsoft.com/office/drawing/2014/main" id="{4EFCE257-3AD9-492F-B432-D823A7492F54}"/>
                  </a:ext>
                </a:extLst>
              </p:cNvPr>
              <p:cNvSpPr txBox="1"/>
              <p:nvPr/>
            </p:nvSpPr>
            <p:spPr>
              <a:xfrm>
                <a:off x="2583172" y="2081419"/>
                <a:ext cx="3596551" cy="830997"/>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C00000"/>
                    </a:solidFill>
                  </a:rPr>
                  <a:t>Nunca validar supuestos e inferencias, actuar como si fuesen ciertos.</a:t>
                </a:r>
              </a:p>
            </p:txBody>
          </p:sp>
        </p:grpSp>
        <p:grpSp>
          <p:nvGrpSpPr>
            <p:cNvPr id="29" name="Group 28"/>
            <p:cNvGrpSpPr/>
            <p:nvPr/>
          </p:nvGrpSpPr>
          <p:grpSpPr>
            <a:xfrm>
              <a:off x="4878262" y="2310859"/>
              <a:ext cx="3920902" cy="600164"/>
              <a:chOff x="4878262" y="2264875"/>
              <a:chExt cx="3920902" cy="600164"/>
            </a:xfrm>
          </p:grpSpPr>
          <p:sp>
            <p:nvSpPr>
              <p:cNvPr id="30" name="26 CuadroTexto">
                <a:extLst>
                  <a:ext uri="{FF2B5EF4-FFF2-40B4-BE49-F238E27FC236}">
                    <a16:creationId xmlns:a16="http://schemas.microsoft.com/office/drawing/2014/main" id="{A250E898-5161-4020-B326-52ADA2160D77}"/>
                  </a:ext>
                </a:extLst>
              </p:cNvPr>
              <p:cNvSpPr txBox="1"/>
              <p:nvPr/>
            </p:nvSpPr>
            <p:spPr>
              <a:xfrm>
                <a:off x="4878262" y="226487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C00000"/>
                    </a:solidFill>
                  </a:rPr>
                  <a:t>6</a:t>
                </a:r>
              </a:p>
            </p:txBody>
          </p:sp>
          <p:sp>
            <p:nvSpPr>
              <p:cNvPr id="31" name="29 CuadroTexto">
                <a:extLst>
                  <a:ext uri="{FF2B5EF4-FFF2-40B4-BE49-F238E27FC236}">
                    <a16:creationId xmlns:a16="http://schemas.microsoft.com/office/drawing/2014/main" id="{4EFCE257-3AD9-492F-B432-D823A7492F54}"/>
                  </a:ext>
                </a:extLst>
              </p:cNvPr>
              <p:cNvSpPr txBox="1"/>
              <p:nvPr/>
            </p:nvSpPr>
            <p:spPr>
              <a:xfrm>
                <a:off x="5202613" y="2380291"/>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C00000"/>
                    </a:solidFill>
                  </a:rPr>
                  <a:t>Validar suposiciones e inferencias</a:t>
                </a:r>
              </a:p>
            </p:txBody>
          </p:sp>
        </p:grpSp>
      </p:grpSp>
      <p:grpSp>
        <p:nvGrpSpPr>
          <p:cNvPr id="40" name="Group 39"/>
          <p:cNvGrpSpPr/>
          <p:nvPr/>
        </p:nvGrpSpPr>
        <p:grpSpPr>
          <a:xfrm>
            <a:off x="651098" y="3076543"/>
            <a:ext cx="8148065" cy="639239"/>
            <a:chOff x="651098" y="3076543"/>
            <a:chExt cx="8148065" cy="639239"/>
          </a:xfrm>
        </p:grpSpPr>
        <p:grpSp>
          <p:nvGrpSpPr>
            <p:cNvPr id="7" name="Group 31"/>
            <p:cNvGrpSpPr/>
            <p:nvPr/>
          </p:nvGrpSpPr>
          <p:grpSpPr>
            <a:xfrm>
              <a:off x="651098" y="3128330"/>
              <a:ext cx="3920901" cy="587452"/>
              <a:chOff x="2258821" y="3135637"/>
              <a:chExt cx="3920901" cy="587452"/>
            </a:xfrm>
          </p:grpSpPr>
          <p:sp>
            <p:nvSpPr>
              <p:cNvPr id="49" name="27 CuadroTexto">
                <a:extLst>
                  <a:ext uri="{FF2B5EF4-FFF2-40B4-BE49-F238E27FC236}">
                    <a16:creationId xmlns:a16="http://schemas.microsoft.com/office/drawing/2014/main" id="{26464FE8-E2B6-4C4E-81FA-C7A8855C68C4}"/>
                  </a:ext>
                </a:extLst>
              </p:cNvPr>
              <p:cNvSpPr txBox="1"/>
              <p:nvPr/>
            </p:nvSpPr>
            <p:spPr>
              <a:xfrm>
                <a:off x="2258821" y="3135637"/>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4D4D4D"/>
                    </a:solidFill>
                  </a:rPr>
                  <a:t>7</a:t>
                </a:r>
              </a:p>
            </p:txBody>
          </p:sp>
          <p:sp>
            <p:nvSpPr>
              <p:cNvPr id="52" name="30 CuadroTexto">
                <a:extLst>
                  <a:ext uri="{FF2B5EF4-FFF2-40B4-BE49-F238E27FC236}">
                    <a16:creationId xmlns:a16="http://schemas.microsoft.com/office/drawing/2014/main" id="{AF18017D-F4B9-4706-A29E-3CBAB2F58115}"/>
                  </a:ext>
                </a:extLst>
              </p:cNvPr>
              <p:cNvSpPr txBox="1"/>
              <p:nvPr/>
            </p:nvSpPr>
            <p:spPr>
              <a:xfrm>
                <a:off x="2583171" y="3138314"/>
                <a:ext cx="3596551"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4D4D4D"/>
                    </a:solidFill>
                  </a:rPr>
                  <a:t>Controlar la conversación y las decisiones</a:t>
                </a:r>
              </a:p>
            </p:txBody>
          </p:sp>
        </p:grpSp>
        <p:grpSp>
          <p:nvGrpSpPr>
            <p:cNvPr id="32" name="Group 31"/>
            <p:cNvGrpSpPr/>
            <p:nvPr/>
          </p:nvGrpSpPr>
          <p:grpSpPr>
            <a:xfrm>
              <a:off x="4878262" y="3076543"/>
              <a:ext cx="3920901" cy="600164"/>
              <a:chOff x="4878262" y="3207416"/>
              <a:chExt cx="3920901" cy="600164"/>
            </a:xfrm>
          </p:grpSpPr>
          <p:sp>
            <p:nvSpPr>
              <p:cNvPr id="33" name="27 CuadroTexto">
                <a:extLst>
                  <a:ext uri="{FF2B5EF4-FFF2-40B4-BE49-F238E27FC236}">
                    <a16:creationId xmlns:a16="http://schemas.microsoft.com/office/drawing/2014/main" id="{26464FE8-E2B6-4C4E-81FA-C7A8855C68C4}"/>
                  </a:ext>
                </a:extLst>
              </p:cNvPr>
              <p:cNvSpPr txBox="1"/>
              <p:nvPr/>
            </p:nvSpPr>
            <p:spPr>
              <a:xfrm>
                <a:off x="4878262" y="3207416"/>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4D4D4D"/>
                    </a:solidFill>
                  </a:rPr>
                  <a:t>7</a:t>
                </a:r>
              </a:p>
            </p:txBody>
          </p:sp>
          <p:sp>
            <p:nvSpPr>
              <p:cNvPr id="35" name="30 CuadroTexto">
                <a:extLst>
                  <a:ext uri="{FF2B5EF4-FFF2-40B4-BE49-F238E27FC236}">
                    <a16:creationId xmlns:a16="http://schemas.microsoft.com/office/drawing/2014/main" id="{AF18017D-F4B9-4706-A29E-3CBAB2F58115}"/>
                  </a:ext>
                </a:extLst>
              </p:cNvPr>
              <p:cNvSpPr txBox="1"/>
              <p:nvPr/>
            </p:nvSpPr>
            <p:spPr>
              <a:xfrm>
                <a:off x="5202612" y="3335057"/>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4D4D4D"/>
                    </a:solidFill>
                  </a:rPr>
                  <a:t>Decidir juntos los pasos siguientes</a:t>
                </a:r>
              </a:p>
            </p:txBody>
          </p:sp>
        </p:grpSp>
      </p:grpSp>
      <p:grpSp>
        <p:nvGrpSpPr>
          <p:cNvPr id="42" name="Group 41"/>
          <p:cNvGrpSpPr/>
          <p:nvPr/>
        </p:nvGrpSpPr>
        <p:grpSpPr>
          <a:xfrm>
            <a:off x="651098" y="3831259"/>
            <a:ext cx="8148064" cy="609977"/>
            <a:chOff x="651098" y="3831259"/>
            <a:chExt cx="8148064" cy="609977"/>
          </a:xfrm>
        </p:grpSpPr>
        <p:grpSp>
          <p:nvGrpSpPr>
            <p:cNvPr id="8" name="Group 32"/>
            <p:cNvGrpSpPr/>
            <p:nvPr/>
          </p:nvGrpSpPr>
          <p:grpSpPr>
            <a:xfrm>
              <a:off x="651098" y="3831259"/>
              <a:ext cx="3920900" cy="609977"/>
              <a:chOff x="2258821" y="4083319"/>
              <a:chExt cx="3920900" cy="609977"/>
            </a:xfrm>
          </p:grpSpPr>
          <p:sp>
            <p:nvSpPr>
              <p:cNvPr id="50" name="28 CuadroTexto">
                <a:extLst>
                  <a:ext uri="{FF2B5EF4-FFF2-40B4-BE49-F238E27FC236}">
                    <a16:creationId xmlns:a16="http://schemas.microsoft.com/office/drawing/2014/main" id="{FBBD89DF-7B92-4F44-A543-4F7E85005196}"/>
                  </a:ext>
                </a:extLst>
              </p:cNvPr>
              <p:cNvSpPr txBox="1"/>
              <p:nvPr/>
            </p:nvSpPr>
            <p:spPr>
              <a:xfrm>
                <a:off x="2258821" y="4108521"/>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996633"/>
                    </a:solidFill>
                  </a:rPr>
                  <a:t>8</a:t>
                </a:r>
              </a:p>
            </p:txBody>
          </p:sp>
          <p:sp>
            <p:nvSpPr>
              <p:cNvPr id="53" name="31 CuadroTexto">
                <a:extLst>
                  <a:ext uri="{FF2B5EF4-FFF2-40B4-BE49-F238E27FC236}">
                    <a16:creationId xmlns:a16="http://schemas.microsoft.com/office/drawing/2014/main" id="{364BCE8A-8B60-423C-97B8-36C2556E08C1}"/>
                  </a:ext>
                </a:extLst>
              </p:cNvPr>
              <p:cNvSpPr txBox="1"/>
              <p:nvPr/>
            </p:nvSpPr>
            <p:spPr>
              <a:xfrm>
                <a:off x="2583170" y="4083319"/>
                <a:ext cx="3596551"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996633"/>
                    </a:solidFill>
                  </a:rPr>
                  <a:t>Evitar a toda costa </a:t>
                </a:r>
                <a:r>
                  <a:rPr lang="es-MX" dirty="0">
                    <a:solidFill>
                      <a:srgbClr val="996633"/>
                    </a:solidFill>
                  </a:rPr>
                  <a:t>d</a:t>
                </a:r>
                <a:r>
                  <a:rPr lang="es-MX" b="0" dirty="0">
                    <a:solidFill>
                      <a:srgbClr val="996633"/>
                    </a:solidFill>
                  </a:rPr>
                  <a:t>iscutir temas escabrosos, ”salvar la cara”</a:t>
                </a:r>
              </a:p>
            </p:txBody>
          </p:sp>
        </p:grpSp>
        <p:grpSp>
          <p:nvGrpSpPr>
            <p:cNvPr id="36" name="Group 35"/>
            <p:cNvGrpSpPr/>
            <p:nvPr/>
          </p:nvGrpSpPr>
          <p:grpSpPr>
            <a:xfrm>
              <a:off x="4878262" y="3836260"/>
              <a:ext cx="3920900" cy="600164"/>
              <a:chOff x="4878262" y="4075448"/>
              <a:chExt cx="3920900" cy="600164"/>
            </a:xfrm>
          </p:grpSpPr>
          <p:sp>
            <p:nvSpPr>
              <p:cNvPr id="37" name="28 CuadroTexto">
                <a:extLst>
                  <a:ext uri="{FF2B5EF4-FFF2-40B4-BE49-F238E27FC236}">
                    <a16:creationId xmlns:a16="http://schemas.microsoft.com/office/drawing/2014/main" id="{FBBD89DF-7B92-4F44-A543-4F7E85005196}"/>
                  </a:ext>
                </a:extLst>
              </p:cNvPr>
              <p:cNvSpPr txBox="1"/>
              <p:nvPr/>
            </p:nvSpPr>
            <p:spPr>
              <a:xfrm>
                <a:off x="4878262" y="4075448"/>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996633"/>
                    </a:solidFill>
                  </a:rPr>
                  <a:t>8</a:t>
                </a:r>
              </a:p>
            </p:txBody>
          </p:sp>
          <p:sp>
            <p:nvSpPr>
              <p:cNvPr id="38" name="31 CuadroTexto">
                <a:extLst>
                  <a:ext uri="{FF2B5EF4-FFF2-40B4-BE49-F238E27FC236}">
                    <a16:creationId xmlns:a16="http://schemas.microsoft.com/office/drawing/2014/main" id="{364BCE8A-8B60-423C-97B8-36C2556E08C1}"/>
                  </a:ext>
                </a:extLst>
              </p:cNvPr>
              <p:cNvSpPr txBox="1"/>
              <p:nvPr/>
            </p:nvSpPr>
            <p:spPr>
              <a:xfrm>
                <a:off x="5202611" y="4190864"/>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996633"/>
                    </a:solidFill>
                  </a:rPr>
                  <a:t>Discutir indiscutibles</a:t>
                </a:r>
              </a:p>
            </p:txBody>
          </p:sp>
        </p:grpSp>
      </p:grpSp>
      <p:sp>
        <p:nvSpPr>
          <p:cNvPr id="55"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6" name="Rectangle 2"/>
          <p:cNvSpPr txBox="1">
            <a:spLocks noChangeArrowheads="1"/>
          </p:cNvSpPr>
          <p:nvPr/>
        </p:nvSpPr>
        <p:spPr bwMode="auto">
          <a:xfrm>
            <a:off x="251520" y="80498"/>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spcBef>
                <a:spcPct val="0"/>
              </a:spcBef>
              <a:defRPr/>
            </a:pPr>
            <a:r>
              <a:rPr lang="es-AR" sz="2400" kern="0" dirty="0">
                <a:latin typeface="+mj-lt"/>
                <a:ea typeface="+mj-ea"/>
                <a:cs typeface="+mj-cs"/>
              </a:rPr>
              <a:t>Algunos criterios de efectividad de las Interacciones</a:t>
            </a:r>
          </a:p>
        </p:txBody>
      </p:sp>
      <p:sp>
        <p:nvSpPr>
          <p:cNvPr id="57" name="Slide Number Placeholder 1"/>
          <p:cNvSpPr>
            <a:spLocks noGrp="1"/>
          </p:cNvSpPr>
          <p:nvPr>
            <p:ph type="sldNum" sz="quarter" idx="10"/>
          </p:nvPr>
        </p:nvSpPr>
        <p:spPr>
          <a:xfrm>
            <a:off x="6966858" y="4876006"/>
            <a:ext cx="2133600" cy="200025"/>
          </a:xfrm>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191</a:t>
            </a:fld>
            <a:endParaRPr lang="en-US" dirty="0">
              <a:solidFill>
                <a:srgbClr val="B2B2B2"/>
              </a:solidFill>
            </a:endParaRPr>
          </a:p>
        </p:txBody>
      </p:sp>
      <p:sp>
        <p:nvSpPr>
          <p:cNvPr id="58" name="TextBox 57"/>
          <p:cNvSpPr txBox="1"/>
          <p:nvPr/>
        </p:nvSpPr>
        <p:spPr>
          <a:xfrm>
            <a:off x="1383808" y="1059582"/>
            <a:ext cx="2468112" cy="338554"/>
          </a:xfrm>
          <a:prstGeom prst="rect">
            <a:avLst/>
          </a:prstGeom>
          <a:noFill/>
        </p:spPr>
        <p:txBody>
          <a:bodyPr wrap="none" rtlCol="0">
            <a:spAutoFit/>
          </a:bodyPr>
          <a:lstStyle/>
          <a:p>
            <a:r>
              <a:rPr lang="es-AR" u="sng" dirty="0"/>
              <a:t>FORMAS INEFECTIVAS</a:t>
            </a:r>
          </a:p>
        </p:txBody>
      </p:sp>
      <p:sp>
        <p:nvSpPr>
          <p:cNvPr id="59" name="TextBox 58"/>
          <p:cNvSpPr txBox="1"/>
          <p:nvPr/>
        </p:nvSpPr>
        <p:spPr>
          <a:xfrm>
            <a:off x="5560272" y="1073534"/>
            <a:ext cx="2320635" cy="338554"/>
          </a:xfrm>
          <a:prstGeom prst="rect">
            <a:avLst/>
          </a:prstGeom>
          <a:noFill/>
        </p:spPr>
        <p:txBody>
          <a:bodyPr wrap="none" rtlCol="0">
            <a:spAutoFit/>
          </a:bodyPr>
          <a:lstStyle/>
          <a:p>
            <a:r>
              <a:rPr lang="es-AR" u="sng" dirty="0"/>
              <a:t>FORMAS EFECTIVAS</a:t>
            </a:r>
          </a:p>
        </p:txBody>
      </p:sp>
      <p:sp>
        <p:nvSpPr>
          <p:cNvPr id="43" name="TextBox 42">
            <a:extLst>
              <a:ext uri="{FF2B5EF4-FFF2-40B4-BE49-F238E27FC236}">
                <a16:creationId xmlns:a16="http://schemas.microsoft.com/office/drawing/2014/main" id="{C8D4473E-F755-4D03-B5B6-19824D2CAF70}"/>
              </a:ext>
            </a:extLst>
          </p:cNvPr>
          <p:cNvSpPr txBox="1"/>
          <p:nvPr/>
        </p:nvSpPr>
        <p:spPr>
          <a:xfrm>
            <a:off x="242886" y="696644"/>
            <a:ext cx="8216288" cy="307777"/>
          </a:xfrm>
          <a:prstGeom prst="rect">
            <a:avLst/>
          </a:prstGeom>
          <a:noFill/>
        </p:spPr>
        <p:txBody>
          <a:bodyPr wrap="none" rtlCol="0">
            <a:spAutoFit/>
          </a:bodyPr>
          <a:lstStyle/>
          <a:p>
            <a:r>
              <a:rPr lang="es-AR" sz="1400" dirty="0"/>
              <a:t>IDEAS A CONSIDERAR PARA LA ACTUALIZACIÓN DE LOS ACUERDOS OPERATIVOS DEL MT</a:t>
            </a:r>
          </a:p>
        </p:txBody>
      </p:sp>
    </p:spTree>
    <p:extLst>
      <p:ext uri="{BB962C8B-B14F-4D97-AF65-F5344CB8AC3E}">
        <p14:creationId xmlns:p14="http://schemas.microsoft.com/office/powerpoint/2010/main" val="1017264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0B28CC4D-7DE4-426A-9DFD-E054FE32150E}"/>
              </a:ext>
            </a:extLst>
          </p:cNvPr>
          <p:cNvSpPr/>
          <p:nvPr/>
        </p:nvSpPr>
        <p:spPr>
          <a:xfrm>
            <a:off x="0" y="3062"/>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68739" name="Rectangle 3">
            <a:extLst>
              <a:ext uri="{FF2B5EF4-FFF2-40B4-BE49-F238E27FC236}">
                <a16:creationId xmlns:a16="http://schemas.microsoft.com/office/drawing/2014/main" id="{A7A4046B-723F-4DE0-9655-61F016DEBB77}"/>
              </a:ext>
            </a:extLst>
          </p:cNvPr>
          <p:cNvSpPr>
            <a:spLocks noGrp="1" noChangeArrowheads="1"/>
          </p:cNvSpPr>
          <p:nvPr>
            <p:ph type="body" idx="4294967295"/>
          </p:nvPr>
        </p:nvSpPr>
        <p:spPr bwMode="auto">
          <a:xfrm>
            <a:off x="179512" y="794227"/>
            <a:ext cx="8712968" cy="28928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57" tIns="69957" rIns="69957" bIns="69957" numCol="1" anchor="t" anchorCtr="0" compatLnSpc="1">
            <a:prstTxWarp prst="textNoShape">
              <a:avLst/>
            </a:prstTxWarp>
            <a:spAutoFit/>
          </a:bodyPr>
          <a:lstStyle/>
          <a:p>
            <a:pPr marL="228600" indent="-228600" defTabSz="671513">
              <a:buFont typeface="+mj-lt"/>
              <a:buAutoNum type="arabicPeriod"/>
            </a:pPr>
            <a:r>
              <a:rPr lang="es-AR" altLang="en-US" sz="1800" b="0" dirty="0"/>
              <a:t>Formar grupos de 4</a:t>
            </a:r>
          </a:p>
          <a:p>
            <a:pPr marL="257175" indent="-257175" defTabSz="671513">
              <a:buFontTx/>
              <a:buAutoNum type="arabicPeriod"/>
            </a:pPr>
            <a:r>
              <a:rPr lang="es-AR" altLang="en-US" sz="1800" b="0" dirty="0"/>
              <a:t>Revisar los antecedentes sobre los acuerdos operativos del MT, y los criterios de efectividad de las interacciones.</a:t>
            </a:r>
          </a:p>
          <a:p>
            <a:pPr marL="257175" indent="-257175" defTabSz="671513">
              <a:buFontTx/>
              <a:buAutoNum type="arabicPeriod"/>
            </a:pPr>
            <a:r>
              <a:rPr lang="es-AR" altLang="en-US" sz="1800" b="0" dirty="0"/>
              <a:t>Consensuar en cada grupo si se validan, reescriben, eliminan o incorporan nuevos acuerdos operativos.</a:t>
            </a:r>
          </a:p>
          <a:p>
            <a:pPr marL="592138" lvl="1" indent="-257175" defTabSz="671513"/>
            <a:r>
              <a:rPr lang="es-AR" altLang="en-US" b="0" i="1" dirty="0"/>
              <a:t>Pueden incorporar otros acuerdos no </a:t>
            </a:r>
            <a:r>
              <a:rPr lang="es-AR" altLang="en-US" b="0" i="1" dirty="0" err="1"/>
              <a:t>incluídos</a:t>
            </a:r>
            <a:r>
              <a:rPr lang="es-AR" altLang="en-US" b="0" i="1" dirty="0"/>
              <a:t> en los listados en consideración</a:t>
            </a:r>
          </a:p>
          <a:p>
            <a:pPr marL="592138" lvl="1" indent="-257175" defTabSz="671513"/>
            <a:r>
              <a:rPr lang="es-AR" altLang="en-US" b="0" i="1" dirty="0"/>
              <a:t>Elijan teniendo en mente cómo perciben hoy al MT y qué objetivo de mejora de efectividad persigue cada acuerdo.</a:t>
            </a:r>
            <a:endParaRPr lang="es-AR" altLang="en-US" sz="1800" b="0" dirty="0"/>
          </a:p>
        </p:txBody>
      </p:sp>
      <p:sp>
        <p:nvSpPr>
          <p:cNvPr id="1268743" name="Rectangle 7">
            <a:extLst>
              <a:ext uri="{FF2B5EF4-FFF2-40B4-BE49-F238E27FC236}">
                <a16:creationId xmlns:a16="http://schemas.microsoft.com/office/drawing/2014/main" id="{629AEE85-DED4-49AB-B7F1-7E7A1A326B37}"/>
              </a:ext>
            </a:extLst>
          </p:cNvPr>
          <p:cNvSpPr>
            <a:spLocks noChangeArrowheads="1"/>
          </p:cNvSpPr>
          <p:nvPr/>
        </p:nvSpPr>
        <p:spPr bwMode="auto">
          <a:xfrm>
            <a:off x="2648402" y="3795886"/>
            <a:ext cx="3835003" cy="325977"/>
          </a:xfrm>
          <a:prstGeom prst="rect">
            <a:avLst/>
          </a:prstGeom>
          <a:solidFill>
            <a:schemeClr val="tx1">
              <a:lumMod val="10000"/>
              <a:lumOff val="90000"/>
            </a:schemeClr>
          </a:solidFill>
          <a:ln w="9525">
            <a:noFill/>
            <a:miter lim="800000"/>
            <a:headEnd/>
            <a:tailEnd/>
          </a:ln>
        </p:spPr>
        <p:txBody>
          <a:bodyPr lIns="69972" tIns="69972" rIns="69972" bIns="69972">
            <a:spAutoFit/>
          </a:bodyPr>
          <a:lstStyle/>
          <a:p>
            <a:pPr algn="ctr" defTabSz="684610">
              <a:buClr>
                <a:schemeClr val="accent2"/>
              </a:buClr>
              <a:defRPr/>
            </a:pPr>
            <a:r>
              <a:rPr lang="es-AR" sz="1200" dirty="0"/>
              <a:t>TIEMPO EN GRUPOS  =   30’ </a:t>
            </a:r>
          </a:p>
        </p:txBody>
      </p:sp>
      <p:sp>
        <p:nvSpPr>
          <p:cNvPr id="9" name="Slide Number Placeholder 3">
            <a:extLst>
              <a:ext uri="{FF2B5EF4-FFF2-40B4-BE49-F238E27FC236}">
                <a16:creationId xmlns:a16="http://schemas.microsoft.com/office/drawing/2014/main" id="{BFE927AC-D2E0-427B-AF01-D26732B9EB6E}"/>
              </a:ext>
            </a:extLst>
          </p:cNvPr>
          <p:cNvSpPr txBox="1">
            <a:spLocks/>
          </p:cNvSpPr>
          <p:nvPr/>
        </p:nvSpPr>
        <p:spPr bwMode="auto">
          <a:xfrm>
            <a:off x="7524328" y="4892005"/>
            <a:ext cx="1600200" cy="200025"/>
          </a:xfrm>
          <a:prstGeom prst="rect">
            <a:avLst/>
          </a:prstGeom>
          <a:noFill/>
          <a:ln w="9525">
            <a:noFill/>
            <a:miter lim="800000"/>
            <a:headEnd/>
            <a:tailEnd/>
          </a:ln>
          <a:effectLst/>
        </p:spPr>
        <p:txBody>
          <a:bodyPr/>
          <a:lstStyle/>
          <a:p>
            <a:pPr algn="r" defTabSz="685800" eaLnBrk="1" hangingPunct="1">
              <a:defRPr/>
            </a:pPr>
            <a:r>
              <a:rPr lang="en-US" sz="1000" dirty="0">
                <a:solidFill>
                  <a:srgbClr val="FBB03F"/>
                </a:solidFill>
                <a:latin typeface="+mn-lt"/>
                <a:sym typeface="Trebuchet MS" pitchFamily="34" charset="0"/>
              </a:rPr>
              <a:t>| </a:t>
            </a:r>
            <a:fld id="{B14B912C-359D-4D15-B2B9-CEC8646492D6}" type="slidenum">
              <a:rPr lang="en-US" sz="1000">
                <a:solidFill>
                  <a:srgbClr val="B2B2B2"/>
                </a:solidFill>
                <a:latin typeface="+mn-lt"/>
                <a:sym typeface="Trebuchet MS" pitchFamily="34" charset="0"/>
              </a:rPr>
              <a:pPr algn="r" defTabSz="685800" eaLnBrk="1" hangingPunct="1">
                <a:defRPr/>
              </a:pPr>
              <a:t>192</a:t>
            </a:fld>
            <a:endParaRPr lang="en-US" sz="1000" dirty="0">
              <a:solidFill>
                <a:srgbClr val="B2B2B2"/>
              </a:solidFill>
              <a:latin typeface="+mn-lt"/>
              <a:sym typeface="Trebuchet MS" pitchFamily="34" charset="0"/>
            </a:endParaRPr>
          </a:p>
        </p:txBody>
      </p:sp>
      <p:sp>
        <p:nvSpPr>
          <p:cNvPr id="11" name="Rectangle 2">
            <a:extLst>
              <a:ext uri="{FF2B5EF4-FFF2-40B4-BE49-F238E27FC236}">
                <a16:creationId xmlns:a16="http://schemas.microsoft.com/office/drawing/2014/main" id="{F9377FEE-3963-4A74-903A-8934AFE7DF7D}"/>
              </a:ext>
            </a:extLst>
          </p:cNvPr>
          <p:cNvSpPr>
            <a:spLocks noGrp="1" noChangeArrowheads="1"/>
          </p:cNvSpPr>
          <p:nvPr>
            <p:ph type="title"/>
          </p:nvPr>
        </p:nvSpPr>
        <p:spPr bwMode="auto">
          <a:xfrm>
            <a:off x="239328" y="127881"/>
            <a:ext cx="8653152" cy="452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s-AR" altLang="en-US" sz="2400" dirty="0">
                <a:latin typeface="Arial" panose="020B0604020202020204" pitchFamily="34" charset="0"/>
                <a:cs typeface="Arial" panose="020B0604020202020204" pitchFamily="34" charset="0"/>
              </a:rPr>
              <a:t>Actividad: Actualización de Acuerdos Operativos</a:t>
            </a:r>
          </a:p>
        </p:txBody>
      </p:sp>
      <p:sp>
        <p:nvSpPr>
          <p:cNvPr id="10" name="Rectangle 3">
            <a:extLst>
              <a:ext uri="{FF2B5EF4-FFF2-40B4-BE49-F238E27FC236}">
                <a16:creationId xmlns:a16="http://schemas.microsoft.com/office/drawing/2014/main" id="{9D354142-3239-44A0-B476-CDC845BA06F0}"/>
              </a:ext>
            </a:extLst>
          </p:cNvPr>
          <p:cNvSpPr txBox="1">
            <a:spLocks noChangeArrowheads="1"/>
          </p:cNvSpPr>
          <p:nvPr/>
        </p:nvSpPr>
        <p:spPr bwMode="auto">
          <a:xfrm>
            <a:off x="262683" y="4313711"/>
            <a:ext cx="7776864" cy="41827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57" tIns="69957" rIns="69957" bIns="69957" numCol="1" anchor="t" anchorCtr="0" compatLnSpc="1">
            <a:prstTxWarp prst="textNoShape">
              <a:avLst/>
            </a:prstTxWarp>
            <a:spAutoFit/>
          </a:bodyPr>
          <a:lstStyle>
            <a:lvl1pPr marL="231775" indent="-231775" algn="l" rtl="0" eaLnBrk="0" fontAlgn="base" hangingPunct="0">
              <a:spcBef>
                <a:spcPct val="60000"/>
              </a:spcBef>
              <a:spcAft>
                <a:spcPct val="0"/>
              </a:spcAft>
              <a:buClr>
                <a:schemeClr val="accent2"/>
              </a:buClr>
              <a:buChar char="•"/>
              <a:defRPr sz="3200" b="1">
                <a:solidFill>
                  <a:srgbClr val="002D62"/>
                </a:solidFill>
                <a:latin typeface="+mn-lt"/>
                <a:ea typeface="+mn-ea"/>
                <a:cs typeface="+mn-cs"/>
              </a:defRPr>
            </a:lvl1pPr>
            <a:lvl2pPr marL="566738" indent="-220663" algn="l" rtl="0" eaLnBrk="0" fontAlgn="base" hangingPunct="0">
              <a:spcBef>
                <a:spcPct val="60000"/>
              </a:spcBef>
              <a:spcAft>
                <a:spcPct val="0"/>
              </a:spcAft>
              <a:buClr>
                <a:srgbClr val="A6A6A6"/>
              </a:buClr>
              <a:buFont typeface="Verdana" pitchFamily="34" charset="0"/>
              <a:buChar char="›"/>
              <a:defRPr sz="1600" b="1">
                <a:solidFill>
                  <a:srgbClr val="002D62"/>
                </a:solidFill>
                <a:latin typeface="+mn-lt"/>
                <a:cs typeface="+mn-cs"/>
              </a:defRPr>
            </a:lvl2pPr>
            <a:lvl3pPr marL="914400" indent="-233363" algn="l" rtl="0" eaLnBrk="0" fontAlgn="base" hangingPunct="0">
              <a:spcBef>
                <a:spcPct val="60000"/>
              </a:spcBef>
              <a:spcAft>
                <a:spcPct val="0"/>
              </a:spcAft>
              <a:buClr>
                <a:srgbClr val="A6A6A6"/>
              </a:buClr>
              <a:buFont typeface="Arial" pitchFamily="34" charset="0"/>
              <a:buChar char="-"/>
              <a:defRPr sz="1400" b="1">
                <a:solidFill>
                  <a:srgbClr val="002D62"/>
                </a:solidFill>
                <a:latin typeface="+mn-lt"/>
                <a:cs typeface="+mn-cs"/>
              </a:defRPr>
            </a:lvl3pPr>
            <a:lvl4pPr marL="1600200" indent="-228600" algn="l" rtl="0" eaLnBrk="0" fontAlgn="base" hangingPunct="0">
              <a:spcBef>
                <a:spcPct val="20000"/>
              </a:spcBef>
              <a:spcAft>
                <a:spcPct val="0"/>
              </a:spcAft>
              <a:buChar char="–"/>
              <a:defRPr sz="1400">
                <a:solidFill>
                  <a:srgbClr val="002D62"/>
                </a:solidFill>
                <a:latin typeface="+mn-lt"/>
                <a:cs typeface="+mn-cs"/>
              </a:defRPr>
            </a:lvl4pPr>
            <a:lvl5pPr marL="2057400" indent="-228600" algn="l" rtl="0" eaLnBrk="0" fontAlgn="base" hangingPunct="0">
              <a:spcBef>
                <a:spcPct val="20000"/>
              </a:spcBef>
              <a:spcAft>
                <a:spcPct val="0"/>
              </a:spcAft>
              <a:buChar char="»"/>
              <a:defRPr sz="1400">
                <a:solidFill>
                  <a:srgbClr val="002D62"/>
                </a:solidFill>
                <a:latin typeface="+mn-lt"/>
                <a:cs typeface="+mn-cs"/>
              </a:defRPr>
            </a:lvl5pPr>
            <a:lvl6pPr marL="2514600" indent="-228600" algn="l" rtl="0" eaLnBrk="0" fontAlgn="base" hangingPunct="0">
              <a:spcBef>
                <a:spcPct val="20000"/>
              </a:spcBef>
              <a:spcAft>
                <a:spcPct val="0"/>
              </a:spcAft>
              <a:buChar char="»"/>
              <a:defRPr sz="1400">
                <a:solidFill>
                  <a:srgbClr val="002D62"/>
                </a:solidFill>
                <a:latin typeface="+mn-lt"/>
                <a:cs typeface="+mn-cs"/>
              </a:defRPr>
            </a:lvl6pPr>
            <a:lvl7pPr marL="2971800" indent="-228600" algn="l" rtl="0" eaLnBrk="0" fontAlgn="base" hangingPunct="0">
              <a:spcBef>
                <a:spcPct val="20000"/>
              </a:spcBef>
              <a:spcAft>
                <a:spcPct val="0"/>
              </a:spcAft>
              <a:buChar char="»"/>
              <a:defRPr sz="1400">
                <a:solidFill>
                  <a:srgbClr val="002D62"/>
                </a:solidFill>
                <a:latin typeface="+mn-lt"/>
                <a:cs typeface="+mn-cs"/>
              </a:defRPr>
            </a:lvl7pPr>
            <a:lvl8pPr marL="3429000" indent="-228600" algn="l" rtl="0" eaLnBrk="0" fontAlgn="base" hangingPunct="0">
              <a:spcBef>
                <a:spcPct val="20000"/>
              </a:spcBef>
              <a:spcAft>
                <a:spcPct val="0"/>
              </a:spcAft>
              <a:buChar char="»"/>
              <a:defRPr sz="1400">
                <a:solidFill>
                  <a:srgbClr val="002D62"/>
                </a:solidFill>
                <a:latin typeface="+mn-lt"/>
                <a:cs typeface="+mn-cs"/>
              </a:defRPr>
            </a:lvl8pPr>
            <a:lvl9pPr marL="3886200" indent="-228600" algn="l" rtl="0" eaLnBrk="0" fontAlgn="base" hangingPunct="0">
              <a:spcBef>
                <a:spcPct val="20000"/>
              </a:spcBef>
              <a:spcAft>
                <a:spcPct val="0"/>
              </a:spcAft>
              <a:buChar char="»"/>
              <a:defRPr sz="1400">
                <a:solidFill>
                  <a:srgbClr val="002D62"/>
                </a:solidFill>
                <a:latin typeface="+mn-lt"/>
                <a:cs typeface="+mn-cs"/>
              </a:defRPr>
            </a:lvl9pPr>
          </a:lstStyle>
          <a:p>
            <a:pPr marL="342900" indent="-342900" defTabSz="671513">
              <a:buFont typeface="+mj-lt"/>
              <a:buAutoNum type="arabicPeriod" startAt="4"/>
            </a:pPr>
            <a:r>
              <a:rPr lang="es-AR" altLang="en-US" sz="1800" b="0" kern="0" dirty="0"/>
              <a:t>Plenario: integración y consenso final</a:t>
            </a:r>
          </a:p>
        </p:txBody>
      </p:sp>
    </p:spTree>
    <p:extLst>
      <p:ext uri="{BB962C8B-B14F-4D97-AF65-F5344CB8AC3E}">
        <p14:creationId xmlns:p14="http://schemas.microsoft.com/office/powerpoint/2010/main" val="90137863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8739">
                                            <p:txEl>
                                              <p:pRg st="0" end="0"/>
                                            </p:txEl>
                                          </p:spTgt>
                                        </p:tgtEl>
                                        <p:attrNameLst>
                                          <p:attrName>style.visibility</p:attrName>
                                        </p:attrNameLst>
                                      </p:cBhvr>
                                      <p:to>
                                        <p:strVal val="visible"/>
                                      </p:to>
                                    </p:set>
                                    <p:animEffect transition="in" filter="fade">
                                      <p:cBhvr>
                                        <p:cTn id="7" dur="500"/>
                                        <p:tgtEl>
                                          <p:spTgt spid="12687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8739">
                                            <p:txEl>
                                              <p:pRg st="1" end="1"/>
                                            </p:txEl>
                                          </p:spTgt>
                                        </p:tgtEl>
                                        <p:attrNameLst>
                                          <p:attrName>style.visibility</p:attrName>
                                        </p:attrNameLst>
                                      </p:cBhvr>
                                      <p:to>
                                        <p:strVal val="visible"/>
                                      </p:to>
                                    </p:set>
                                    <p:animEffect transition="in" filter="fade">
                                      <p:cBhvr>
                                        <p:cTn id="12" dur="500"/>
                                        <p:tgtEl>
                                          <p:spTgt spid="12687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8739">
                                            <p:txEl>
                                              <p:pRg st="2" end="2"/>
                                            </p:txEl>
                                          </p:spTgt>
                                        </p:tgtEl>
                                        <p:attrNameLst>
                                          <p:attrName>style.visibility</p:attrName>
                                        </p:attrNameLst>
                                      </p:cBhvr>
                                      <p:to>
                                        <p:strVal val="visible"/>
                                      </p:to>
                                    </p:set>
                                    <p:animEffect transition="in" filter="fade">
                                      <p:cBhvr>
                                        <p:cTn id="17" dur="500"/>
                                        <p:tgtEl>
                                          <p:spTgt spid="12687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8739">
                                            <p:txEl>
                                              <p:pRg st="3" end="3"/>
                                            </p:txEl>
                                          </p:spTgt>
                                        </p:tgtEl>
                                        <p:attrNameLst>
                                          <p:attrName>style.visibility</p:attrName>
                                        </p:attrNameLst>
                                      </p:cBhvr>
                                      <p:to>
                                        <p:strVal val="visible"/>
                                      </p:to>
                                    </p:set>
                                    <p:animEffect transition="in" filter="fade">
                                      <p:cBhvr>
                                        <p:cTn id="22" dur="500"/>
                                        <p:tgtEl>
                                          <p:spTgt spid="12687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68739">
                                            <p:txEl>
                                              <p:pRg st="4" end="4"/>
                                            </p:txEl>
                                          </p:spTgt>
                                        </p:tgtEl>
                                        <p:attrNameLst>
                                          <p:attrName>style.visibility</p:attrName>
                                        </p:attrNameLst>
                                      </p:cBhvr>
                                      <p:to>
                                        <p:strVal val="visible"/>
                                      </p:to>
                                    </p:set>
                                    <p:animEffect transition="in" filter="fade">
                                      <p:cBhvr>
                                        <p:cTn id="27" dur="500"/>
                                        <p:tgtEl>
                                          <p:spTgt spid="126873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68743"/>
                                        </p:tgtEl>
                                        <p:attrNameLst>
                                          <p:attrName>style.visibility</p:attrName>
                                        </p:attrNameLst>
                                      </p:cBhvr>
                                      <p:to>
                                        <p:strVal val="visible"/>
                                      </p:to>
                                    </p:set>
                                    <p:animEffect transition="in" filter="fade">
                                      <p:cBhvr>
                                        <p:cTn id="32" dur="500"/>
                                        <p:tgtEl>
                                          <p:spTgt spid="12687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39" grpId="0" build="p" bldLvl="5"/>
      <p:bldP spid="1268743" grpId="0" animBg="1"/>
      <p:bldP spid="10" grpId="0" build="p" bldLvl="5"/>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538881" y="2139702"/>
            <a:ext cx="7129463" cy="722333"/>
          </a:xfrm>
          <a:noFill/>
          <a:ln/>
        </p:spPr>
        <p:txBody>
          <a:bodyPr/>
          <a:lstStyle/>
          <a:p>
            <a:pPr algn="ctr">
              <a:spcBef>
                <a:spcPct val="80000"/>
              </a:spcBef>
              <a:buClrTx/>
            </a:pPr>
            <a:r>
              <a:rPr lang="es-AR" sz="2800" dirty="0"/>
              <a:t>AIKIDO VERBAL</a:t>
            </a:r>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1882766" y="901918"/>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6" name="Picture 2"/>
          <p:cNvPicPr>
            <a:picLocks noChangeAspect="1" noChangeArrowheads="1"/>
          </p:cNvPicPr>
          <p:nvPr/>
        </p:nvPicPr>
        <p:blipFill>
          <a:blip r:embed="rId4" cstate="print"/>
          <a:srcRect/>
          <a:stretch>
            <a:fillRect/>
          </a:stretch>
        </p:blipFill>
        <p:spPr bwMode="auto">
          <a:xfrm>
            <a:off x="899593" y="3119489"/>
            <a:ext cx="1305893" cy="1108445"/>
          </a:xfrm>
          <a:prstGeom prst="rect">
            <a:avLst/>
          </a:prstGeom>
          <a:noFill/>
          <a:ln w="9525">
            <a:noFill/>
            <a:miter lim="800000"/>
            <a:headEnd/>
            <a:tailEnd/>
          </a:ln>
        </p:spPr>
      </p:pic>
      <p:sp>
        <p:nvSpPr>
          <p:cNvPr id="7" name="Rectangle 6"/>
          <p:cNvSpPr/>
          <p:nvPr/>
        </p:nvSpPr>
        <p:spPr bwMode="auto">
          <a:xfrm>
            <a:off x="395536" y="3345836"/>
            <a:ext cx="2088232" cy="450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72605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AFE0F34C-DEFD-450A-B600-A9C707CFBBBF}"/>
              </a:ext>
            </a:extLst>
          </p:cNvPr>
          <p:cNvSpPr/>
          <p:nvPr/>
        </p:nvSpPr>
        <p:spPr>
          <a:xfrm>
            <a:off x="0" y="3062"/>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 name="Marcador de número de diapositiva 4">
            <a:extLst>
              <a:ext uri="{FF2B5EF4-FFF2-40B4-BE49-F238E27FC236}">
                <a16:creationId xmlns:a16="http://schemas.microsoft.com/office/drawing/2014/main" id="{190C4545-9C2B-4200-AECB-B0DC35E2EDAE}"/>
              </a:ext>
            </a:extLst>
          </p:cNvPr>
          <p:cNvSpPr>
            <a:spLocks noGrp="1"/>
          </p:cNvSpPr>
          <p:nvPr>
            <p:ph type="sldNum" sz="quarter" idx="11"/>
          </p:nvPr>
        </p:nvSpPr>
        <p:spPr/>
        <p:txBody>
          <a:bodyPr/>
          <a:lstStyle/>
          <a:p>
            <a:endParaRPr lang="es-ES" altLang="es-AR" dirty="0"/>
          </a:p>
        </p:txBody>
      </p:sp>
      <p:sp>
        <p:nvSpPr>
          <p:cNvPr id="811010" name="Rectangle 2">
            <a:extLst>
              <a:ext uri="{FF2B5EF4-FFF2-40B4-BE49-F238E27FC236}">
                <a16:creationId xmlns:a16="http://schemas.microsoft.com/office/drawing/2014/main" id="{71A98BB5-63CA-49B2-9023-93C13DBE6B50}"/>
              </a:ext>
            </a:extLst>
          </p:cNvPr>
          <p:cNvSpPr>
            <a:spLocks noGrp="1" noChangeArrowheads="1"/>
          </p:cNvSpPr>
          <p:nvPr>
            <p:ph type="title"/>
          </p:nvPr>
        </p:nvSpPr>
        <p:spPr/>
        <p:txBody>
          <a:bodyPr/>
          <a:lstStyle/>
          <a:p>
            <a:r>
              <a:rPr lang="en-GB" altLang="es-AR" sz="2400" dirty="0"/>
              <a:t>Aikido verbal: </a:t>
            </a:r>
            <a:r>
              <a:rPr lang="en-GB" altLang="es-AR" sz="2400" dirty="0" err="1"/>
              <a:t>Escucha</a:t>
            </a:r>
            <a:r>
              <a:rPr lang="en-GB" altLang="es-AR" sz="2400" dirty="0"/>
              <a:t>, </a:t>
            </a:r>
            <a:r>
              <a:rPr lang="en-GB" altLang="es-AR" sz="2400" dirty="0" err="1"/>
              <a:t>Pregunta</a:t>
            </a:r>
            <a:r>
              <a:rPr lang="en-GB" altLang="es-AR" sz="2400" dirty="0"/>
              <a:t>, </a:t>
            </a:r>
            <a:r>
              <a:rPr lang="en-GB" altLang="es-AR" sz="2400" dirty="0" err="1"/>
              <a:t>Expresa</a:t>
            </a:r>
            <a:r>
              <a:rPr lang="en-GB" altLang="es-AR" sz="2400" dirty="0"/>
              <a:t>)</a:t>
            </a:r>
          </a:p>
        </p:txBody>
      </p:sp>
      <p:sp>
        <p:nvSpPr>
          <p:cNvPr id="811012" name="Text Box 4">
            <a:extLst>
              <a:ext uri="{FF2B5EF4-FFF2-40B4-BE49-F238E27FC236}">
                <a16:creationId xmlns:a16="http://schemas.microsoft.com/office/drawing/2014/main" id="{F75980A9-F891-4245-A677-6B09D1197505}"/>
              </a:ext>
            </a:extLst>
          </p:cNvPr>
          <p:cNvSpPr txBox="1">
            <a:spLocks noChangeArrowheads="1"/>
          </p:cNvSpPr>
          <p:nvPr/>
        </p:nvSpPr>
        <p:spPr bwMode="auto">
          <a:xfrm>
            <a:off x="353120" y="843558"/>
            <a:ext cx="5794052" cy="3767185"/>
          </a:xfrm>
          <a:prstGeom prst="rect">
            <a:avLst/>
          </a:prstGeom>
          <a:solidFill>
            <a:srgbClr val="FFFFCC"/>
          </a:solidFill>
          <a:ln w="9525">
            <a:solidFill>
              <a:schemeClr val="tx1"/>
            </a:solidFill>
            <a:miter lim="800000"/>
            <a:headEnd/>
            <a:tailEnd/>
          </a:ln>
          <a:effectLst>
            <a:outerShdw dist="28398" dir="3806097" algn="ctr" rotWithShape="0">
              <a:schemeClr val="tx1">
                <a:alpha val="50000"/>
              </a:schemeClr>
            </a:outerShdw>
          </a:effectLst>
        </p:spPr>
        <p:txBody>
          <a:bodyPr wrap="square">
            <a:spAutoFit/>
          </a:bodyPr>
          <a:lstStyle>
            <a:lvl1pPr marL="182563" indent="-182563">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buClr>
                <a:srgbClr val="D77C2A"/>
              </a:buClr>
              <a:buFont typeface="Wingdings" panose="05000000000000000000" pitchFamily="2" charset="2"/>
              <a:buChar char="§"/>
            </a:pPr>
            <a:r>
              <a:rPr lang="es-ES" altLang="es-AR" sz="1800" dirty="0">
                <a:solidFill>
                  <a:srgbClr val="002960"/>
                </a:solidFill>
              </a:rPr>
              <a:t>OBJETIVO</a:t>
            </a:r>
            <a:r>
              <a:rPr lang="es-ES" altLang="es-AR" sz="1800" b="0" dirty="0">
                <a:solidFill>
                  <a:srgbClr val="002960"/>
                </a:solidFill>
              </a:rPr>
              <a:t>: Responder constructivamente al “ataque” inicial recibido, y así permitir que se establezca la comunicación.</a:t>
            </a:r>
          </a:p>
          <a:p>
            <a:pPr>
              <a:spcBef>
                <a:spcPts val="1800"/>
              </a:spcBef>
              <a:buClr>
                <a:srgbClr val="D77C2A"/>
              </a:buClr>
              <a:buFont typeface="Wingdings" panose="05000000000000000000" pitchFamily="2" charset="2"/>
              <a:buChar char="§"/>
            </a:pPr>
            <a:r>
              <a:rPr lang="es-MX" altLang="es-AR" sz="1800" dirty="0">
                <a:solidFill>
                  <a:srgbClr val="002960"/>
                </a:solidFill>
              </a:rPr>
              <a:t>ESTRATEGIA</a:t>
            </a:r>
            <a:r>
              <a:rPr lang="es-MX" altLang="es-AR" sz="1800" b="0" dirty="0">
                <a:solidFill>
                  <a:srgbClr val="002960"/>
                </a:solidFill>
              </a:rPr>
              <a:t>: </a:t>
            </a:r>
            <a:endParaRPr lang="es-ES" altLang="es-AR" sz="1800" b="0" dirty="0">
              <a:solidFill>
                <a:srgbClr val="002960"/>
              </a:solidFill>
            </a:endParaRPr>
          </a:p>
          <a:p>
            <a:pPr lvl="1">
              <a:spcBef>
                <a:spcPct val="30000"/>
              </a:spcBef>
              <a:buClr>
                <a:srgbClr val="011A72"/>
              </a:buClr>
              <a:buSzPct val="80000"/>
              <a:buFont typeface="Wingdings" panose="05000000000000000000" pitchFamily="2" charset="2"/>
              <a:buChar char="è"/>
            </a:pPr>
            <a:r>
              <a:rPr lang="es-ES" altLang="es-AR" sz="1800" b="0" dirty="0">
                <a:solidFill>
                  <a:srgbClr val="002960"/>
                </a:solidFill>
              </a:rPr>
              <a:t> Mantenerse centrado (no resignar los propios valores de autenticidad y respeto)</a:t>
            </a:r>
          </a:p>
          <a:p>
            <a:pPr lvl="1">
              <a:spcBef>
                <a:spcPct val="30000"/>
              </a:spcBef>
              <a:buClr>
                <a:srgbClr val="011A72"/>
              </a:buClr>
              <a:buSzPct val="80000"/>
              <a:buFont typeface="Wingdings" panose="05000000000000000000" pitchFamily="2" charset="2"/>
              <a:buChar char="è"/>
            </a:pPr>
            <a:r>
              <a:rPr lang="es-ES" altLang="es-AR" sz="1800" b="0" dirty="0">
                <a:solidFill>
                  <a:srgbClr val="002960"/>
                </a:solidFill>
              </a:rPr>
              <a:t> Unir (= reconocer las preocupaciones y los intereses del otro + conectarlos con los propios deseos e intereses + proponer)</a:t>
            </a:r>
          </a:p>
          <a:p>
            <a:pPr>
              <a:spcBef>
                <a:spcPts val="1800"/>
              </a:spcBef>
              <a:buClr>
                <a:schemeClr val="accent2"/>
              </a:buClr>
              <a:buFont typeface="Wingdings" panose="05000000000000000000" pitchFamily="2" charset="2"/>
              <a:buChar char="§"/>
            </a:pPr>
            <a:r>
              <a:rPr lang="es-ES" altLang="es-AR" sz="1800" dirty="0"/>
              <a:t>TÉCNICA</a:t>
            </a:r>
            <a:r>
              <a:rPr lang="es-ES" altLang="es-AR" sz="1800" b="0" dirty="0"/>
              <a:t>: 1) Escuchar [Acompañar], 2) Preguntar [Unir], 3) Expresar [Proyectar]</a:t>
            </a:r>
            <a:endParaRPr lang="es-ES" altLang="es-AR" sz="1800" b="0" dirty="0">
              <a:solidFill>
                <a:srgbClr val="002960"/>
              </a:solidFill>
            </a:endParaRPr>
          </a:p>
        </p:txBody>
      </p:sp>
      <p:pic>
        <p:nvPicPr>
          <p:cNvPr id="4" name="Imagen 3">
            <a:extLst>
              <a:ext uri="{FF2B5EF4-FFF2-40B4-BE49-F238E27FC236}">
                <a16:creationId xmlns:a16="http://schemas.microsoft.com/office/drawing/2014/main" id="{484AE3FF-99CD-4A85-B103-A6F7D3BF09B7}"/>
              </a:ext>
            </a:extLst>
          </p:cNvPr>
          <p:cNvPicPr>
            <a:picLocks noChangeAspect="1"/>
          </p:cNvPicPr>
          <p:nvPr/>
        </p:nvPicPr>
        <p:blipFill>
          <a:blip r:embed="rId3"/>
          <a:stretch>
            <a:fillRect/>
          </a:stretch>
        </p:blipFill>
        <p:spPr>
          <a:xfrm>
            <a:off x="6320912" y="1405296"/>
            <a:ext cx="2643708" cy="2643708"/>
          </a:xfrm>
          <a:prstGeom prst="rect">
            <a:avLst/>
          </a:prstGeom>
        </p:spPr>
      </p:pic>
    </p:spTree>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AFE0F34C-DEFD-450A-B600-A9C707CFBBBF}"/>
              </a:ext>
            </a:extLst>
          </p:cNvPr>
          <p:cNvSpPr/>
          <p:nvPr/>
        </p:nvSpPr>
        <p:spPr>
          <a:xfrm>
            <a:off x="0" y="3062"/>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 name="Marcador de número de diapositiva 4">
            <a:extLst>
              <a:ext uri="{FF2B5EF4-FFF2-40B4-BE49-F238E27FC236}">
                <a16:creationId xmlns:a16="http://schemas.microsoft.com/office/drawing/2014/main" id="{190C4545-9C2B-4200-AECB-B0DC35E2EDAE}"/>
              </a:ext>
            </a:extLst>
          </p:cNvPr>
          <p:cNvSpPr>
            <a:spLocks noGrp="1"/>
          </p:cNvSpPr>
          <p:nvPr>
            <p:ph type="sldNum" sz="quarter" idx="11"/>
          </p:nvPr>
        </p:nvSpPr>
        <p:spPr/>
        <p:txBody>
          <a:bodyPr/>
          <a:lstStyle/>
          <a:p>
            <a:endParaRPr lang="es-ES" altLang="es-AR" dirty="0"/>
          </a:p>
        </p:txBody>
      </p:sp>
      <p:sp>
        <p:nvSpPr>
          <p:cNvPr id="811010" name="Rectangle 2">
            <a:extLst>
              <a:ext uri="{FF2B5EF4-FFF2-40B4-BE49-F238E27FC236}">
                <a16:creationId xmlns:a16="http://schemas.microsoft.com/office/drawing/2014/main" id="{71A98BB5-63CA-49B2-9023-93C13DBE6B50}"/>
              </a:ext>
            </a:extLst>
          </p:cNvPr>
          <p:cNvSpPr>
            <a:spLocks noGrp="1" noChangeArrowheads="1"/>
          </p:cNvSpPr>
          <p:nvPr>
            <p:ph type="title"/>
          </p:nvPr>
        </p:nvSpPr>
        <p:spPr/>
        <p:txBody>
          <a:bodyPr/>
          <a:lstStyle/>
          <a:p>
            <a:r>
              <a:rPr lang="en-GB" altLang="es-AR" sz="2400" dirty="0"/>
              <a:t>Aikido verbal: </a:t>
            </a:r>
            <a:r>
              <a:rPr lang="en-GB" altLang="es-AR" sz="2400" dirty="0" err="1"/>
              <a:t>Acompañar</a:t>
            </a:r>
            <a:r>
              <a:rPr lang="en-GB" altLang="es-AR" sz="2400" dirty="0"/>
              <a:t> + </a:t>
            </a:r>
            <a:r>
              <a:rPr lang="en-GB" altLang="es-AR" sz="2400" dirty="0" err="1"/>
              <a:t>Unir</a:t>
            </a:r>
            <a:r>
              <a:rPr lang="en-GB" altLang="es-AR" sz="2400" dirty="0"/>
              <a:t> + </a:t>
            </a:r>
            <a:r>
              <a:rPr lang="en-GB" altLang="es-AR" sz="2400" dirty="0" err="1"/>
              <a:t>Proyectar</a:t>
            </a:r>
            <a:endParaRPr lang="en-GB" altLang="es-AR" sz="2400" dirty="0"/>
          </a:p>
        </p:txBody>
      </p:sp>
      <p:sp>
        <p:nvSpPr>
          <p:cNvPr id="811011" name="Content Placeholder 2">
            <a:extLst>
              <a:ext uri="{FF2B5EF4-FFF2-40B4-BE49-F238E27FC236}">
                <a16:creationId xmlns:a16="http://schemas.microsoft.com/office/drawing/2014/main" id="{330F9BAA-ED5E-4B78-B3FE-E0C2A3927188}"/>
              </a:ext>
            </a:extLst>
          </p:cNvPr>
          <p:cNvSpPr>
            <a:spLocks/>
          </p:cNvSpPr>
          <p:nvPr/>
        </p:nvSpPr>
        <p:spPr bwMode="auto">
          <a:xfrm>
            <a:off x="1818019" y="699542"/>
            <a:ext cx="7002453" cy="1298748"/>
          </a:xfrm>
          <a:prstGeom prst="rect">
            <a:avLst/>
          </a:prstGeom>
          <a:noFill/>
          <a:ln>
            <a:noFill/>
          </a:ln>
          <a:effectLst/>
          <a:extLst>
            <a:ext uri="{909E8E84-426E-40DD-AFC4-6F175D3DCCD1}">
              <a14:hiddenFill xmlns:a14="http://schemas.microsoft.com/office/drawing/2010/main">
                <a:solidFill>
                  <a:srgbClr val="002960"/>
                </a:solidFill>
              </a14:hiddenFill>
            </a:ext>
            <a:ext uri="{91240B29-F687-4F45-9708-019B960494DF}">
              <a14:hiddenLine xmlns:a14="http://schemas.microsoft.com/office/drawing/2010/main" w="9525">
                <a:solidFill>
                  <a:srgbClr val="0029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46" tIns="68546" rIns="68546" bIns="68546">
            <a:spAutoFit/>
          </a:bodyPr>
          <a:lstStyle>
            <a:lvl1pPr marL="236538" indent="-236538" defTabSz="895350">
              <a:spcBef>
                <a:spcPct val="50000"/>
              </a:spcBef>
              <a:buClr>
                <a:srgbClr val="D77C2A"/>
              </a:buClr>
              <a:buFont typeface="Wingdings" panose="05000000000000000000" pitchFamily="2" charset="2"/>
              <a:buChar char="§"/>
              <a:defRPr b="1">
                <a:solidFill>
                  <a:schemeClr val="tx1"/>
                </a:solidFill>
                <a:latin typeface="Arial" panose="020B0604020202020204" pitchFamily="34" charset="0"/>
              </a:defRPr>
            </a:lvl1pPr>
            <a:lvl2pPr marL="584200" indent="-233363" defTabSz="895350">
              <a:spcBef>
                <a:spcPct val="30000"/>
              </a:spcBef>
              <a:buClr>
                <a:schemeClr val="tx1"/>
              </a:buClr>
              <a:buSzPct val="80000"/>
              <a:buFont typeface="Wingdings" panose="05000000000000000000" pitchFamily="2" charset="2"/>
              <a:buChar char="è"/>
              <a:defRPr sz="1600" b="1">
                <a:solidFill>
                  <a:schemeClr val="tx1"/>
                </a:solidFill>
                <a:latin typeface="Arial" panose="020B0604020202020204" pitchFamily="34" charset="0"/>
              </a:defRPr>
            </a:lvl2pPr>
            <a:lvl3pPr marL="1143000" indent="-228600" defTabSz="895350">
              <a:spcBef>
                <a:spcPct val="30000"/>
              </a:spcBef>
              <a:buClr>
                <a:schemeClr val="tx1"/>
              </a:buClr>
              <a:buFont typeface="Arial" panose="020B0604020202020204" pitchFamily="34" charset="0"/>
              <a:buChar char="-"/>
              <a:defRPr sz="1600" b="1">
                <a:solidFill>
                  <a:schemeClr val="tx1"/>
                </a:solidFill>
                <a:latin typeface="Arial" panose="020B0604020202020204" pitchFamily="34" charset="0"/>
              </a:defRPr>
            </a:lvl3pPr>
            <a:lvl4pPr marL="1598613" indent="-227013" defTabSz="895350">
              <a:spcBef>
                <a:spcPct val="30000"/>
              </a:spcBef>
              <a:buFont typeface="Arial" panose="020B0604020202020204" pitchFamily="34" charset="0"/>
              <a:buChar char="·"/>
              <a:defRPr sz="1400">
                <a:solidFill>
                  <a:schemeClr val="tx1"/>
                </a:solidFill>
                <a:latin typeface="Arial" panose="020B0604020202020204" pitchFamily="34" charset="0"/>
              </a:defRPr>
            </a:lvl4pPr>
            <a:lvl5pPr marL="2057400" indent="-228600" defTabSz="895350">
              <a:spcBef>
                <a:spcPct val="20000"/>
              </a:spcBef>
              <a:buSzPct val="110000"/>
              <a:buChar char="•"/>
              <a:defRPr sz="1200" b="1">
                <a:solidFill>
                  <a:schemeClr val="tx1"/>
                </a:solidFill>
                <a:latin typeface="Arial" panose="020B0604020202020204" pitchFamily="34" charset="0"/>
              </a:defRPr>
            </a:lvl5pPr>
            <a:lvl6pPr marL="2514600" indent="-228600" defTabSz="895350" fontAlgn="base">
              <a:spcBef>
                <a:spcPct val="20000"/>
              </a:spcBef>
              <a:spcAft>
                <a:spcPct val="0"/>
              </a:spcAft>
              <a:buSzPct val="110000"/>
              <a:buChar char="•"/>
              <a:defRPr sz="1200" b="1">
                <a:solidFill>
                  <a:schemeClr val="tx1"/>
                </a:solidFill>
                <a:latin typeface="Arial" panose="020B0604020202020204" pitchFamily="34" charset="0"/>
              </a:defRPr>
            </a:lvl6pPr>
            <a:lvl7pPr marL="2971800" indent="-228600" defTabSz="895350" fontAlgn="base">
              <a:spcBef>
                <a:spcPct val="20000"/>
              </a:spcBef>
              <a:spcAft>
                <a:spcPct val="0"/>
              </a:spcAft>
              <a:buSzPct val="110000"/>
              <a:buChar char="•"/>
              <a:defRPr sz="1200" b="1">
                <a:solidFill>
                  <a:schemeClr val="tx1"/>
                </a:solidFill>
                <a:latin typeface="Arial" panose="020B0604020202020204" pitchFamily="34" charset="0"/>
              </a:defRPr>
            </a:lvl7pPr>
            <a:lvl8pPr marL="3429000" indent="-228600" defTabSz="895350" fontAlgn="base">
              <a:spcBef>
                <a:spcPct val="20000"/>
              </a:spcBef>
              <a:spcAft>
                <a:spcPct val="0"/>
              </a:spcAft>
              <a:buSzPct val="110000"/>
              <a:buChar char="•"/>
              <a:defRPr sz="1200" b="1">
                <a:solidFill>
                  <a:schemeClr val="tx1"/>
                </a:solidFill>
                <a:latin typeface="Arial" panose="020B0604020202020204" pitchFamily="34" charset="0"/>
              </a:defRPr>
            </a:lvl8pPr>
            <a:lvl9pPr marL="3886200" indent="-228600" defTabSz="895350" fontAlgn="base">
              <a:spcBef>
                <a:spcPct val="20000"/>
              </a:spcBef>
              <a:spcAft>
                <a:spcPct val="0"/>
              </a:spcAft>
              <a:buSzPct val="110000"/>
              <a:buChar char="•"/>
              <a:defRPr sz="1200" b="1">
                <a:solidFill>
                  <a:schemeClr val="tx1"/>
                </a:solidFill>
                <a:latin typeface="Arial" panose="020B0604020202020204" pitchFamily="34" charset="0"/>
              </a:defRPr>
            </a:lvl9pPr>
          </a:lstStyle>
          <a:p>
            <a:pPr lvl="1">
              <a:buClr>
                <a:srgbClr val="011A72"/>
              </a:buClr>
            </a:pPr>
            <a:r>
              <a:rPr lang="es-ES" altLang="es-AR" sz="1400" dirty="0">
                <a:solidFill>
                  <a:srgbClr val="002960"/>
                </a:solidFill>
              </a:rPr>
              <a:t>Escuchar la afirmación “tóxica” del otro </a:t>
            </a:r>
          </a:p>
          <a:p>
            <a:pPr lvl="2">
              <a:buClr>
                <a:srgbClr val="011A72"/>
              </a:buClr>
            </a:pPr>
            <a:r>
              <a:rPr lang="es-ES" altLang="es-AR" sz="1200" b="0" dirty="0">
                <a:solidFill>
                  <a:srgbClr val="002960"/>
                </a:solidFill>
              </a:rPr>
              <a:t>Ej., me dice: </a:t>
            </a:r>
            <a:r>
              <a:rPr lang="es-ES" altLang="es-AR" sz="1200" b="0" i="1" dirty="0">
                <a:solidFill>
                  <a:srgbClr val="002960"/>
                </a:solidFill>
              </a:rPr>
              <a:t>“¡Este informe no sirve para nada!”</a:t>
            </a:r>
          </a:p>
          <a:p>
            <a:pPr lvl="1">
              <a:buClr>
                <a:srgbClr val="011A72"/>
              </a:buClr>
            </a:pPr>
            <a:r>
              <a:rPr lang="es-ES" altLang="es-AR" sz="1400" dirty="0">
                <a:solidFill>
                  <a:srgbClr val="002960"/>
                </a:solidFill>
              </a:rPr>
              <a:t>Reflejar la afirmación de la contraparte en forma </a:t>
            </a:r>
            <a:r>
              <a:rPr lang="es-ES" altLang="es-AR" sz="1400" u="sng" dirty="0">
                <a:solidFill>
                  <a:srgbClr val="002960"/>
                </a:solidFill>
              </a:rPr>
              <a:t>no tóxica</a:t>
            </a:r>
            <a:endParaRPr lang="es-ES" altLang="es-AR" sz="1400" dirty="0">
              <a:solidFill>
                <a:srgbClr val="002960"/>
              </a:solidFill>
            </a:endParaRPr>
          </a:p>
          <a:p>
            <a:pPr lvl="2">
              <a:buClr>
                <a:srgbClr val="011A72"/>
              </a:buClr>
            </a:pPr>
            <a:r>
              <a:rPr lang="es-ES" altLang="es-AR" sz="1200" b="0" dirty="0">
                <a:solidFill>
                  <a:srgbClr val="002960"/>
                </a:solidFill>
              </a:rPr>
              <a:t>Ej.: </a:t>
            </a:r>
            <a:r>
              <a:rPr lang="es-ES" altLang="es-AR" sz="1200" b="0" i="1" dirty="0">
                <a:solidFill>
                  <a:srgbClr val="002960"/>
                </a:solidFill>
              </a:rPr>
              <a:t>“Entiendo / Me doy cuenta de que el informe que acabo de presentarte no es lo que esperabas”.</a:t>
            </a:r>
          </a:p>
        </p:txBody>
      </p:sp>
      <p:sp>
        <p:nvSpPr>
          <p:cNvPr id="2" name="Rectángulo: esquinas redondeadas 1">
            <a:extLst>
              <a:ext uri="{FF2B5EF4-FFF2-40B4-BE49-F238E27FC236}">
                <a16:creationId xmlns:a16="http://schemas.microsoft.com/office/drawing/2014/main" id="{B3FBD2D9-78C3-4802-868E-2E99AA52405D}"/>
              </a:ext>
            </a:extLst>
          </p:cNvPr>
          <p:cNvSpPr/>
          <p:nvPr/>
        </p:nvSpPr>
        <p:spPr bwMode="auto">
          <a:xfrm>
            <a:off x="127140" y="825674"/>
            <a:ext cx="1822731" cy="942174"/>
          </a:xfrm>
          <a:prstGeom prst="roundRect">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55600" marR="0" indent="-355600" algn="ctr" defTabSz="914400" rtl="0" eaLnBrk="0" fontAlgn="base" latinLnBrk="0" hangingPunct="0">
              <a:lnSpc>
                <a:spcPct val="100000"/>
              </a:lnSpc>
              <a:spcBef>
                <a:spcPct val="50000"/>
              </a:spcBef>
              <a:spcAft>
                <a:spcPct val="0"/>
              </a:spcAft>
              <a:buClrTx/>
              <a:buSzTx/>
              <a:buFontTx/>
              <a:buNone/>
              <a:tabLst/>
            </a:pPr>
            <a:r>
              <a:rPr kumimoji="0" lang="es-AR" sz="14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cs typeface="Arial" charset="0"/>
              </a:rPr>
              <a:t>1.- ESCUCHAR Y REFLEJAR</a:t>
            </a:r>
          </a:p>
          <a:p>
            <a:pPr marL="355600" marR="0" indent="-355600" algn="ctr" defTabSz="914400" rtl="0" eaLnBrk="0" fontAlgn="base" latinLnBrk="0" hangingPunct="0">
              <a:lnSpc>
                <a:spcPct val="100000"/>
              </a:lnSpc>
              <a:spcBef>
                <a:spcPts val="0"/>
              </a:spcBef>
              <a:spcAft>
                <a:spcPct val="0"/>
              </a:spcAft>
              <a:buClrTx/>
              <a:buSzTx/>
              <a:buFontTx/>
              <a:buNone/>
              <a:tabLst/>
            </a:pPr>
            <a:r>
              <a:rPr lang="es-AR" sz="1400" b="0" dirty="0">
                <a:solidFill>
                  <a:schemeClr val="tx1"/>
                </a:solidFill>
                <a:effectLst>
                  <a:outerShdw blurRad="38100" dist="38100" dir="2700000" algn="tl">
                    <a:srgbClr val="000000">
                      <a:alpha val="43137"/>
                    </a:srgbClr>
                  </a:outerShdw>
                </a:effectLst>
                <a:latin typeface="Arial" charset="0"/>
                <a:cs typeface="Arial" charset="0"/>
              </a:rPr>
              <a:t>[Acompañar]</a:t>
            </a:r>
            <a:endParaRPr kumimoji="0" lang="es-AR" sz="14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cs typeface="Arial" charset="0"/>
            </a:endParaRPr>
          </a:p>
        </p:txBody>
      </p:sp>
      <p:sp>
        <p:nvSpPr>
          <p:cNvPr id="9" name="Rectángulo: esquinas redondeadas 8">
            <a:extLst>
              <a:ext uri="{FF2B5EF4-FFF2-40B4-BE49-F238E27FC236}">
                <a16:creationId xmlns:a16="http://schemas.microsoft.com/office/drawing/2014/main" id="{E6A3696A-6EA0-476F-99FD-2A5BAB11E811}"/>
              </a:ext>
            </a:extLst>
          </p:cNvPr>
          <p:cNvSpPr/>
          <p:nvPr/>
        </p:nvSpPr>
        <p:spPr bwMode="auto">
          <a:xfrm>
            <a:off x="156981" y="2067694"/>
            <a:ext cx="1822731" cy="942174"/>
          </a:xfrm>
          <a:prstGeom prst="roundRect">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55600" marR="0" indent="-355600" algn="ctr" defTabSz="914400" rtl="0" eaLnBrk="0" fontAlgn="base" latinLnBrk="0" hangingPunct="0">
              <a:lnSpc>
                <a:spcPct val="100000"/>
              </a:lnSpc>
              <a:spcBef>
                <a:spcPct val="50000"/>
              </a:spcBef>
              <a:spcAft>
                <a:spcPct val="0"/>
              </a:spcAft>
              <a:buClrTx/>
              <a:buSzTx/>
              <a:buFontTx/>
              <a:buNone/>
              <a:tabLst/>
            </a:pPr>
            <a:r>
              <a:rPr lang="es-AR" sz="1400" b="0" dirty="0">
                <a:solidFill>
                  <a:schemeClr val="tx1"/>
                </a:solidFill>
                <a:effectLst>
                  <a:outerShdw blurRad="38100" dist="38100" dir="2700000" algn="tl">
                    <a:srgbClr val="000000">
                      <a:alpha val="43137"/>
                    </a:srgbClr>
                  </a:outerShdw>
                </a:effectLst>
                <a:latin typeface="Arial" charset="0"/>
                <a:cs typeface="Arial" charset="0"/>
              </a:rPr>
              <a:t>2</a:t>
            </a:r>
            <a:r>
              <a:rPr kumimoji="0" lang="es-AR" sz="14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cs typeface="Arial" charset="0"/>
              </a:rPr>
              <a:t>.- EXPRESAR Y PREGUNTAR</a:t>
            </a:r>
          </a:p>
          <a:p>
            <a:pPr marL="355600" marR="0" indent="-355600" algn="ctr" defTabSz="914400" rtl="0" eaLnBrk="0" fontAlgn="base" latinLnBrk="0" hangingPunct="0">
              <a:lnSpc>
                <a:spcPct val="100000"/>
              </a:lnSpc>
              <a:spcBef>
                <a:spcPts val="0"/>
              </a:spcBef>
              <a:spcAft>
                <a:spcPct val="0"/>
              </a:spcAft>
              <a:buClrTx/>
              <a:buSzTx/>
              <a:buFontTx/>
              <a:buNone/>
              <a:tabLst/>
            </a:pPr>
            <a:r>
              <a:rPr lang="es-AR" sz="1400" b="0" dirty="0">
                <a:solidFill>
                  <a:schemeClr val="tx1"/>
                </a:solidFill>
                <a:effectLst>
                  <a:outerShdw blurRad="38100" dist="38100" dir="2700000" algn="tl">
                    <a:srgbClr val="000000">
                      <a:alpha val="43137"/>
                    </a:srgbClr>
                  </a:outerShdw>
                </a:effectLst>
                <a:latin typeface="Arial" charset="0"/>
                <a:cs typeface="Arial" charset="0"/>
              </a:rPr>
              <a:t>[Unir]</a:t>
            </a:r>
            <a:endParaRPr kumimoji="0" lang="es-AR" sz="14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cs typeface="Arial" charset="0"/>
            </a:endParaRPr>
          </a:p>
        </p:txBody>
      </p:sp>
      <p:sp>
        <p:nvSpPr>
          <p:cNvPr id="10" name="Rectángulo: esquinas redondeadas 9">
            <a:extLst>
              <a:ext uri="{FF2B5EF4-FFF2-40B4-BE49-F238E27FC236}">
                <a16:creationId xmlns:a16="http://schemas.microsoft.com/office/drawing/2014/main" id="{568F8352-8D85-49C1-8CC3-5841E2FD5814}"/>
              </a:ext>
            </a:extLst>
          </p:cNvPr>
          <p:cNvSpPr/>
          <p:nvPr/>
        </p:nvSpPr>
        <p:spPr bwMode="auto">
          <a:xfrm>
            <a:off x="156981" y="3489984"/>
            <a:ext cx="1812195" cy="942174"/>
          </a:xfrm>
          <a:prstGeom prst="roundRect">
            <a:avLst/>
          </a:prstGeom>
          <a:solidFill>
            <a:schemeClr val="tx1">
              <a:lumMod val="10000"/>
              <a:lumOff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355600" marR="0" indent="-355600" algn="ctr" defTabSz="914400" rtl="0" eaLnBrk="0" fontAlgn="base" latinLnBrk="0" hangingPunct="0">
              <a:lnSpc>
                <a:spcPct val="100000"/>
              </a:lnSpc>
              <a:spcBef>
                <a:spcPct val="50000"/>
              </a:spcBef>
              <a:spcAft>
                <a:spcPct val="0"/>
              </a:spcAft>
              <a:buClrTx/>
              <a:buSzTx/>
              <a:buFontTx/>
              <a:buNone/>
              <a:tabLst/>
            </a:pPr>
            <a:r>
              <a:rPr kumimoji="0" lang="es-AR" sz="14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cs typeface="Arial" charset="0"/>
              </a:rPr>
              <a:t>3.- PROPONER</a:t>
            </a:r>
          </a:p>
          <a:p>
            <a:pPr marL="355600" marR="0" indent="-355600" algn="ctr" defTabSz="914400" rtl="0" eaLnBrk="0" fontAlgn="base" latinLnBrk="0" hangingPunct="0">
              <a:lnSpc>
                <a:spcPct val="100000"/>
              </a:lnSpc>
              <a:spcBef>
                <a:spcPts val="0"/>
              </a:spcBef>
              <a:spcAft>
                <a:spcPct val="0"/>
              </a:spcAft>
              <a:buClrTx/>
              <a:buSzTx/>
              <a:buFontTx/>
              <a:buNone/>
              <a:tabLst/>
            </a:pPr>
            <a:r>
              <a:rPr lang="es-AR" sz="1400" b="0" dirty="0">
                <a:solidFill>
                  <a:schemeClr val="tx1"/>
                </a:solidFill>
                <a:effectLst>
                  <a:outerShdw blurRad="38100" dist="38100" dir="2700000" algn="tl">
                    <a:srgbClr val="000000">
                      <a:alpha val="43137"/>
                    </a:srgbClr>
                  </a:outerShdw>
                </a:effectLst>
                <a:latin typeface="Arial" charset="0"/>
                <a:cs typeface="Arial" charset="0"/>
              </a:rPr>
              <a:t>[Proyectar]</a:t>
            </a:r>
            <a:endParaRPr kumimoji="0" lang="es-AR" sz="1400" b="0" i="0" u="none" strike="noStrike" cap="none" normalizeH="0" baseline="0" dirty="0">
              <a:ln>
                <a:noFill/>
              </a:ln>
              <a:solidFill>
                <a:schemeClr val="tx1"/>
              </a:solidFill>
              <a:effectLst>
                <a:outerShdw blurRad="38100" dist="38100" dir="2700000" algn="tl">
                  <a:srgbClr val="000000">
                    <a:alpha val="43137"/>
                  </a:srgbClr>
                </a:outerShdw>
              </a:effectLst>
              <a:latin typeface="Arial" charset="0"/>
              <a:cs typeface="Arial" charset="0"/>
            </a:endParaRPr>
          </a:p>
        </p:txBody>
      </p:sp>
      <p:sp>
        <p:nvSpPr>
          <p:cNvPr id="11" name="Content Placeholder 2">
            <a:extLst>
              <a:ext uri="{FF2B5EF4-FFF2-40B4-BE49-F238E27FC236}">
                <a16:creationId xmlns:a16="http://schemas.microsoft.com/office/drawing/2014/main" id="{D686182B-38C6-41AD-9C1B-6119D677192B}"/>
              </a:ext>
            </a:extLst>
          </p:cNvPr>
          <p:cNvSpPr>
            <a:spLocks/>
          </p:cNvSpPr>
          <p:nvPr/>
        </p:nvSpPr>
        <p:spPr bwMode="auto">
          <a:xfrm>
            <a:off x="1809678" y="2009748"/>
            <a:ext cx="7200800" cy="994050"/>
          </a:xfrm>
          <a:prstGeom prst="rect">
            <a:avLst/>
          </a:prstGeom>
          <a:noFill/>
          <a:ln>
            <a:noFill/>
          </a:ln>
          <a:effectLst/>
          <a:extLst>
            <a:ext uri="{909E8E84-426E-40DD-AFC4-6F175D3DCCD1}">
              <a14:hiddenFill xmlns:a14="http://schemas.microsoft.com/office/drawing/2010/main">
                <a:solidFill>
                  <a:srgbClr val="002960"/>
                </a:solidFill>
              </a14:hiddenFill>
            </a:ext>
            <a:ext uri="{91240B29-F687-4F45-9708-019B960494DF}">
              <a14:hiddenLine xmlns:a14="http://schemas.microsoft.com/office/drawing/2010/main" w="9525">
                <a:solidFill>
                  <a:srgbClr val="0029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46" tIns="68546" rIns="68546" bIns="68546">
            <a:spAutoFit/>
          </a:bodyPr>
          <a:lstStyle>
            <a:lvl1pPr marL="236538" indent="-236538" defTabSz="895350">
              <a:spcBef>
                <a:spcPct val="50000"/>
              </a:spcBef>
              <a:buClr>
                <a:srgbClr val="D77C2A"/>
              </a:buClr>
              <a:buFont typeface="Wingdings" panose="05000000000000000000" pitchFamily="2" charset="2"/>
              <a:buChar char="§"/>
              <a:defRPr b="1">
                <a:solidFill>
                  <a:schemeClr val="tx1"/>
                </a:solidFill>
                <a:latin typeface="Arial" panose="020B0604020202020204" pitchFamily="34" charset="0"/>
              </a:defRPr>
            </a:lvl1pPr>
            <a:lvl2pPr marL="584200" indent="-233363" defTabSz="895350">
              <a:spcBef>
                <a:spcPct val="30000"/>
              </a:spcBef>
              <a:buClr>
                <a:schemeClr val="tx1"/>
              </a:buClr>
              <a:buSzPct val="80000"/>
              <a:buFont typeface="Wingdings" panose="05000000000000000000" pitchFamily="2" charset="2"/>
              <a:buChar char="è"/>
              <a:defRPr sz="1600" b="1">
                <a:solidFill>
                  <a:schemeClr val="tx1"/>
                </a:solidFill>
                <a:latin typeface="Arial" panose="020B0604020202020204" pitchFamily="34" charset="0"/>
              </a:defRPr>
            </a:lvl2pPr>
            <a:lvl3pPr marL="1143000" indent="-228600" defTabSz="895350">
              <a:spcBef>
                <a:spcPct val="30000"/>
              </a:spcBef>
              <a:buClr>
                <a:schemeClr val="tx1"/>
              </a:buClr>
              <a:buFont typeface="Arial" panose="020B0604020202020204" pitchFamily="34" charset="0"/>
              <a:buChar char="-"/>
              <a:defRPr sz="1600" b="1">
                <a:solidFill>
                  <a:schemeClr val="tx1"/>
                </a:solidFill>
                <a:latin typeface="Arial" panose="020B0604020202020204" pitchFamily="34" charset="0"/>
              </a:defRPr>
            </a:lvl3pPr>
            <a:lvl4pPr marL="1598613" indent="-227013" defTabSz="895350">
              <a:spcBef>
                <a:spcPct val="30000"/>
              </a:spcBef>
              <a:buFont typeface="Arial" panose="020B0604020202020204" pitchFamily="34" charset="0"/>
              <a:buChar char="·"/>
              <a:defRPr sz="1400">
                <a:solidFill>
                  <a:schemeClr val="tx1"/>
                </a:solidFill>
                <a:latin typeface="Arial" panose="020B0604020202020204" pitchFamily="34" charset="0"/>
              </a:defRPr>
            </a:lvl4pPr>
            <a:lvl5pPr marL="2057400" indent="-228600" defTabSz="895350">
              <a:spcBef>
                <a:spcPct val="20000"/>
              </a:spcBef>
              <a:buSzPct val="110000"/>
              <a:buChar char="•"/>
              <a:defRPr sz="1200" b="1">
                <a:solidFill>
                  <a:schemeClr val="tx1"/>
                </a:solidFill>
                <a:latin typeface="Arial" panose="020B0604020202020204" pitchFamily="34" charset="0"/>
              </a:defRPr>
            </a:lvl5pPr>
            <a:lvl6pPr marL="2514600" indent="-228600" defTabSz="895350" fontAlgn="base">
              <a:spcBef>
                <a:spcPct val="20000"/>
              </a:spcBef>
              <a:spcAft>
                <a:spcPct val="0"/>
              </a:spcAft>
              <a:buSzPct val="110000"/>
              <a:buChar char="•"/>
              <a:defRPr sz="1200" b="1">
                <a:solidFill>
                  <a:schemeClr val="tx1"/>
                </a:solidFill>
                <a:latin typeface="Arial" panose="020B0604020202020204" pitchFamily="34" charset="0"/>
              </a:defRPr>
            </a:lvl6pPr>
            <a:lvl7pPr marL="2971800" indent="-228600" defTabSz="895350" fontAlgn="base">
              <a:spcBef>
                <a:spcPct val="20000"/>
              </a:spcBef>
              <a:spcAft>
                <a:spcPct val="0"/>
              </a:spcAft>
              <a:buSzPct val="110000"/>
              <a:buChar char="•"/>
              <a:defRPr sz="1200" b="1">
                <a:solidFill>
                  <a:schemeClr val="tx1"/>
                </a:solidFill>
                <a:latin typeface="Arial" panose="020B0604020202020204" pitchFamily="34" charset="0"/>
              </a:defRPr>
            </a:lvl7pPr>
            <a:lvl8pPr marL="3429000" indent="-228600" defTabSz="895350" fontAlgn="base">
              <a:spcBef>
                <a:spcPct val="20000"/>
              </a:spcBef>
              <a:spcAft>
                <a:spcPct val="0"/>
              </a:spcAft>
              <a:buSzPct val="110000"/>
              <a:buChar char="•"/>
              <a:defRPr sz="1200" b="1">
                <a:solidFill>
                  <a:schemeClr val="tx1"/>
                </a:solidFill>
                <a:latin typeface="Arial" panose="020B0604020202020204" pitchFamily="34" charset="0"/>
              </a:defRPr>
            </a:lvl8pPr>
            <a:lvl9pPr marL="3886200" indent="-228600" defTabSz="895350" fontAlgn="base">
              <a:spcBef>
                <a:spcPct val="20000"/>
              </a:spcBef>
              <a:spcAft>
                <a:spcPct val="0"/>
              </a:spcAft>
              <a:buSzPct val="110000"/>
              <a:buChar char="•"/>
              <a:defRPr sz="1200" b="1">
                <a:solidFill>
                  <a:schemeClr val="tx1"/>
                </a:solidFill>
                <a:latin typeface="Arial" panose="020B0604020202020204" pitchFamily="34" charset="0"/>
              </a:defRPr>
            </a:lvl9pPr>
          </a:lstStyle>
          <a:p>
            <a:pPr lvl="1">
              <a:buClr>
                <a:srgbClr val="011A72"/>
              </a:buClr>
            </a:pPr>
            <a:r>
              <a:rPr lang="es-ES" altLang="es-AR" sz="1400" dirty="0">
                <a:solidFill>
                  <a:srgbClr val="002960"/>
                </a:solidFill>
              </a:rPr>
              <a:t>Exponer la propia intención positiva y pedir aclaración (hechos / estándares):</a:t>
            </a:r>
          </a:p>
          <a:p>
            <a:pPr lvl="1">
              <a:buClr>
                <a:srgbClr val="011A72"/>
              </a:buClr>
              <a:buNone/>
            </a:pPr>
            <a:r>
              <a:rPr lang="es-ES" altLang="es-AR" sz="1200" b="0" dirty="0">
                <a:solidFill>
                  <a:srgbClr val="002960"/>
                </a:solidFill>
              </a:rPr>
              <a:t>		-    Ej.: </a:t>
            </a:r>
            <a:r>
              <a:rPr lang="es-ES" altLang="es-AR" sz="1200" b="0" i="1" dirty="0">
                <a:solidFill>
                  <a:srgbClr val="002960"/>
                </a:solidFill>
              </a:rPr>
              <a:t>“Lamento que no te resulte útil. Mi intención es que el informe te sirva. 		¿Podrías decirme específicamente qué le falta o qué cambiarías?”</a:t>
            </a:r>
          </a:p>
        </p:txBody>
      </p:sp>
      <p:sp>
        <p:nvSpPr>
          <p:cNvPr id="12" name="Content Placeholder 2">
            <a:extLst>
              <a:ext uri="{FF2B5EF4-FFF2-40B4-BE49-F238E27FC236}">
                <a16:creationId xmlns:a16="http://schemas.microsoft.com/office/drawing/2014/main" id="{57032E40-20E0-4D1E-9A48-64B847B79F2A}"/>
              </a:ext>
            </a:extLst>
          </p:cNvPr>
          <p:cNvSpPr>
            <a:spLocks/>
          </p:cNvSpPr>
          <p:nvPr/>
        </p:nvSpPr>
        <p:spPr bwMode="auto">
          <a:xfrm>
            <a:off x="1833227" y="3305337"/>
            <a:ext cx="7154942" cy="1483414"/>
          </a:xfrm>
          <a:prstGeom prst="rect">
            <a:avLst/>
          </a:prstGeom>
          <a:noFill/>
          <a:ln>
            <a:noFill/>
          </a:ln>
          <a:effectLst/>
          <a:extLst>
            <a:ext uri="{909E8E84-426E-40DD-AFC4-6F175D3DCCD1}">
              <a14:hiddenFill xmlns:a14="http://schemas.microsoft.com/office/drawing/2010/main">
                <a:solidFill>
                  <a:srgbClr val="002960"/>
                </a:solidFill>
              </a14:hiddenFill>
            </a:ext>
            <a:ext uri="{91240B29-F687-4F45-9708-019B960494DF}">
              <a14:hiddenLine xmlns:a14="http://schemas.microsoft.com/office/drawing/2010/main" w="9525">
                <a:solidFill>
                  <a:srgbClr val="00296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546" tIns="68546" rIns="68546" bIns="68546">
            <a:spAutoFit/>
          </a:bodyPr>
          <a:lstStyle>
            <a:lvl1pPr marL="236538" indent="-236538" defTabSz="895350">
              <a:spcBef>
                <a:spcPct val="50000"/>
              </a:spcBef>
              <a:buClr>
                <a:srgbClr val="D77C2A"/>
              </a:buClr>
              <a:buFont typeface="Wingdings" panose="05000000000000000000" pitchFamily="2" charset="2"/>
              <a:buChar char="§"/>
              <a:defRPr b="1">
                <a:solidFill>
                  <a:schemeClr val="tx1"/>
                </a:solidFill>
                <a:latin typeface="Arial" panose="020B0604020202020204" pitchFamily="34" charset="0"/>
              </a:defRPr>
            </a:lvl1pPr>
            <a:lvl2pPr marL="584200" indent="-233363" defTabSz="895350">
              <a:spcBef>
                <a:spcPct val="30000"/>
              </a:spcBef>
              <a:buClr>
                <a:schemeClr val="tx1"/>
              </a:buClr>
              <a:buSzPct val="80000"/>
              <a:buFont typeface="Wingdings" panose="05000000000000000000" pitchFamily="2" charset="2"/>
              <a:buChar char="è"/>
              <a:defRPr sz="1600" b="1">
                <a:solidFill>
                  <a:schemeClr val="tx1"/>
                </a:solidFill>
                <a:latin typeface="Arial" panose="020B0604020202020204" pitchFamily="34" charset="0"/>
              </a:defRPr>
            </a:lvl2pPr>
            <a:lvl3pPr marL="1143000" indent="-228600" defTabSz="895350">
              <a:spcBef>
                <a:spcPct val="30000"/>
              </a:spcBef>
              <a:buClr>
                <a:schemeClr val="tx1"/>
              </a:buClr>
              <a:buFont typeface="Arial" panose="020B0604020202020204" pitchFamily="34" charset="0"/>
              <a:buChar char="-"/>
              <a:defRPr sz="1600" b="1">
                <a:solidFill>
                  <a:schemeClr val="tx1"/>
                </a:solidFill>
                <a:latin typeface="Arial" panose="020B0604020202020204" pitchFamily="34" charset="0"/>
              </a:defRPr>
            </a:lvl3pPr>
            <a:lvl4pPr marL="1598613" indent="-227013" defTabSz="895350">
              <a:spcBef>
                <a:spcPct val="30000"/>
              </a:spcBef>
              <a:buFont typeface="Arial" panose="020B0604020202020204" pitchFamily="34" charset="0"/>
              <a:buChar char="·"/>
              <a:defRPr sz="1400">
                <a:solidFill>
                  <a:schemeClr val="tx1"/>
                </a:solidFill>
                <a:latin typeface="Arial" panose="020B0604020202020204" pitchFamily="34" charset="0"/>
              </a:defRPr>
            </a:lvl4pPr>
            <a:lvl5pPr marL="2057400" indent="-228600" defTabSz="895350">
              <a:spcBef>
                <a:spcPct val="20000"/>
              </a:spcBef>
              <a:buSzPct val="110000"/>
              <a:buChar char="•"/>
              <a:defRPr sz="1200" b="1">
                <a:solidFill>
                  <a:schemeClr val="tx1"/>
                </a:solidFill>
                <a:latin typeface="Arial" panose="020B0604020202020204" pitchFamily="34" charset="0"/>
              </a:defRPr>
            </a:lvl5pPr>
            <a:lvl6pPr marL="2514600" indent="-228600" defTabSz="895350" fontAlgn="base">
              <a:spcBef>
                <a:spcPct val="20000"/>
              </a:spcBef>
              <a:spcAft>
                <a:spcPct val="0"/>
              </a:spcAft>
              <a:buSzPct val="110000"/>
              <a:buChar char="•"/>
              <a:defRPr sz="1200" b="1">
                <a:solidFill>
                  <a:schemeClr val="tx1"/>
                </a:solidFill>
                <a:latin typeface="Arial" panose="020B0604020202020204" pitchFamily="34" charset="0"/>
              </a:defRPr>
            </a:lvl6pPr>
            <a:lvl7pPr marL="2971800" indent="-228600" defTabSz="895350" fontAlgn="base">
              <a:spcBef>
                <a:spcPct val="20000"/>
              </a:spcBef>
              <a:spcAft>
                <a:spcPct val="0"/>
              </a:spcAft>
              <a:buSzPct val="110000"/>
              <a:buChar char="•"/>
              <a:defRPr sz="1200" b="1">
                <a:solidFill>
                  <a:schemeClr val="tx1"/>
                </a:solidFill>
                <a:latin typeface="Arial" panose="020B0604020202020204" pitchFamily="34" charset="0"/>
              </a:defRPr>
            </a:lvl7pPr>
            <a:lvl8pPr marL="3429000" indent="-228600" defTabSz="895350" fontAlgn="base">
              <a:spcBef>
                <a:spcPct val="20000"/>
              </a:spcBef>
              <a:spcAft>
                <a:spcPct val="0"/>
              </a:spcAft>
              <a:buSzPct val="110000"/>
              <a:buChar char="•"/>
              <a:defRPr sz="1200" b="1">
                <a:solidFill>
                  <a:schemeClr val="tx1"/>
                </a:solidFill>
                <a:latin typeface="Arial" panose="020B0604020202020204" pitchFamily="34" charset="0"/>
              </a:defRPr>
            </a:lvl8pPr>
            <a:lvl9pPr marL="3886200" indent="-228600" defTabSz="895350" fontAlgn="base">
              <a:spcBef>
                <a:spcPct val="20000"/>
              </a:spcBef>
              <a:spcAft>
                <a:spcPct val="0"/>
              </a:spcAft>
              <a:buSzPct val="110000"/>
              <a:buChar char="•"/>
              <a:defRPr sz="1200" b="1">
                <a:solidFill>
                  <a:schemeClr val="tx1"/>
                </a:solidFill>
                <a:latin typeface="Arial" panose="020B0604020202020204" pitchFamily="34" charset="0"/>
              </a:defRPr>
            </a:lvl9pPr>
          </a:lstStyle>
          <a:p>
            <a:pPr lvl="1">
              <a:buClr>
                <a:srgbClr val="011A72"/>
              </a:buClr>
            </a:pPr>
            <a:r>
              <a:rPr lang="es-ES" altLang="es-AR" sz="1400" dirty="0">
                <a:solidFill>
                  <a:srgbClr val="002960"/>
                </a:solidFill>
              </a:rPr>
              <a:t>Responder /Proponer solución considerando las preocupaciones del otro:</a:t>
            </a:r>
          </a:p>
          <a:p>
            <a:pPr lvl="2">
              <a:buClr>
                <a:srgbClr val="011A72"/>
              </a:buClr>
            </a:pPr>
            <a:r>
              <a:rPr lang="es-MX" altLang="es-AR" sz="1200" b="0" dirty="0">
                <a:solidFill>
                  <a:srgbClr val="002960"/>
                </a:solidFill>
              </a:rPr>
              <a:t>“</a:t>
            </a:r>
            <a:r>
              <a:rPr lang="es-MX" altLang="es-AR" sz="1200" b="0" i="1" dirty="0">
                <a:solidFill>
                  <a:srgbClr val="002960"/>
                </a:solidFill>
              </a:rPr>
              <a:t>Entonces, teniendo en cuenta tu punto, puedo hacer (…[propuesta]). ¿Qué te parece?</a:t>
            </a:r>
            <a:r>
              <a:rPr lang="es-MX" altLang="es-AR" sz="1200" b="0" dirty="0">
                <a:solidFill>
                  <a:srgbClr val="002960"/>
                </a:solidFill>
              </a:rPr>
              <a:t>”</a:t>
            </a:r>
          </a:p>
          <a:p>
            <a:pPr lvl="1">
              <a:buClr>
                <a:srgbClr val="011A72"/>
              </a:buClr>
            </a:pPr>
            <a:r>
              <a:rPr lang="es-ES" altLang="es-AR" sz="1400" dirty="0">
                <a:solidFill>
                  <a:srgbClr val="002960"/>
                </a:solidFill>
              </a:rPr>
              <a:t>Proponer criterio o acción preventiva de quiebres futuros (Aprendizaje)</a:t>
            </a:r>
          </a:p>
          <a:p>
            <a:pPr lvl="2">
              <a:buClr>
                <a:srgbClr val="011A72"/>
              </a:buClr>
            </a:pPr>
            <a:r>
              <a:rPr lang="es-MX" altLang="es-AR" sz="1200" b="0" dirty="0">
                <a:solidFill>
                  <a:srgbClr val="002960"/>
                </a:solidFill>
              </a:rPr>
              <a:t>(…) </a:t>
            </a:r>
            <a:r>
              <a:rPr lang="es-MX" altLang="es-AR" sz="1200" b="0" i="1" dirty="0">
                <a:solidFill>
                  <a:srgbClr val="002960"/>
                </a:solidFill>
              </a:rPr>
              <a:t>“¿</a:t>
            </a:r>
            <a:r>
              <a:rPr lang="es-MX" altLang="es-AR" sz="1200" b="0" i="1" dirty="0" err="1">
                <a:solidFill>
                  <a:srgbClr val="002960"/>
                </a:solidFill>
              </a:rPr>
              <a:t>Tenés</a:t>
            </a:r>
            <a:r>
              <a:rPr lang="es-MX" altLang="es-AR" sz="1200" b="0" i="1" dirty="0">
                <a:solidFill>
                  <a:srgbClr val="002960"/>
                </a:solidFill>
              </a:rPr>
              <a:t> alguna sugerencia sobre cómo evitar que esto se repita? (…) Te propongo…”</a:t>
            </a:r>
            <a:r>
              <a:rPr lang="es-MX" altLang="es-AR" sz="1200" b="0" dirty="0">
                <a:solidFill>
                  <a:srgbClr val="002960"/>
                </a:solidFill>
              </a:rPr>
              <a:t> </a:t>
            </a:r>
            <a:endParaRPr lang="es-ES" altLang="es-AR" sz="1200" b="0" dirty="0">
              <a:solidFill>
                <a:srgbClr val="002960"/>
              </a:solidFill>
            </a:endParaRPr>
          </a:p>
        </p:txBody>
      </p:sp>
      <p:sp>
        <p:nvSpPr>
          <p:cNvPr id="3" name="Flecha: hacia abajo 2">
            <a:extLst>
              <a:ext uri="{FF2B5EF4-FFF2-40B4-BE49-F238E27FC236}">
                <a16:creationId xmlns:a16="http://schemas.microsoft.com/office/drawing/2014/main" id="{DAD2C40B-1DD4-4341-A8B9-F2D51C2560C5}"/>
              </a:ext>
            </a:extLst>
          </p:cNvPr>
          <p:cNvSpPr/>
          <p:nvPr/>
        </p:nvSpPr>
        <p:spPr bwMode="auto">
          <a:xfrm>
            <a:off x="899592" y="1851670"/>
            <a:ext cx="360040" cy="146620"/>
          </a:xfrm>
          <a:prstGeom prst="downArrow">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14" name="Flecha: hacia abajo 13">
            <a:extLst>
              <a:ext uri="{FF2B5EF4-FFF2-40B4-BE49-F238E27FC236}">
                <a16:creationId xmlns:a16="http://schemas.microsoft.com/office/drawing/2014/main" id="{3AE1F9C2-C7B1-45F5-8418-4F74EF48E412}"/>
              </a:ext>
            </a:extLst>
          </p:cNvPr>
          <p:cNvSpPr/>
          <p:nvPr/>
        </p:nvSpPr>
        <p:spPr bwMode="auto">
          <a:xfrm>
            <a:off x="871972" y="3203123"/>
            <a:ext cx="360040" cy="146620"/>
          </a:xfrm>
          <a:prstGeom prst="downArrow">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78552615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1011">
                                            <p:txEl>
                                              <p:pRg st="0" end="0"/>
                                            </p:txEl>
                                          </p:spTgt>
                                        </p:tgtEl>
                                        <p:attrNameLst>
                                          <p:attrName>style.visibility</p:attrName>
                                        </p:attrNameLst>
                                      </p:cBhvr>
                                      <p:to>
                                        <p:strVal val="visible"/>
                                      </p:to>
                                    </p:set>
                                    <p:animEffect transition="in" filter="fade">
                                      <p:cBhvr>
                                        <p:cTn id="7" dur="500"/>
                                        <p:tgtEl>
                                          <p:spTgt spid="811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1011">
                                            <p:txEl>
                                              <p:pRg st="1" end="1"/>
                                            </p:txEl>
                                          </p:spTgt>
                                        </p:tgtEl>
                                        <p:attrNameLst>
                                          <p:attrName>style.visibility</p:attrName>
                                        </p:attrNameLst>
                                      </p:cBhvr>
                                      <p:to>
                                        <p:strVal val="visible"/>
                                      </p:to>
                                    </p:set>
                                    <p:animEffect transition="in" filter="fade">
                                      <p:cBhvr>
                                        <p:cTn id="12" dur="500"/>
                                        <p:tgtEl>
                                          <p:spTgt spid="8110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1011">
                                            <p:txEl>
                                              <p:pRg st="2" end="2"/>
                                            </p:txEl>
                                          </p:spTgt>
                                        </p:tgtEl>
                                        <p:attrNameLst>
                                          <p:attrName>style.visibility</p:attrName>
                                        </p:attrNameLst>
                                      </p:cBhvr>
                                      <p:to>
                                        <p:strVal val="visible"/>
                                      </p:to>
                                    </p:set>
                                    <p:animEffect transition="in" filter="fade">
                                      <p:cBhvr>
                                        <p:cTn id="17" dur="500"/>
                                        <p:tgtEl>
                                          <p:spTgt spid="8110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11011">
                                            <p:txEl>
                                              <p:pRg st="3" end="3"/>
                                            </p:txEl>
                                          </p:spTgt>
                                        </p:tgtEl>
                                        <p:attrNameLst>
                                          <p:attrName>style.visibility</p:attrName>
                                        </p:attrNameLst>
                                      </p:cBhvr>
                                      <p:to>
                                        <p:strVal val="visible"/>
                                      </p:to>
                                    </p:set>
                                    <p:animEffect transition="in" filter="fade">
                                      <p:cBhvr>
                                        <p:cTn id="22" dur="500"/>
                                        <p:tgtEl>
                                          <p:spTgt spid="8110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fade">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fade">
                                      <p:cBhvr>
                                        <p:cTn id="47" dur="500"/>
                                        <p:tgtEl>
                                          <p:spTgt spid="1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xEl>
                                              <p:pRg st="3" end="3"/>
                                            </p:txEl>
                                          </p:spTgt>
                                        </p:tgtEl>
                                        <p:attrNameLst>
                                          <p:attrName>style.visibility</p:attrName>
                                        </p:attrNameLst>
                                      </p:cBhvr>
                                      <p:to>
                                        <p:strVal val="visible"/>
                                      </p:to>
                                    </p:set>
                                    <p:animEffect transition="in" filter="fade">
                                      <p:cBhvr>
                                        <p:cTn id="5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1011" grpId="0" build="p" bldLvl="5"/>
      <p:bldP spid="11" grpId="0" build="p" bldLvl="5"/>
      <p:bldP spid="12" grpId="0" build="p" bldLvl="5"/>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D466A21B-8EDB-42C0-908C-664463C082AE}"/>
              </a:ext>
            </a:extLst>
          </p:cNvPr>
          <p:cNvSpPr>
            <a:spLocks noGrp="1"/>
          </p:cNvSpPr>
          <p:nvPr>
            <p:ph type="sldNum" sz="quarter" idx="11"/>
          </p:nvPr>
        </p:nvSpPr>
        <p:spPr/>
        <p:txBody>
          <a:bodyPr/>
          <a:lstStyle/>
          <a:p>
            <a:endParaRPr lang="es-ES" altLang="es-AR" dirty="0"/>
          </a:p>
        </p:txBody>
      </p:sp>
      <p:sp>
        <p:nvSpPr>
          <p:cNvPr id="6" name="Shape 262">
            <a:extLst>
              <a:ext uri="{FF2B5EF4-FFF2-40B4-BE49-F238E27FC236}">
                <a16:creationId xmlns:a16="http://schemas.microsoft.com/office/drawing/2014/main" id="{BB7E1994-5073-499F-9864-435B830C52AE}"/>
              </a:ext>
            </a:extLst>
          </p:cNvPr>
          <p:cNvSpPr/>
          <p:nvPr/>
        </p:nvSpPr>
        <p:spPr>
          <a:xfrm>
            <a:off x="-9550" y="-49306"/>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813058" name="Rectangle 2">
            <a:extLst>
              <a:ext uri="{FF2B5EF4-FFF2-40B4-BE49-F238E27FC236}">
                <a16:creationId xmlns:a16="http://schemas.microsoft.com/office/drawing/2014/main" id="{A169D8BF-DF2D-4430-8FAB-4448830D5025}"/>
              </a:ext>
            </a:extLst>
          </p:cNvPr>
          <p:cNvSpPr>
            <a:spLocks noGrp="1" noChangeArrowheads="1"/>
          </p:cNvSpPr>
          <p:nvPr>
            <p:ph type="title"/>
          </p:nvPr>
        </p:nvSpPr>
        <p:spPr>
          <a:xfrm>
            <a:off x="279407" y="51470"/>
            <a:ext cx="8685213" cy="434578"/>
          </a:xfrm>
        </p:spPr>
        <p:txBody>
          <a:bodyPr/>
          <a:lstStyle/>
          <a:p>
            <a:r>
              <a:rPr lang="es-MX" altLang="es-AR" dirty="0"/>
              <a:t>Ejercicio: Aikido Verbal</a:t>
            </a:r>
            <a:endParaRPr lang="es-ES" altLang="es-AR" dirty="0"/>
          </a:p>
        </p:txBody>
      </p:sp>
      <p:sp>
        <p:nvSpPr>
          <p:cNvPr id="813059" name="Rectangle 3">
            <a:extLst>
              <a:ext uri="{FF2B5EF4-FFF2-40B4-BE49-F238E27FC236}">
                <a16:creationId xmlns:a16="http://schemas.microsoft.com/office/drawing/2014/main" id="{F2E964C6-6B41-4811-998F-CAF29B73B2F2}"/>
              </a:ext>
            </a:extLst>
          </p:cNvPr>
          <p:cNvSpPr>
            <a:spLocks noGrp="1" noChangeArrowheads="1"/>
          </p:cNvSpPr>
          <p:nvPr>
            <p:ph type="body" idx="1"/>
          </p:nvPr>
        </p:nvSpPr>
        <p:spPr>
          <a:xfrm>
            <a:off x="179513" y="710126"/>
            <a:ext cx="8785108" cy="3996928"/>
          </a:xfrm>
        </p:spPr>
        <p:txBody>
          <a:bodyPr/>
          <a:lstStyle/>
          <a:p>
            <a:pPr>
              <a:spcBef>
                <a:spcPts val="400"/>
              </a:spcBef>
            </a:pPr>
            <a:r>
              <a:rPr lang="es-MX" altLang="es-AR" sz="1200" u="sng" dirty="0"/>
              <a:t>Trabajar en parejas</a:t>
            </a:r>
            <a:r>
              <a:rPr lang="es-MX" altLang="es-AR" sz="1200" dirty="0"/>
              <a:t>.</a:t>
            </a:r>
          </a:p>
          <a:p>
            <a:pPr>
              <a:spcBef>
                <a:spcPts val="400"/>
              </a:spcBef>
            </a:pPr>
            <a:r>
              <a:rPr lang="es-MX" altLang="es-AR" sz="1200" u="sng" dirty="0"/>
              <a:t>Preparación</a:t>
            </a:r>
            <a:r>
              <a:rPr lang="es-MX" altLang="es-AR" sz="1200" dirty="0"/>
              <a:t>:</a:t>
            </a:r>
          </a:p>
          <a:p>
            <a:pPr lvl="1"/>
            <a:r>
              <a:rPr lang="es-MX" altLang="es-AR" sz="1050" b="0" dirty="0"/>
              <a:t>“A” le da a “B” información de contexto sobre una situación (real o ficticia) en la que “A” recibió una recriminación, reclamo airado o maltrato de otra persona.</a:t>
            </a:r>
          </a:p>
          <a:p>
            <a:pPr>
              <a:spcBef>
                <a:spcPts val="400"/>
              </a:spcBef>
            </a:pPr>
            <a:r>
              <a:rPr lang="es-MX" altLang="es-AR" sz="1200" u="sng" dirty="0"/>
              <a:t>Aplicación</a:t>
            </a:r>
            <a:r>
              <a:rPr lang="es-MX" altLang="es-AR" sz="1200" dirty="0"/>
              <a:t>:</a:t>
            </a:r>
          </a:p>
          <a:p>
            <a:pPr lvl="1">
              <a:spcBef>
                <a:spcPts val="400"/>
              </a:spcBef>
            </a:pPr>
            <a:r>
              <a:rPr lang="es-MX" altLang="es-AR" sz="1050" b="0" dirty="0"/>
              <a:t>Harán role </a:t>
            </a:r>
            <a:r>
              <a:rPr lang="es-MX" altLang="es-AR" sz="1050" b="0" dirty="0" err="1"/>
              <a:t>play</a:t>
            </a:r>
            <a:r>
              <a:rPr lang="es-MX" altLang="es-AR" sz="1050" b="0" dirty="0"/>
              <a:t> de la situación. “B” jugará el papel de contraparte de “A”, iniciando con la “agresión” hacia “A”.</a:t>
            </a:r>
          </a:p>
          <a:p>
            <a:pPr lvl="1">
              <a:spcBef>
                <a:spcPts val="400"/>
              </a:spcBef>
            </a:pPr>
            <a:r>
              <a:rPr lang="es-MX" altLang="es-AR" sz="1050" b="0" dirty="0"/>
              <a:t>“A” aplicará Aikido Verbal para recibir y responder la “agresión” de ”B”.</a:t>
            </a:r>
          </a:p>
          <a:p>
            <a:pPr lvl="1">
              <a:spcBef>
                <a:spcPts val="400"/>
              </a:spcBef>
            </a:pPr>
            <a:r>
              <a:rPr lang="es-MX" altLang="es-AR" sz="1050" b="0" dirty="0"/>
              <a:t>La secuencia completa es:</a:t>
            </a:r>
          </a:p>
          <a:p>
            <a:pPr lvl="2">
              <a:spcBef>
                <a:spcPts val="500"/>
              </a:spcBef>
              <a:buFont typeface="+mj-lt"/>
              <a:buAutoNum type="arabicPeriod"/>
            </a:pPr>
            <a:r>
              <a:rPr lang="es-MX" altLang="es-AR" sz="1050" b="0" dirty="0"/>
              <a:t>“B” le expresa a “A” un juicio tóxico y/o recriminación airada.</a:t>
            </a:r>
          </a:p>
          <a:p>
            <a:pPr lvl="2">
              <a:spcBef>
                <a:spcPts val="500"/>
              </a:spcBef>
              <a:buFont typeface="+mj-lt"/>
              <a:buAutoNum type="arabicPeriod"/>
            </a:pPr>
            <a:r>
              <a:rPr lang="es-MX" altLang="es-AR" sz="1050" b="0" dirty="0"/>
              <a:t>“A” escucha atentamente a “B”;</a:t>
            </a:r>
          </a:p>
          <a:p>
            <a:pPr lvl="2">
              <a:spcBef>
                <a:spcPts val="500"/>
              </a:spcBef>
              <a:buFont typeface="+mj-lt"/>
              <a:buAutoNum type="arabicPeriod"/>
            </a:pPr>
            <a:r>
              <a:rPr lang="es-MX" altLang="es-AR" sz="1050" b="0" dirty="0"/>
              <a:t>“A” refleja el juicio de “B” en forma no tóxica;</a:t>
            </a:r>
          </a:p>
          <a:p>
            <a:pPr lvl="2">
              <a:spcBef>
                <a:spcPts val="500"/>
              </a:spcBef>
              <a:buFont typeface="+mj-lt"/>
              <a:buAutoNum type="arabicPeriod"/>
            </a:pPr>
            <a:r>
              <a:rPr lang="es-MX" altLang="es-AR" sz="1050" b="0" dirty="0"/>
              <a:t>“A” expresa su intención positiva y pide a “B” aclaración sobre sus dichos (¿Qué viste?¿Qué te habría gustado ver?¿Qué es lo importante para vos?¿Cuál es tu preocupación?)</a:t>
            </a:r>
          </a:p>
          <a:p>
            <a:pPr lvl="2">
              <a:spcBef>
                <a:spcPts val="500"/>
              </a:spcBef>
              <a:buFont typeface="+mj-lt"/>
              <a:buAutoNum type="arabicPeriod"/>
            </a:pPr>
            <a:r>
              <a:rPr lang="es-MX" altLang="es-AR" sz="1050" b="0" dirty="0"/>
              <a:t>“B” responde las preguntas de “A”</a:t>
            </a:r>
          </a:p>
          <a:p>
            <a:pPr lvl="2">
              <a:spcBef>
                <a:spcPts val="500"/>
              </a:spcBef>
              <a:buFont typeface="+mj-lt"/>
              <a:buAutoNum type="arabicPeriod"/>
            </a:pPr>
            <a:r>
              <a:rPr lang="es-MX" altLang="es-AR" sz="1050" b="0" dirty="0"/>
              <a:t>“A” propone un curso de acción que atienda simultáneamente a las preocupaciones de “B” y a las intenciones positivas de “A”.</a:t>
            </a:r>
          </a:p>
          <a:p>
            <a:pPr lvl="2">
              <a:spcBef>
                <a:spcPts val="500"/>
              </a:spcBef>
              <a:buFont typeface="+mj-lt"/>
              <a:buAutoNum type="arabicPeriod"/>
            </a:pPr>
            <a:r>
              <a:rPr lang="es-MX" altLang="es-AR" sz="1050" b="0" dirty="0"/>
              <a:t>“B” responde la propuesta de “A”. [+ Negociación]</a:t>
            </a:r>
          </a:p>
          <a:p>
            <a:pPr lvl="2">
              <a:spcBef>
                <a:spcPts val="500"/>
              </a:spcBef>
              <a:buFont typeface="+mj-lt"/>
              <a:buAutoNum type="arabicPeriod"/>
            </a:pPr>
            <a:r>
              <a:rPr lang="es-MX" altLang="es-AR" sz="1050" b="0" dirty="0"/>
              <a:t>“A” propone acción preventiva de quiebres futuros</a:t>
            </a:r>
          </a:p>
          <a:p>
            <a:pPr lvl="1"/>
            <a:r>
              <a:rPr lang="es-MX" altLang="es-AR" sz="1050" b="0" dirty="0"/>
              <a:t>“A” y “B” invierten roles y vuelven a comenzar desde la etapa de “PREPARACIÓN”.</a:t>
            </a:r>
          </a:p>
          <a:p>
            <a:pPr lvl="1"/>
            <a:endParaRPr lang="es-ES" altLang="es-AR" sz="105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3059">
                                            <p:txEl>
                                              <p:pRg st="0" end="0"/>
                                            </p:txEl>
                                          </p:spTgt>
                                        </p:tgtEl>
                                        <p:attrNameLst>
                                          <p:attrName>style.visibility</p:attrName>
                                        </p:attrNameLst>
                                      </p:cBhvr>
                                      <p:to>
                                        <p:strVal val="visible"/>
                                      </p:to>
                                    </p:set>
                                    <p:animEffect transition="in" filter="dissolve">
                                      <p:cBhvr>
                                        <p:cTn id="7" dur="500"/>
                                        <p:tgtEl>
                                          <p:spTgt spid="813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13059">
                                            <p:txEl>
                                              <p:pRg st="1" end="1"/>
                                            </p:txEl>
                                          </p:spTgt>
                                        </p:tgtEl>
                                        <p:attrNameLst>
                                          <p:attrName>style.visibility</p:attrName>
                                        </p:attrNameLst>
                                      </p:cBhvr>
                                      <p:to>
                                        <p:strVal val="visible"/>
                                      </p:to>
                                    </p:set>
                                    <p:animEffect transition="in" filter="dissolve">
                                      <p:cBhvr>
                                        <p:cTn id="12" dur="500"/>
                                        <p:tgtEl>
                                          <p:spTgt spid="8130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13059">
                                            <p:txEl>
                                              <p:pRg st="2" end="2"/>
                                            </p:txEl>
                                          </p:spTgt>
                                        </p:tgtEl>
                                        <p:attrNameLst>
                                          <p:attrName>style.visibility</p:attrName>
                                        </p:attrNameLst>
                                      </p:cBhvr>
                                      <p:to>
                                        <p:strVal val="visible"/>
                                      </p:to>
                                    </p:set>
                                    <p:animEffect transition="in" filter="dissolve">
                                      <p:cBhvr>
                                        <p:cTn id="17" dur="500"/>
                                        <p:tgtEl>
                                          <p:spTgt spid="8130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13059">
                                            <p:txEl>
                                              <p:pRg st="3" end="3"/>
                                            </p:txEl>
                                          </p:spTgt>
                                        </p:tgtEl>
                                        <p:attrNameLst>
                                          <p:attrName>style.visibility</p:attrName>
                                        </p:attrNameLst>
                                      </p:cBhvr>
                                      <p:to>
                                        <p:strVal val="visible"/>
                                      </p:to>
                                    </p:set>
                                    <p:animEffect transition="in" filter="dissolve">
                                      <p:cBhvr>
                                        <p:cTn id="22" dur="500"/>
                                        <p:tgtEl>
                                          <p:spTgt spid="8130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13059">
                                            <p:txEl>
                                              <p:pRg st="4" end="4"/>
                                            </p:txEl>
                                          </p:spTgt>
                                        </p:tgtEl>
                                        <p:attrNameLst>
                                          <p:attrName>style.visibility</p:attrName>
                                        </p:attrNameLst>
                                      </p:cBhvr>
                                      <p:to>
                                        <p:strVal val="visible"/>
                                      </p:to>
                                    </p:set>
                                    <p:animEffect transition="in" filter="dissolve">
                                      <p:cBhvr>
                                        <p:cTn id="27" dur="500"/>
                                        <p:tgtEl>
                                          <p:spTgt spid="8130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13059">
                                            <p:txEl>
                                              <p:pRg st="5" end="5"/>
                                            </p:txEl>
                                          </p:spTgt>
                                        </p:tgtEl>
                                        <p:attrNameLst>
                                          <p:attrName>style.visibility</p:attrName>
                                        </p:attrNameLst>
                                      </p:cBhvr>
                                      <p:to>
                                        <p:strVal val="visible"/>
                                      </p:to>
                                    </p:set>
                                    <p:animEffect transition="in" filter="dissolve">
                                      <p:cBhvr>
                                        <p:cTn id="32" dur="500"/>
                                        <p:tgtEl>
                                          <p:spTgt spid="8130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13059">
                                            <p:txEl>
                                              <p:pRg st="6" end="6"/>
                                            </p:txEl>
                                          </p:spTgt>
                                        </p:tgtEl>
                                        <p:attrNameLst>
                                          <p:attrName>style.visibility</p:attrName>
                                        </p:attrNameLst>
                                      </p:cBhvr>
                                      <p:to>
                                        <p:strVal val="visible"/>
                                      </p:to>
                                    </p:set>
                                    <p:animEffect transition="in" filter="dissolve">
                                      <p:cBhvr>
                                        <p:cTn id="37" dur="500"/>
                                        <p:tgtEl>
                                          <p:spTgt spid="8130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13059">
                                            <p:txEl>
                                              <p:pRg st="7" end="7"/>
                                            </p:txEl>
                                          </p:spTgt>
                                        </p:tgtEl>
                                        <p:attrNameLst>
                                          <p:attrName>style.visibility</p:attrName>
                                        </p:attrNameLst>
                                      </p:cBhvr>
                                      <p:to>
                                        <p:strVal val="visible"/>
                                      </p:to>
                                    </p:set>
                                    <p:animEffect transition="in" filter="dissolve">
                                      <p:cBhvr>
                                        <p:cTn id="42" dur="500"/>
                                        <p:tgtEl>
                                          <p:spTgt spid="81305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13059">
                                            <p:txEl>
                                              <p:pRg st="8" end="8"/>
                                            </p:txEl>
                                          </p:spTgt>
                                        </p:tgtEl>
                                        <p:attrNameLst>
                                          <p:attrName>style.visibility</p:attrName>
                                        </p:attrNameLst>
                                      </p:cBhvr>
                                      <p:to>
                                        <p:strVal val="visible"/>
                                      </p:to>
                                    </p:set>
                                    <p:animEffect transition="in" filter="dissolve">
                                      <p:cBhvr>
                                        <p:cTn id="47" dur="500"/>
                                        <p:tgtEl>
                                          <p:spTgt spid="813059">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813059">
                                            <p:txEl>
                                              <p:pRg st="9" end="9"/>
                                            </p:txEl>
                                          </p:spTgt>
                                        </p:tgtEl>
                                        <p:attrNameLst>
                                          <p:attrName>style.visibility</p:attrName>
                                        </p:attrNameLst>
                                      </p:cBhvr>
                                      <p:to>
                                        <p:strVal val="visible"/>
                                      </p:to>
                                    </p:set>
                                    <p:animEffect transition="in" filter="dissolve">
                                      <p:cBhvr>
                                        <p:cTn id="52" dur="500"/>
                                        <p:tgtEl>
                                          <p:spTgt spid="813059">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813059">
                                            <p:txEl>
                                              <p:pRg st="10" end="10"/>
                                            </p:txEl>
                                          </p:spTgt>
                                        </p:tgtEl>
                                        <p:attrNameLst>
                                          <p:attrName>style.visibility</p:attrName>
                                        </p:attrNameLst>
                                      </p:cBhvr>
                                      <p:to>
                                        <p:strVal val="visible"/>
                                      </p:to>
                                    </p:set>
                                    <p:animEffect transition="in" filter="dissolve">
                                      <p:cBhvr>
                                        <p:cTn id="57" dur="500"/>
                                        <p:tgtEl>
                                          <p:spTgt spid="813059">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813059">
                                            <p:txEl>
                                              <p:pRg st="11" end="11"/>
                                            </p:txEl>
                                          </p:spTgt>
                                        </p:tgtEl>
                                        <p:attrNameLst>
                                          <p:attrName>style.visibility</p:attrName>
                                        </p:attrNameLst>
                                      </p:cBhvr>
                                      <p:to>
                                        <p:strVal val="visible"/>
                                      </p:to>
                                    </p:set>
                                    <p:animEffect transition="in" filter="dissolve">
                                      <p:cBhvr>
                                        <p:cTn id="62" dur="500"/>
                                        <p:tgtEl>
                                          <p:spTgt spid="813059">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813059">
                                            <p:txEl>
                                              <p:pRg st="12" end="12"/>
                                            </p:txEl>
                                          </p:spTgt>
                                        </p:tgtEl>
                                        <p:attrNameLst>
                                          <p:attrName>style.visibility</p:attrName>
                                        </p:attrNameLst>
                                      </p:cBhvr>
                                      <p:to>
                                        <p:strVal val="visible"/>
                                      </p:to>
                                    </p:set>
                                    <p:animEffect transition="in" filter="dissolve">
                                      <p:cBhvr>
                                        <p:cTn id="67" dur="500"/>
                                        <p:tgtEl>
                                          <p:spTgt spid="813059">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813059">
                                            <p:txEl>
                                              <p:pRg st="13" end="13"/>
                                            </p:txEl>
                                          </p:spTgt>
                                        </p:tgtEl>
                                        <p:attrNameLst>
                                          <p:attrName>style.visibility</p:attrName>
                                        </p:attrNameLst>
                                      </p:cBhvr>
                                      <p:to>
                                        <p:strVal val="visible"/>
                                      </p:to>
                                    </p:set>
                                    <p:animEffect transition="in" filter="dissolve">
                                      <p:cBhvr>
                                        <p:cTn id="72" dur="500"/>
                                        <p:tgtEl>
                                          <p:spTgt spid="813059">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813059">
                                            <p:txEl>
                                              <p:pRg st="14" end="14"/>
                                            </p:txEl>
                                          </p:spTgt>
                                        </p:tgtEl>
                                        <p:attrNameLst>
                                          <p:attrName>style.visibility</p:attrName>
                                        </p:attrNameLst>
                                      </p:cBhvr>
                                      <p:to>
                                        <p:strVal val="visible"/>
                                      </p:to>
                                    </p:set>
                                    <p:animEffect transition="in" filter="dissolve">
                                      <p:cBhvr>
                                        <p:cTn id="77" dur="500"/>
                                        <p:tgtEl>
                                          <p:spTgt spid="813059">
                                            <p:txEl>
                                              <p:pRg st="14" end="14"/>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813059">
                                            <p:txEl>
                                              <p:pRg st="15" end="15"/>
                                            </p:txEl>
                                          </p:spTgt>
                                        </p:tgtEl>
                                        <p:attrNameLst>
                                          <p:attrName>style.visibility</p:attrName>
                                        </p:attrNameLst>
                                      </p:cBhvr>
                                      <p:to>
                                        <p:strVal val="visible"/>
                                      </p:to>
                                    </p:set>
                                    <p:animEffect transition="in" filter="dissolve">
                                      <p:cBhvr>
                                        <p:cTn id="82" dur="500"/>
                                        <p:tgtEl>
                                          <p:spTgt spid="81305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9" grpId="0" build="p" bldLvl="5"/>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1289518" y="2194479"/>
            <a:ext cx="2809000" cy="611808"/>
          </a:xfrm>
          <a:noFill/>
          <a:ln/>
        </p:spPr>
        <p:txBody>
          <a:bodyPr/>
          <a:lstStyle/>
          <a:p>
            <a:pPr algn="ctr">
              <a:spcBef>
                <a:spcPct val="80000"/>
              </a:spcBef>
              <a:buClrTx/>
            </a:pPr>
            <a:r>
              <a:rPr lang="es-AR" dirty="0"/>
              <a:t>PROPÓSITO</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grpSp>
        <p:nvGrpSpPr>
          <p:cNvPr id="5" name="Group 3">
            <a:extLst>
              <a:ext uri="{FF2B5EF4-FFF2-40B4-BE49-F238E27FC236}">
                <a16:creationId xmlns:a16="http://schemas.microsoft.com/office/drawing/2014/main" id="{E63CE60C-26D7-46D1-9098-76FCABED6106}"/>
              </a:ext>
            </a:extLst>
          </p:cNvPr>
          <p:cNvGrpSpPr>
            <a:grpSpLocks/>
          </p:cNvGrpSpPr>
          <p:nvPr/>
        </p:nvGrpSpPr>
        <p:grpSpPr bwMode="auto">
          <a:xfrm>
            <a:off x="5364088" y="573748"/>
            <a:ext cx="2444353" cy="1626394"/>
            <a:chOff x="3766" y="594"/>
            <a:chExt cx="2053" cy="1366"/>
          </a:xfrm>
        </p:grpSpPr>
        <p:sp>
          <p:nvSpPr>
            <p:cNvPr id="6" name="Line 4">
              <a:extLst>
                <a:ext uri="{FF2B5EF4-FFF2-40B4-BE49-F238E27FC236}">
                  <a16:creationId xmlns:a16="http://schemas.microsoft.com/office/drawing/2014/main" id="{95681879-56DF-4124-89A1-D7E569533D58}"/>
                </a:ext>
              </a:extLst>
            </p:cNvPr>
            <p:cNvSpPr>
              <a:spLocks noChangeAspect="1" noChangeShapeType="1"/>
            </p:cNvSpPr>
            <p:nvPr/>
          </p:nvSpPr>
          <p:spPr bwMode="auto">
            <a:xfrm>
              <a:off x="3888" y="1917"/>
              <a:ext cx="1354" cy="0"/>
            </a:xfrm>
            <a:prstGeom prst="line">
              <a:avLst/>
            </a:prstGeom>
            <a:noFill/>
            <a:ln w="38100">
              <a:solidFill>
                <a:srgbClr val="002960"/>
              </a:solidFill>
              <a:round/>
              <a:headEnd/>
              <a:tailEnd type="triangle" w="med" len="med"/>
            </a:ln>
          </p:spPr>
          <p:txBody>
            <a:bodyPr/>
            <a:lstStyle/>
            <a:p>
              <a:endParaRPr lang="es-AR" sz="1200"/>
            </a:p>
          </p:txBody>
        </p:sp>
        <p:sp>
          <p:nvSpPr>
            <p:cNvPr id="8" name="Line 5">
              <a:extLst>
                <a:ext uri="{FF2B5EF4-FFF2-40B4-BE49-F238E27FC236}">
                  <a16:creationId xmlns:a16="http://schemas.microsoft.com/office/drawing/2014/main" id="{F8C04C76-D177-4648-8320-9A624A42CA2F}"/>
                </a:ext>
              </a:extLst>
            </p:cNvPr>
            <p:cNvSpPr>
              <a:spLocks noChangeAspect="1" noChangeShapeType="1"/>
            </p:cNvSpPr>
            <p:nvPr/>
          </p:nvSpPr>
          <p:spPr bwMode="auto">
            <a:xfrm>
              <a:off x="3894" y="594"/>
              <a:ext cx="0" cy="1328"/>
            </a:xfrm>
            <a:prstGeom prst="line">
              <a:avLst/>
            </a:prstGeom>
            <a:noFill/>
            <a:ln w="38100">
              <a:solidFill>
                <a:srgbClr val="002960"/>
              </a:solidFill>
              <a:round/>
              <a:headEnd type="triangle" w="med" len="med"/>
              <a:tailEnd/>
            </a:ln>
          </p:spPr>
          <p:txBody>
            <a:bodyPr/>
            <a:lstStyle/>
            <a:p>
              <a:endParaRPr lang="es-AR" sz="1200"/>
            </a:p>
          </p:txBody>
        </p:sp>
        <p:sp>
          <p:nvSpPr>
            <p:cNvPr id="9" name="Freeform 6">
              <a:extLst>
                <a:ext uri="{FF2B5EF4-FFF2-40B4-BE49-F238E27FC236}">
                  <a16:creationId xmlns:a16="http://schemas.microsoft.com/office/drawing/2014/main" id="{E0B662F9-6169-4CE6-A1AC-F9173E760400}"/>
                </a:ext>
              </a:extLst>
            </p:cNvPr>
            <p:cNvSpPr>
              <a:spLocks noChangeAspect="1"/>
            </p:cNvSpPr>
            <p:nvPr/>
          </p:nvSpPr>
          <p:spPr bwMode="auto">
            <a:xfrm>
              <a:off x="3899" y="1441"/>
              <a:ext cx="486" cy="486"/>
            </a:xfrm>
            <a:custGeom>
              <a:avLst/>
              <a:gdLst>
                <a:gd name="T0" fmla="*/ 0 w 2038"/>
                <a:gd name="T1" fmla="*/ 0 h 2042"/>
                <a:gd name="T2" fmla="*/ 0 w 2038"/>
                <a:gd name="T3" fmla="*/ 0 h 2042"/>
                <a:gd name="T4" fmla="*/ 0 w 2038"/>
                <a:gd name="T5" fmla="*/ 0 h 2042"/>
                <a:gd name="T6" fmla="*/ 0 w 2038"/>
                <a:gd name="T7" fmla="*/ 0 h 2042"/>
                <a:gd name="T8" fmla="*/ 0 w 2038"/>
                <a:gd name="T9" fmla="*/ 0 h 2042"/>
                <a:gd name="T10" fmla="*/ 0 w 2038"/>
                <a:gd name="T11" fmla="*/ 0 h 2042"/>
                <a:gd name="T12" fmla="*/ 0 w 2038"/>
                <a:gd name="T13" fmla="*/ 0 h 2042"/>
                <a:gd name="T14" fmla="*/ 0 w 2038"/>
                <a:gd name="T15" fmla="*/ 0 h 2042"/>
                <a:gd name="T16" fmla="*/ 0 w 2038"/>
                <a:gd name="T17" fmla="*/ 0 h 2042"/>
                <a:gd name="T18" fmla="*/ 0 w 2038"/>
                <a:gd name="T19" fmla="*/ 0 h 2042"/>
                <a:gd name="T20" fmla="*/ 0 w 2038"/>
                <a:gd name="T21" fmla="*/ 0 h 2042"/>
                <a:gd name="T22" fmla="*/ 0 w 2038"/>
                <a:gd name="T23" fmla="*/ 0 h 2042"/>
                <a:gd name="T24" fmla="*/ 0 w 2038"/>
                <a:gd name="T25" fmla="*/ 0 h 2042"/>
                <a:gd name="T26" fmla="*/ 0 w 2038"/>
                <a:gd name="T27" fmla="*/ 0 h 2042"/>
                <a:gd name="T28" fmla="*/ 0 w 2038"/>
                <a:gd name="T29" fmla="*/ 0 h 2042"/>
                <a:gd name="T30" fmla="*/ 0 w 2038"/>
                <a:gd name="T31" fmla="*/ 0 h 2042"/>
                <a:gd name="T32" fmla="*/ 0 w 2038"/>
                <a:gd name="T33" fmla="*/ 0 h 2042"/>
                <a:gd name="T34" fmla="*/ 0 w 2038"/>
                <a:gd name="T35" fmla="*/ 0 h 20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42"/>
                <a:gd name="T56" fmla="*/ 2038 w 2038"/>
                <a:gd name="T57" fmla="*/ 2042 h 20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42">
                  <a:moveTo>
                    <a:pt x="2038" y="2042"/>
                  </a:moveTo>
                  <a:lnTo>
                    <a:pt x="1997" y="1629"/>
                  </a:lnTo>
                  <a:lnTo>
                    <a:pt x="1879" y="1247"/>
                  </a:lnTo>
                  <a:lnTo>
                    <a:pt x="1791" y="1068"/>
                  </a:lnTo>
                  <a:lnTo>
                    <a:pt x="1690" y="901"/>
                  </a:lnTo>
                  <a:lnTo>
                    <a:pt x="1573" y="743"/>
                  </a:lnTo>
                  <a:lnTo>
                    <a:pt x="1508" y="671"/>
                  </a:lnTo>
                  <a:lnTo>
                    <a:pt x="1439" y="599"/>
                  </a:lnTo>
                  <a:lnTo>
                    <a:pt x="1369" y="532"/>
                  </a:lnTo>
                  <a:lnTo>
                    <a:pt x="1297" y="468"/>
                  </a:lnTo>
                  <a:lnTo>
                    <a:pt x="1139" y="350"/>
                  </a:lnTo>
                  <a:lnTo>
                    <a:pt x="970" y="247"/>
                  </a:lnTo>
                  <a:lnTo>
                    <a:pt x="793" y="162"/>
                  </a:lnTo>
                  <a:lnTo>
                    <a:pt x="411" y="42"/>
                  </a:lnTo>
                  <a:lnTo>
                    <a:pt x="0" y="0"/>
                  </a:lnTo>
                  <a:lnTo>
                    <a:pt x="0" y="2042"/>
                  </a:lnTo>
                  <a:lnTo>
                    <a:pt x="2038" y="2042"/>
                  </a:lnTo>
                  <a:close/>
                </a:path>
              </a:pathLst>
            </a:custGeom>
            <a:solidFill>
              <a:srgbClr val="002960">
                <a:alpha val="70195"/>
              </a:srgbClr>
            </a:solidFill>
            <a:ln w="9525">
              <a:noFill/>
              <a:round/>
              <a:headEnd/>
              <a:tailEnd/>
            </a:ln>
          </p:spPr>
          <p:txBody>
            <a:bodyPr/>
            <a:lstStyle/>
            <a:p>
              <a:endParaRPr lang="es-AR" sz="1200"/>
            </a:p>
          </p:txBody>
        </p:sp>
        <p:sp>
          <p:nvSpPr>
            <p:cNvPr id="10" name="Freeform 7">
              <a:extLst>
                <a:ext uri="{FF2B5EF4-FFF2-40B4-BE49-F238E27FC236}">
                  <a16:creationId xmlns:a16="http://schemas.microsoft.com/office/drawing/2014/main" id="{F7A25FA7-594F-46D9-BA9C-08CE553A88A0}"/>
                </a:ext>
              </a:extLst>
            </p:cNvPr>
            <p:cNvSpPr>
              <a:spLocks noChangeAspect="1"/>
            </p:cNvSpPr>
            <p:nvPr/>
          </p:nvSpPr>
          <p:spPr bwMode="auto">
            <a:xfrm>
              <a:off x="3888" y="741"/>
              <a:ext cx="1177" cy="1179"/>
            </a:xfrm>
            <a:custGeom>
              <a:avLst/>
              <a:gdLst>
                <a:gd name="T0" fmla="*/ 1 w 2038"/>
                <a:gd name="T1" fmla="*/ 1 h 2042"/>
                <a:gd name="T2" fmla="*/ 1 w 2038"/>
                <a:gd name="T3" fmla="*/ 1 h 2042"/>
                <a:gd name="T4" fmla="*/ 1 w 2038"/>
                <a:gd name="T5" fmla="*/ 1 h 2042"/>
                <a:gd name="T6" fmla="*/ 1 w 2038"/>
                <a:gd name="T7" fmla="*/ 1 h 2042"/>
                <a:gd name="T8" fmla="*/ 1 w 2038"/>
                <a:gd name="T9" fmla="*/ 1 h 2042"/>
                <a:gd name="T10" fmla="*/ 1 w 2038"/>
                <a:gd name="T11" fmla="*/ 1 h 2042"/>
                <a:gd name="T12" fmla="*/ 1 w 2038"/>
                <a:gd name="T13" fmla="*/ 1 h 2042"/>
                <a:gd name="T14" fmla="*/ 1 w 2038"/>
                <a:gd name="T15" fmla="*/ 1 h 2042"/>
                <a:gd name="T16" fmla="*/ 1 w 2038"/>
                <a:gd name="T17" fmla="*/ 1 h 2042"/>
                <a:gd name="T18" fmla="*/ 1 w 2038"/>
                <a:gd name="T19" fmla="*/ 1 h 2042"/>
                <a:gd name="T20" fmla="*/ 1 w 2038"/>
                <a:gd name="T21" fmla="*/ 1 h 2042"/>
                <a:gd name="T22" fmla="*/ 1 w 2038"/>
                <a:gd name="T23" fmla="*/ 1 h 2042"/>
                <a:gd name="T24" fmla="*/ 1 w 2038"/>
                <a:gd name="T25" fmla="*/ 1 h 2042"/>
                <a:gd name="T26" fmla="*/ 1 w 2038"/>
                <a:gd name="T27" fmla="*/ 1 h 2042"/>
                <a:gd name="T28" fmla="*/ 0 w 2038"/>
                <a:gd name="T29" fmla="*/ 0 h 2042"/>
                <a:gd name="T30" fmla="*/ 0 w 2038"/>
                <a:gd name="T31" fmla="*/ 1 h 2042"/>
                <a:gd name="T32" fmla="*/ 1 w 2038"/>
                <a:gd name="T33" fmla="*/ 1 h 2042"/>
                <a:gd name="T34" fmla="*/ 1 w 2038"/>
                <a:gd name="T35" fmla="*/ 1 h 20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42"/>
                <a:gd name="T56" fmla="*/ 2038 w 2038"/>
                <a:gd name="T57" fmla="*/ 2042 h 20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42">
                  <a:moveTo>
                    <a:pt x="2038" y="2042"/>
                  </a:moveTo>
                  <a:lnTo>
                    <a:pt x="1997" y="1629"/>
                  </a:lnTo>
                  <a:lnTo>
                    <a:pt x="1879" y="1247"/>
                  </a:lnTo>
                  <a:lnTo>
                    <a:pt x="1791" y="1068"/>
                  </a:lnTo>
                  <a:lnTo>
                    <a:pt x="1690" y="901"/>
                  </a:lnTo>
                  <a:lnTo>
                    <a:pt x="1573" y="743"/>
                  </a:lnTo>
                  <a:lnTo>
                    <a:pt x="1508" y="671"/>
                  </a:lnTo>
                  <a:lnTo>
                    <a:pt x="1439" y="599"/>
                  </a:lnTo>
                  <a:lnTo>
                    <a:pt x="1369" y="532"/>
                  </a:lnTo>
                  <a:lnTo>
                    <a:pt x="1297" y="468"/>
                  </a:lnTo>
                  <a:lnTo>
                    <a:pt x="1139" y="350"/>
                  </a:lnTo>
                  <a:lnTo>
                    <a:pt x="970" y="247"/>
                  </a:lnTo>
                  <a:lnTo>
                    <a:pt x="793" y="162"/>
                  </a:lnTo>
                  <a:lnTo>
                    <a:pt x="411" y="42"/>
                  </a:lnTo>
                  <a:lnTo>
                    <a:pt x="0" y="0"/>
                  </a:lnTo>
                  <a:lnTo>
                    <a:pt x="0" y="2042"/>
                  </a:lnTo>
                  <a:lnTo>
                    <a:pt x="2038" y="2042"/>
                  </a:lnTo>
                  <a:close/>
                </a:path>
              </a:pathLst>
            </a:custGeom>
            <a:solidFill>
              <a:srgbClr val="002960">
                <a:alpha val="39999"/>
              </a:srgbClr>
            </a:solidFill>
            <a:ln w="9525">
              <a:noFill/>
              <a:round/>
              <a:headEnd/>
              <a:tailEnd/>
            </a:ln>
          </p:spPr>
          <p:txBody>
            <a:bodyPr/>
            <a:lstStyle/>
            <a:p>
              <a:endParaRPr lang="es-AR" sz="1200"/>
            </a:p>
          </p:txBody>
        </p:sp>
        <p:sp>
          <p:nvSpPr>
            <p:cNvPr id="11" name="Freeform 8">
              <a:extLst>
                <a:ext uri="{FF2B5EF4-FFF2-40B4-BE49-F238E27FC236}">
                  <a16:creationId xmlns:a16="http://schemas.microsoft.com/office/drawing/2014/main" id="{3F7AA4D3-915B-430C-84D5-C0EE7F1B48B6}"/>
                </a:ext>
              </a:extLst>
            </p:cNvPr>
            <p:cNvSpPr>
              <a:spLocks noChangeAspect="1"/>
            </p:cNvSpPr>
            <p:nvPr/>
          </p:nvSpPr>
          <p:spPr bwMode="auto">
            <a:xfrm>
              <a:off x="3890" y="1087"/>
              <a:ext cx="836" cy="838"/>
            </a:xfrm>
            <a:custGeom>
              <a:avLst/>
              <a:gdLst>
                <a:gd name="T0" fmla="*/ 0 w 2038"/>
                <a:gd name="T1" fmla="*/ 0 h 2042"/>
                <a:gd name="T2" fmla="*/ 0 w 2038"/>
                <a:gd name="T3" fmla="*/ 0 h 2042"/>
                <a:gd name="T4" fmla="*/ 0 w 2038"/>
                <a:gd name="T5" fmla="*/ 0 h 2042"/>
                <a:gd name="T6" fmla="*/ 0 w 2038"/>
                <a:gd name="T7" fmla="*/ 0 h 2042"/>
                <a:gd name="T8" fmla="*/ 0 w 2038"/>
                <a:gd name="T9" fmla="*/ 0 h 2042"/>
                <a:gd name="T10" fmla="*/ 0 w 2038"/>
                <a:gd name="T11" fmla="*/ 0 h 2042"/>
                <a:gd name="T12" fmla="*/ 0 w 2038"/>
                <a:gd name="T13" fmla="*/ 0 h 2042"/>
                <a:gd name="T14" fmla="*/ 0 w 2038"/>
                <a:gd name="T15" fmla="*/ 0 h 2042"/>
                <a:gd name="T16" fmla="*/ 0 w 2038"/>
                <a:gd name="T17" fmla="*/ 0 h 2042"/>
                <a:gd name="T18" fmla="*/ 0 w 2038"/>
                <a:gd name="T19" fmla="*/ 0 h 2042"/>
                <a:gd name="T20" fmla="*/ 0 w 2038"/>
                <a:gd name="T21" fmla="*/ 0 h 2042"/>
                <a:gd name="T22" fmla="*/ 0 w 2038"/>
                <a:gd name="T23" fmla="*/ 0 h 2042"/>
                <a:gd name="T24" fmla="*/ 0 w 2038"/>
                <a:gd name="T25" fmla="*/ 0 h 2042"/>
                <a:gd name="T26" fmla="*/ 0 w 2038"/>
                <a:gd name="T27" fmla="*/ 0 h 2042"/>
                <a:gd name="T28" fmla="*/ 0 w 2038"/>
                <a:gd name="T29" fmla="*/ 0 h 2042"/>
                <a:gd name="T30" fmla="*/ 0 w 2038"/>
                <a:gd name="T31" fmla="*/ 0 h 2042"/>
                <a:gd name="T32" fmla="*/ 0 w 2038"/>
                <a:gd name="T33" fmla="*/ 0 h 2042"/>
                <a:gd name="T34" fmla="*/ 0 w 2038"/>
                <a:gd name="T35" fmla="*/ 0 h 20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42"/>
                <a:gd name="T56" fmla="*/ 2038 w 2038"/>
                <a:gd name="T57" fmla="*/ 2042 h 20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42">
                  <a:moveTo>
                    <a:pt x="2038" y="2042"/>
                  </a:moveTo>
                  <a:lnTo>
                    <a:pt x="1997" y="1629"/>
                  </a:lnTo>
                  <a:lnTo>
                    <a:pt x="1879" y="1247"/>
                  </a:lnTo>
                  <a:lnTo>
                    <a:pt x="1791" y="1068"/>
                  </a:lnTo>
                  <a:lnTo>
                    <a:pt x="1690" y="901"/>
                  </a:lnTo>
                  <a:lnTo>
                    <a:pt x="1573" y="743"/>
                  </a:lnTo>
                  <a:lnTo>
                    <a:pt x="1508" y="671"/>
                  </a:lnTo>
                  <a:lnTo>
                    <a:pt x="1439" y="599"/>
                  </a:lnTo>
                  <a:lnTo>
                    <a:pt x="1369" y="532"/>
                  </a:lnTo>
                  <a:lnTo>
                    <a:pt x="1297" y="468"/>
                  </a:lnTo>
                  <a:lnTo>
                    <a:pt x="1139" y="350"/>
                  </a:lnTo>
                  <a:lnTo>
                    <a:pt x="970" y="247"/>
                  </a:lnTo>
                  <a:lnTo>
                    <a:pt x="793" y="162"/>
                  </a:lnTo>
                  <a:lnTo>
                    <a:pt x="411" y="42"/>
                  </a:lnTo>
                  <a:lnTo>
                    <a:pt x="0" y="0"/>
                  </a:lnTo>
                  <a:lnTo>
                    <a:pt x="0" y="2042"/>
                  </a:lnTo>
                  <a:lnTo>
                    <a:pt x="2038" y="2042"/>
                  </a:lnTo>
                  <a:close/>
                </a:path>
              </a:pathLst>
            </a:custGeom>
            <a:solidFill>
              <a:srgbClr val="002960">
                <a:alpha val="50195"/>
              </a:srgbClr>
            </a:solidFill>
            <a:ln w="9525">
              <a:noFill/>
              <a:round/>
              <a:headEnd/>
              <a:tailEnd/>
            </a:ln>
          </p:spPr>
          <p:txBody>
            <a:bodyPr/>
            <a:lstStyle/>
            <a:p>
              <a:endParaRPr lang="es-AR" sz="1200"/>
            </a:p>
          </p:txBody>
        </p:sp>
        <p:sp>
          <p:nvSpPr>
            <p:cNvPr id="12" name="Text Box 9">
              <a:extLst>
                <a:ext uri="{FF2B5EF4-FFF2-40B4-BE49-F238E27FC236}">
                  <a16:creationId xmlns:a16="http://schemas.microsoft.com/office/drawing/2014/main" id="{3CD018F5-A87D-4FDA-AE49-F91E1AACF1E9}"/>
                </a:ext>
              </a:extLst>
            </p:cNvPr>
            <p:cNvSpPr txBox="1">
              <a:spLocks noChangeAspect="1" noChangeArrowheads="1"/>
            </p:cNvSpPr>
            <p:nvPr/>
          </p:nvSpPr>
          <p:spPr bwMode="auto">
            <a:xfrm rot="2491161">
              <a:off x="3766" y="1602"/>
              <a:ext cx="764" cy="194"/>
            </a:xfrm>
            <a:prstGeom prst="rect">
              <a:avLst/>
            </a:prstGeom>
            <a:noFill/>
            <a:ln w="9525">
              <a:noFill/>
              <a:miter lim="800000"/>
              <a:headEnd/>
              <a:tailEnd/>
            </a:ln>
          </p:spPr>
          <p:txBody>
            <a:bodyPr wrap="none">
              <a:spAutoFit/>
            </a:bodyPr>
            <a:lstStyle/>
            <a:p>
              <a:pPr eaLnBrk="1" hangingPunct="1">
                <a:spcBef>
                  <a:spcPct val="0"/>
                </a:spcBef>
              </a:pPr>
              <a:r>
                <a:rPr lang="en-US" sz="900">
                  <a:solidFill>
                    <a:schemeClr val="bg1"/>
                  </a:solidFill>
                </a:rPr>
                <a:t>Discordancia</a:t>
              </a:r>
            </a:p>
          </p:txBody>
        </p:sp>
        <p:sp>
          <p:nvSpPr>
            <p:cNvPr id="13" name="Text Box 10">
              <a:extLst>
                <a:ext uri="{FF2B5EF4-FFF2-40B4-BE49-F238E27FC236}">
                  <a16:creationId xmlns:a16="http://schemas.microsoft.com/office/drawing/2014/main" id="{9ECED0BF-0EA7-4FB4-9797-134989B2A0BF}"/>
                </a:ext>
              </a:extLst>
            </p:cNvPr>
            <p:cNvSpPr txBox="1">
              <a:spLocks noChangeAspect="1" noChangeArrowheads="1"/>
            </p:cNvSpPr>
            <p:nvPr/>
          </p:nvSpPr>
          <p:spPr bwMode="auto">
            <a:xfrm>
              <a:off x="3986" y="1766"/>
              <a:ext cx="279" cy="194"/>
            </a:xfrm>
            <a:prstGeom prst="rect">
              <a:avLst/>
            </a:prstGeom>
            <a:noFill/>
            <a:ln w="9525" algn="ctr">
              <a:noFill/>
              <a:miter lim="800000"/>
              <a:headEnd/>
              <a:tailEnd/>
            </a:ln>
          </p:spPr>
          <p:txBody>
            <a:bodyPr wrap="none">
              <a:spAutoFit/>
            </a:bodyPr>
            <a:lstStyle/>
            <a:p>
              <a:pPr eaLnBrk="1" hangingPunct="1">
                <a:spcBef>
                  <a:spcPct val="0"/>
                </a:spcBef>
              </a:pPr>
              <a:r>
                <a:rPr lang="en-US" sz="900">
                  <a:solidFill>
                    <a:srgbClr val="B2B2B2"/>
                  </a:solidFill>
                </a:rPr>
                <a:t>A1</a:t>
              </a:r>
            </a:p>
          </p:txBody>
        </p:sp>
        <p:sp>
          <p:nvSpPr>
            <p:cNvPr id="14" name="Text Box 11">
              <a:extLst>
                <a:ext uri="{FF2B5EF4-FFF2-40B4-BE49-F238E27FC236}">
                  <a16:creationId xmlns:a16="http://schemas.microsoft.com/office/drawing/2014/main" id="{66A0AB89-363D-4BCB-8573-CFA9BD01FFFE}"/>
                </a:ext>
              </a:extLst>
            </p:cNvPr>
            <p:cNvSpPr txBox="1">
              <a:spLocks noChangeAspect="1" noChangeArrowheads="1"/>
            </p:cNvSpPr>
            <p:nvPr/>
          </p:nvSpPr>
          <p:spPr bwMode="auto">
            <a:xfrm>
              <a:off x="4435" y="1766"/>
              <a:ext cx="279" cy="194"/>
            </a:xfrm>
            <a:prstGeom prst="rect">
              <a:avLst/>
            </a:prstGeom>
            <a:noFill/>
            <a:ln w="9525" algn="ctr">
              <a:noFill/>
              <a:miter lim="800000"/>
              <a:headEnd/>
              <a:tailEnd/>
            </a:ln>
          </p:spPr>
          <p:txBody>
            <a:bodyPr wrap="none">
              <a:spAutoFit/>
            </a:bodyPr>
            <a:lstStyle/>
            <a:p>
              <a:pPr eaLnBrk="1" hangingPunct="1">
                <a:spcBef>
                  <a:spcPct val="0"/>
                </a:spcBef>
              </a:pPr>
              <a:r>
                <a:rPr lang="en-US" sz="900">
                  <a:solidFill>
                    <a:srgbClr val="4D4D4D"/>
                  </a:solidFill>
                </a:rPr>
                <a:t>A2</a:t>
              </a:r>
            </a:p>
          </p:txBody>
        </p:sp>
        <p:sp>
          <p:nvSpPr>
            <p:cNvPr id="15" name="Text Box 12">
              <a:extLst>
                <a:ext uri="{FF2B5EF4-FFF2-40B4-BE49-F238E27FC236}">
                  <a16:creationId xmlns:a16="http://schemas.microsoft.com/office/drawing/2014/main" id="{106396EE-ACBB-4D1F-B4B8-A78842DA2492}"/>
                </a:ext>
              </a:extLst>
            </p:cNvPr>
            <p:cNvSpPr txBox="1">
              <a:spLocks noChangeAspect="1" noChangeArrowheads="1"/>
            </p:cNvSpPr>
            <p:nvPr/>
          </p:nvSpPr>
          <p:spPr bwMode="auto">
            <a:xfrm>
              <a:off x="4808" y="1766"/>
              <a:ext cx="279" cy="194"/>
            </a:xfrm>
            <a:prstGeom prst="rect">
              <a:avLst/>
            </a:prstGeom>
            <a:noFill/>
            <a:ln w="9525" algn="ctr">
              <a:noFill/>
              <a:miter lim="800000"/>
              <a:headEnd/>
              <a:tailEnd/>
            </a:ln>
          </p:spPr>
          <p:txBody>
            <a:bodyPr wrap="none">
              <a:spAutoFit/>
            </a:bodyPr>
            <a:lstStyle/>
            <a:p>
              <a:pPr eaLnBrk="1" hangingPunct="1">
                <a:spcBef>
                  <a:spcPct val="0"/>
                </a:spcBef>
              </a:pPr>
              <a:r>
                <a:rPr lang="en-US" sz="900">
                  <a:solidFill>
                    <a:srgbClr val="333333"/>
                  </a:solidFill>
                </a:rPr>
                <a:t>A3</a:t>
              </a:r>
            </a:p>
          </p:txBody>
        </p:sp>
        <p:sp>
          <p:nvSpPr>
            <p:cNvPr id="16" name="Text Box 13">
              <a:extLst>
                <a:ext uri="{FF2B5EF4-FFF2-40B4-BE49-F238E27FC236}">
                  <a16:creationId xmlns:a16="http://schemas.microsoft.com/office/drawing/2014/main" id="{093D6472-C2A6-48D6-8327-2A1BD4652B19}"/>
                </a:ext>
              </a:extLst>
            </p:cNvPr>
            <p:cNvSpPr txBox="1">
              <a:spLocks noChangeAspect="1" noChangeArrowheads="1"/>
            </p:cNvSpPr>
            <p:nvPr/>
          </p:nvSpPr>
          <p:spPr bwMode="auto">
            <a:xfrm rot="2491161">
              <a:off x="4011" y="1394"/>
              <a:ext cx="677" cy="194"/>
            </a:xfrm>
            <a:prstGeom prst="rect">
              <a:avLst/>
            </a:prstGeom>
            <a:noFill/>
            <a:ln w="9525">
              <a:noFill/>
              <a:miter lim="800000"/>
              <a:headEnd/>
              <a:tailEnd/>
            </a:ln>
          </p:spPr>
          <p:txBody>
            <a:bodyPr wrap="none">
              <a:spAutoFit/>
            </a:bodyPr>
            <a:lstStyle/>
            <a:p>
              <a:pPr eaLnBrk="1" hangingPunct="1">
                <a:spcBef>
                  <a:spcPct val="0"/>
                </a:spcBef>
              </a:pPr>
              <a:r>
                <a:rPr lang="en-GB" sz="900">
                  <a:solidFill>
                    <a:schemeClr val="bg1"/>
                  </a:solidFill>
                </a:rPr>
                <a:t>Aceptación</a:t>
              </a:r>
              <a:endParaRPr lang="en-US" sz="900">
                <a:solidFill>
                  <a:schemeClr val="bg1"/>
                </a:solidFill>
              </a:endParaRPr>
            </a:p>
          </p:txBody>
        </p:sp>
        <p:sp>
          <p:nvSpPr>
            <p:cNvPr id="17" name="Text Box 14">
              <a:extLst>
                <a:ext uri="{FF2B5EF4-FFF2-40B4-BE49-F238E27FC236}">
                  <a16:creationId xmlns:a16="http://schemas.microsoft.com/office/drawing/2014/main" id="{DE19FA62-B63B-4DAF-AFFE-74C16C7B97D3}"/>
                </a:ext>
              </a:extLst>
            </p:cNvPr>
            <p:cNvSpPr txBox="1">
              <a:spLocks noChangeAspect="1" noChangeArrowheads="1"/>
            </p:cNvSpPr>
            <p:nvPr/>
          </p:nvSpPr>
          <p:spPr bwMode="auto">
            <a:xfrm rot="2491161">
              <a:off x="4359" y="1099"/>
              <a:ext cx="430" cy="194"/>
            </a:xfrm>
            <a:prstGeom prst="rect">
              <a:avLst/>
            </a:prstGeom>
            <a:noFill/>
            <a:ln w="9525" algn="ctr">
              <a:noFill/>
              <a:miter lim="800000"/>
              <a:headEnd/>
              <a:tailEnd/>
            </a:ln>
          </p:spPr>
          <p:txBody>
            <a:bodyPr wrap="none">
              <a:spAutoFit/>
            </a:bodyPr>
            <a:lstStyle/>
            <a:p>
              <a:pPr eaLnBrk="1" hangingPunct="1">
                <a:spcBef>
                  <a:spcPct val="0"/>
                </a:spcBef>
              </a:pPr>
              <a:r>
                <a:rPr lang="en-GB" sz="900">
                  <a:solidFill>
                    <a:schemeClr val="bg1"/>
                  </a:solidFill>
                </a:rPr>
                <a:t>Logro</a:t>
              </a:r>
              <a:endParaRPr lang="en-US" sz="900">
                <a:solidFill>
                  <a:schemeClr val="bg1"/>
                </a:solidFill>
              </a:endParaRPr>
            </a:p>
          </p:txBody>
        </p:sp>
        <p:sp>
          <p:nvSpPr>
            <p:cNvPr id="18" name="Text Box 15">
              <a:extLst>
                <a:ext uri="{FF2B5EF4-FFF2-40B4-BE49-F238E27FC236}">
                  <a16:creationId xmlns:a16="http://schemas.microsoft.com/office/drawing/2014/main" id="{F2252D5A-13C9-452C-A517-49F280AEA4F6}"/>
                </a:ext>
              </a:extLst>
            </p:cNvPr>
            <p:cNvSpPr txBox="1">
              <a:spLocks noChangeAspect="1" noChangeArrowheads="1"/>
            </p:cNvSpPr>
            <p:nvPr/>
          </p:nvSpPr>
          <p:spPr bwMode="auto">
            <a:xfrm rot="2491161">
              <a:off x="3865" y="937"/>
              <a:ext cx="1954" cy="213"/>
            </a:xfrm>
            <a:prstGeom prst="rect">
              <a:avLst/>
            </a:prstGeom>
            <a:noFill/>
            <a:ln w="9525">
              <a:noFill/>
              <a:miter lim="800000"/>
              <a:headEnd/>
              <a:tailEnd/>
            </a:ln>
          </p:spPr>
          <p:txBody>
            <a:bodyPr wrap="none">
              <a:spAutoFit/>
            </a:bodyPr>
            <a:lstStyle/>
            <a:p>
              <a:pPr eaLnBrk="1" hangingPunct="1">
                <a:spcBef>
                  <a:spcPct val="0"/>
                </a:spcBef>
              </a:pPr>
              <a:r>
                <a:rPr lang="en-US" sz="1050">
                  <a:solidFill>
                    <a:srgbClr val="002960"/>
                  </a:solidFill>
                </a:rPr>
                <a:t>PROPÓSITO / METAS / VALORES</a:t>
              </a:r>
            </a:p>
          </p:txBody>
        </p:sp>
      </p:grpSp>
      <p:sp>
        <p:nvSpPr>
          <p:cNvPr id="19" name="Rectangle 18">
            <a:extLst>
              <a:ext uri="{FF2B5EF4-FFF2-40B4-BE49-F238E27FC236}">
                <a16:creationId xmlns:a16="http://schemas.microsoft.com/office/drawing/2014/main" id="{3B8E2685-421C-41ED-B5AF-4D4F8353D84F}"/>
              </a:ext>
            </a:extLst>
          </p:cNvPr>
          <p:cNvSpPr/>
          <p:nvPr/>
        </p:nvSpPr>
        <p:spPr>
          <a:xfrm>
            <a:off x="413297" y="1131590"/>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3659605724"/>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4DF447-0A4C-475B-A9BD-74EEFBD80500}"/>
              </a:ext>
            </a:extLst>
          </p:cNvPr>
          <p:cNvSpPr/>
          <p:nvPr/>
        </p:nvSpPr>
        <p:spPr bwMode="auto">
          <a:xfrm>
            <a:off x="323528" y="303498"/>
            <a:ext cx="8820472" cy="68407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4" name="Rectangle 3"/>
          <p:cNvSpPr/>
          <p:nvPr/>
        </p:nvSpPr>
        <p:spPr bwMode="auto">
          <a:xfrm>
            <a:off x="1143000" y="303498"/>
            <a:ext cx="6858000" cy="37804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pic>
        <p:nvPicPr>
          <p:cNvPr id="3" name="Picture 2" descr="brick Layer ma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921" y="435084"/>
            <a:ext cx="4931349" cy="4512931"/>
          </a:xfrm>
          <a:prstGeom prst="rect">
            <a:avLst/>
          </a:prstGeom>
        </p:spPr>
      </p:pic>
    </p:spTree>
    <p:extLst>
      <p:ext uri="{BB962C8B-B14F-4D97-AF65-F5344CB8AC3E}">
        <p14:creationId xmlns:p14="http://schemas.microsoft.com/office/powerpoint/2010/main" val="2424935175"/>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ld_brick_wall_by_gazi93-d4pt234.jp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57250"/>
            <a:ext cx="9144000" cy="6858000"/>
          </a:xfrm>
          <a:prstGeom prst="rect">
            <a:avLst/>
          </a:prstGeom>
        </p:spPr>
      </p:pic>
    </p:spTree>
    <p:extLst>
      <p:ext uri="{BB962C8B-B14F-4D97-AF65-F5344CB8AC3E}">
        <p14:creationId xmlns:p14="http://schemas.microsoft.com/office/powerpoint/2010/main" val="35198683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pic>
        <p:nvPicPr>
          <p:cNvPr id="4" name="Picture 6" descr="http://www.libracornchronicles.com/blog/wp-content/uploads/2010/06/imgGoalSetting4.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8001" y="1555130"/>
            <a:ext cx="4042371" cy="3587864"/>
          </a:xfrm>
          <a:prstGeom prst="rect">
            <a:avLst/>
          </a:prstGeom>
          <a:noFill/>
          <a:ln w="9525">
            <a:noFill/>
            <a:miter lim="800000"/>
            <a:headEnd/>
            <a:tailEnd/>
          </a:ln>
        </p:spPr>
      </p:pic>
      <p:sp>
        <p:nvSpPr>
          <p:cNvPr id="5" name="4 Título"/>
          <p:cNvSpPr>
            <a:spLocks noGrp="1"/>
          </p:cNvSpPr>
          <p:nvPr>
            <p:ph type="title"/>
          </p:nvPr>
        </p:nvSpPr>
        <p:spPr>
          <a:xfrm>
            <a:off x="293921" y="51470"/>
            <a:ext cx="8685213" cy="434578"/>
          </a:xfrm>
        </p:spPr>
        <p:txBody>
          <a:bodyPr/>
          <a:lstStyle/>
          <a:p>
            <a:r>
              <a:rPr lang="es-AR" sz="2400" dirty="0">
                <a:solidFill>
                  <a:schemeClr val="tx1"/>
                </a:solidFill>
              </a:rPr>
              <a:t>Objetivos del taller</a:t>
            </a:r>
            <a:endParaRPr lang="en-US" sz="2400" dirty="0">
              <a:solidFill>
                <a:schemeClr val="tx1"/>
              </a:solidFill>
            </a:endParaRPr>
          </a:p>
        </p:txBody>
      </p:sp>
      <p:sp>
        <p:nvSpPr>
          <p:cNvPr id="6" name="5 Marcador de contenido"/>
          <p:cNvSpPr>
            <a:spLocks noGrp="1"/>
          </p:cNvSpPr>
          <p:nvPr>
            <p:ph idx="1"/>
          </p:nvPr>
        </p:nvSpPr>
        <p:spPr>
          <a:xfrm>
            <a:off x="390913" y="1344500"/>
            <a:ext cx="4690864" cy="2454500"/>
          </a:xfrm>
        </p:spPr>
        <p:txBody>
          <a:bodyPr>
            <a:noAutofit/>
          </a:bodyPr>
          <a:lstStyle/>
          <a:p>
            <a:pPr>
              <a:spcBef>
                <a:spcPts val="0"/>
              </a:spcBef>
              <a:spcAft>
                <a:spcPts val="1200"/>
              </a:spcAft>
            </a:pPr>
            <a:r>
              <a:rPr lang="es-ES" sz="2000" b="0" dirty="0">
                <a:solidFill>
                  <a:schemeClr val="tx1"/>
                </a:solidFill>
              </a:rPr>
              <a:t>Seguir expandiendo la capacidad colectiva del MT para el alto desempeño.</a:t>
            </a:r>
          </a:p>
          <a:p>
            <a:pPr>
              <a:spcBef>
                <a:spcPts val="0"/>
              </a:spcBef>
              <a:spcAft>
                <a:spcPts val="1200"/>
              </a:spcAft>
            </a:pPr>
            <a:r>
              <a:rPr lang="es-ES" sz="2000" b="0" dirty="0">
                <a:solidFill>
                  <a:schemeClr val="tx1"/>
                </a:solidFill>
              </a:rPr>
              <a:t>Reforzar actitudes y comportamientos de la Cultura Deseada del MT</a:t>
            </a:r>
          </a:p>
          <a:p>
            <a:pPr marL="0" indent="0">
              <a:spcBef>
                <a:spcPts val="0"/>
              </a:spcBef>
              <a:spcAft>
                <a:spcPts val="1200"/>
              </a:spcAft>
              <a:buNone/>
            </a:pPr>
            <a:endParaRPr lang="en-US" sz="2000" b="0" dirty="0">
              <a:solidFill>
                <a:schemeClr val="tx1"/>
              </a:solidFill>
            </a:endParaRPr>
          </a:p>
        </p:txBody>
      </p:sp>
      <p:sp>
        <p:nvSpPr>
          <p:cNvPr id="7" name="Shape 379"/>
          <p:cNvSpPr txBox="1">
            <a:spLocks noGrp="1"/>
          </p:cNvSpPr>
          <p:nvPr>
            <p:ph type="sldNum" idx="4294967295"/>
          </p:nvPr>
        </p:nvSpPr>
        <p:spPr>
          <a:xfrm>
            <a:off x="6948264" y="4899934"/>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dirty="0">
                <a:latin typeface="Arial"/>
                <a:ea typeface="Arial"/>
                <a:cs typeface="Arial"/>
                <a:sym typeface="Arial"/>
              </a:rPr>
              <a:t>| </a:t>
            </a:r>
            <a:fld id="{00000000-1234-1234-1234-123412341234}" type="slidenum">
              <a:rPr lang="en-US">
                <a:solidFill>
                  <a:srgbClr val="B2B2B2"/>
                </a:solidFill>
                <a:latin typeface="Arial"/>
                <a:ea typeface="Arial"/>
                <a:cs typeface="Arial"/>
                <a:sym typeface="Arial"/>
              </a:rPr>
              <a:pPr>
                <a:spcBef>
                  <a:spcPts val="0"/>
                </a:spcBef>
                <a:spcAft>
                  <a:spcPts val="0"/>
                </a:spcAft>
                <a:buSzPct val="25000"/>
              </a:pPr>
              <a:t>2</a:t>
            </a:fld>
            <a:endParaRPr lang="en-US"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3109861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5"/>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Conversación abierta</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20</a:t>
            </a:fld>
            <a:endParaRPr lang="en-US">
              <a:solidFill>
                <a:srgbClr val="B2B2B2"/>
              </a:solidFill>
            </a:endParaRPr>
          </a:p>
        </p:txBody>
      </p:sp>
      <p:pic>
        <p:nvPicPr>
          <p:cNvPr id="4" name="Picture 3">
            <a:extLst>
              <a:ext uri="{FF2B5EF4-FFF2-40B4-BE49-F238E27FC236}">
                <a16:creationId xmlns:a16="http://schemas.microsoft.com/office/drawing/2014/main" id="{32459465-F750-4A15-9581-56C445F589EC}"/>
              </a:ext>
            </a:extLst>
          </p:cNvPr>
          <p:cNvPicPr>
            <a:picLocks noChangeAspect="1"/>
          </p:cNvPicPr>
          <p:nvPr/>
        </p:nvPicPr>
        <p:blipFill>
          <a:blip r:embed="rId3"/>
          <a:stretch>
            <a:fillRect/>
          </a:stretch>
        </p:blipFill>
        <p:spPr>
          <a:xfrm>
            <a:off x="1238250" y="903120"/>
            <a:ext cx="6667500" cy="3810000"/>
          </a:xfrm>
          <a:prstGeom prst="rect">
            <a:avLst/>
          </a:prstGeom>
        </p:spPr>
      </p:pic>
    </p:spTree>
    <p:extLst>
      <p:ext uri="{BB962C8B-B14F-4D97-AF65-F5344CB8AC3E}">
        <p14:creationId xmlns:p14="http://schemas.microsoft.com/office/powerpoint/2010/main" val="2856510501"/>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logne 2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6" y="-1"/>
            <a:ext cx="9148546" cy="6888807"/>
          </a:xfrm>
          <a:prstGeom prst="rect">
            <a:avLst/>
          </a:prstGeom>
        </p:spPr>
      </p:pic>
    </p:spTree>
    <p:extLst>
      <p:ext uri="{BB962C8B-B14F-4D97-AF65-F5344CB8AC3E}">
        <p14:creationId xmlns:p14="http://schemas.microsoft.com/office/powerpoint/2010/main" val="1361937189"/>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p:txBody>
          <a:bodyPr/>
          <a:lstStyle>
            <a:lvl1pPr eaLnBrk="0" hangingPunct="0">
              <a:defRPr>
                <a:solidFill>
                  <a:schemeClr val="tx1"/>
                </a:solidFill>
                <a:latin typeface="Arial" charset="0"/>
                <a:ea typeface="ＭＳ Ｐゴシック" charset="0"/>
                <a:cs typeface="Arial" charset="0"/>
              </a:defRPr>
            </a:lvl1pPr>
            <a:lvl2pPr marL="557213" indent="-214313" eaLnBrk="0" hangingPunct="0">
              <a:defRPr>
                <a:solidFill>
                  <a:schemeClr val="tx1"/>
                </a:solidFill>
                <a:latin typeface="Arial" charset="0"/>
                <a:ea typeface="Arial" charset="0"/>
                <a:cs typeface="Arial" charset="0"/>
              </a:defRPr>
            </a:lvl2pPr>
            <a:lvl3pPr marL="857250" indent="-171450" eaLnBrk="0" hangingPunct="0">
              <a:defRPr>
                <a:solidFill>
                  <a:schemeClr val="tx1"/>
                </a:solidFill>
                <a:latin typeface="Arial" charset="0"/>
                <a:ea typeface="Arial" charset="0"/>
                <a:cs typeface="Arial" charset="0"/>
              </a:defRPr>
            </a:lvl3pPr>
            <a:lvl4pPr marL="1200150" indent="-171450" eaLnBrk="0" hangingPunct="0">
              <a:defRPr>
                <a:solidFill>
                  <a:schemeClr val="tx1"/>
                </a:solidFill>
                <a:latin typeface="Arial" charset="0"/>
                <a:ea typeface="Arial" charset="0"/>
                <a:cs typeface="Arial" charset="0"/>
              </a:defRPr>
            </a:lvl4pPr>
            <a:lvl5pPr marL="1543050" indent="-171450" eaLnBrk="0" hangingPunct="0">
              <a:defRPr>
                <a:solidFill>
                  <a:schemeClr val="tx1"/>
                </a:solidFill>
                <a:latin typeface="Arial" charset="0"/>
                <a:ea typeface="Arial" charset="0"/>
                <a:cs typeface="Arial" charset="0"/>
              </a:defRPr>
            </a:lvl5pPr>
            <a:lvl6pPr marL="1885950" indent="-171450" eaLnBrk="0" fontAlgn="base" hangingPunct="0">
              <a:spcBef>
                <a:spcPct val="0"/>
              </a:spcBef>
              <a:spcAft>
                <a:spcPct val="0"/>
              </a:spcAft>
              <a:defRPr>
                <a:solidFill>
                  <a:schemeClr val="tx1"/>
                </a:solidFill>
                <a:latin typeface="Arial" charset="0"/>
                <a:ea typeface="Arial" charset="0"/>
                <a:cs typeface="Arial" charset="0"/>
              </a:defRPr>
            </a:lvl6pPr>
            <a:lvl7pPr marL="2228850" indent="-171450" eaLnBrk="0" fontAlgn="base" hangingPunct="0">
              <a:spcBef>
                <a:spcPct val="0"/>
              </a:spcBef>
              <a:spcAft>
                <a:spcPct val="0"/>
              </a:spcAft>
              <a:defRPr>
                <a:solidFill>
                  <a:schemeClr val="tx1"/>
                </a:solidFill>
                <a:latin typeface="Arial" charset="0"/>
                <a:ea typeface="Arial" charset="0"/>
                <a:cs typeface="Arial" charset="0"/>
              </a:defRPr>
            </a:lvl7pPr>
            <a:lvl8pPr marL="2571750" indent="-171450" eaLnBrk="0" fontAlgn="base" hangingPunct="0">
              <a:spcBef>
                <a:spcPct val="0"/>
              </a:spcBef>
              <a:spcAft>
                <a:spcPct val="0"/>
              </a:spcAft>
              <a:defRPr>
                <a:solidFill>
                  <a:schemeClr val="tx1"/>
                </a:solidFill>
                <a:latin typeface="Arial" charset="0"/>
                <a:ea typeface="Arial" charset="0"/>
                <a:cs typeface="Arial" charset="0"/>
              </a:defRPr>
            </a:lvl8pPr>
            <a:lvl9pPr marL="2914650" indent="-17145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solidFill>
                  <a:srgbClr val="FBB03F"/>
                </a:solidFill>
                <a:ea typeface="MS PGothic" charset="0"/>
                <a:cs typeface="MS PGothic" charset="0"/>
              </a:rPr>
              <a:t>| </a:t>
            </a:r>
            <a:fld id="{73160A95-BE0D-5B4F-B9CC-1796932BA0AE}" type="slidenum">
              <a:rPr lang="en-US">
                <a:solidFill>
                  <a:srgbClr val="B2B2B2"/>
                </a:solidFill>
                <a:ea typeface="MS PGothic" charset="0"/>
                <a:cs typeface="MS PGothic" charset="0"/>
              </a:rPr>
              <a:pPr eaLnBrk="1" hangingPunct="1"/>
              <a:t>201</a:t>
            </a:fld>
            <a:endParaRPr lang="en-US">
              <a:solidFill>
                <a:srgbClr val="B2B2B2"/>
              </a:solidFill>
              <a:ea typeface="MS PGothic" charset="0"/>
              <a:cs typeface="MS PGothic" charset="0"/>
            </a:endParaRPr>
          </a:p>
        </p:txBody>
      </p:sp>
      <p:sp>
        <p:nvSpPr>
          <p:cNvPr id="3" name="Rectangle 2"/>
          <p:cNvSpPr/>
          <p:nvPr/>
        </p:nvSpPr>
        <p:spPr bwMode="auto">
          <a:xfrm>
            <a:off x="0" y="0"/>
            <a:ext cx="9144000" cy="5143500"/>
          </a:xfrm>
          <a:prstGeom prst="rect">
            <a:avLst/>
          </a:prstGeom>
          <a:solidFill>
            <a:srgbClr val="C00000"/>
          </a:solidFill>
          <a:ln w="9525" cap="flat" cmpd="sng" algn="ctr">
            <a:noFill/>
            <a:prstDash val="solid"/>
            <a:round/>
            <a:headEnd type="none" w="med" len="med"/>
            <a:tailEnd type="none" w="med" len="med"/>
          </a:ln>
          <a:effectLst/>
        </p:spPr>
        <p:txBody>
          <a:bodyPr anchor="ctr"/>
          <a:lstStyle/>
          <a:p>
            <a:pPr algn="ctr">
              <a:lnSpc>
                <a:spcPct val="100000"/>
              </a:lnSpc>
              <a:defRPr/>
            </a:pPr>
            <a:r>
              <a:rPr lang="es-AR" sz="6000" dirty="0">
                <a:solidFill>
                  <a:srgbClr val="FFFFFF"/>
                </a:solidFill>
              </a:rPr>
              <a:t>¿Cuál es tu catedral?</a:t>
            </a:r>
          </a:p>
        </p:txBody>
      </p:sp>
    </p:spTree>
    <p:extLst>
      <p:ext uri="{BB962C8B-B14F-4D97-AF65-F5344CB8AC3E}">
        <p14:creationId xmlns:p14="http://schemas.microsoft.com/office/powerpoint/2010/main" val="782988097"/>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262">
            <a:extLst>
              <a:ext uri="{FF2B5EF4-FFF2-40B4-BE49-F238E27FC236}">
                <a16:creationId xmlns:a16="http://schemas.microsoft.com/office/drawing/2014/main" id="{64181FD3-D2E2-4BD1-97DD-56F62080940E}"/>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20322" name="Rectangle 2"/>
          <p:cNvSpPr>
            <a:spLocks noGrp="1" noChangeArrowheads="1"/>
          </p:cNvSpPr>
          <p:nvPr>
            <p:ph type="title"/>
          </p:nvPr>
        </p:nvSpPr>
        <p:spPr>
          <a:xfrm>
            <a:off x="279401" y="51470"/>
            <a:ext cx="8685213" cy="434578"/>
          </a:xfrm>
        </p:spPr>
        <p:txBody>
          <a:bodyPr/>
          <a:lstStyle/>
          <a:p>
            <a:r>
              <a:rPr lang="es-MX" sz="2400" dirty="0"/>
              <a:t>El equipo en busca de sentido</a:t>
            </a:r>
            <a:endParaRPr lang="es-ES" sz="2400" dirty="0"/>
          </a:p>
        </p:txBody>
      </p:sp>
      <p:sp>
        <p:nvSpPr>
          <p:cNvPr id="1720323" name="Line 3"/>
          <p:cNvSpPr>
            <a:spLocks noChangeShapeType="1"/>
          </p:cNvSpPr>
          <p:nvPr/>
        </p:nvSpPr>
        <p:spPr bwMode="auto">
          <a:xfrm>
            <a:off x="3113485" y="844154"/>
            <a:ext cx="0" cy="3563540"/>
          </a:xfrm>
          <a:prstGeom prst="line">
            <a:avLst/>
          </a:prstGeom>
          <a:noFill/>
          <a:ln w="57150">
            <a:solidFill>
              <a:schemeClr val="tx1"/>
            </a:solidFill>
            <a:round/>
            <a:headEnd/>
            <a:tailEnd/>
          </a:ln>
          <a:effectLst/>
        </p:spPr>
        <p:txBody>
          <a:bodyPr/>
          <a:lstStyle/>
          <a:p>
            <a:endParaRPr lang="es-AR" sz="1200"/>
          </a:p>
        </p:txBody>
      </p:sp>
      <p:sp>
        <p:nvSpPr>
          <p:cNvPr id="1720324" name="Line 4"/>
          <p:cNvSpPr>
            <a:spLocks noChangeShapeType="1"/>
          </p:cNvSpPr>
          <p:nvPr/>
        </p:nvSpPr>
        <p:spPr bwMode="auto">
          <a:xfrm>
            <a:off x="1547813" y="1491854"/>
            <a:ext cx="5886450" cy="0"/>
          </a:xfrm>
          <a:prstGeom prst="line">
            <a:avLst/>
          </a:prstGeom>
          <a:noFill/>
          <a:ln w="57150">
            <a:solidFill>
              <a:schemeClr val="tx1"/>
            </a:solidFill>
            <a:round/>
            <a:headEnd/>
            <a:tailEnd/>
          </a:ln>
          <a:effectLst/>
        </p:spPr>
        <p:txBody>
          <a:bodyPr/>
          <a:lstStyle/>
          <a:p>
            <a:endParaRPr lang="es-AR" sz="1200"/>
          </a:p>
        </p:txBody>
      </p:sp>
      <p:grpSp>
        <p:nvGrpSpPr>
          <p:cNvPr id="2" name="Group 5"/>
          <p:cNvGrpSpPr>
            <a:grpSpLocks/>
          </p:cNvGrpSpPr>
          <p:nvPr/>
        </p:nvGrpSpPr>
        <p:grpSpPr bwMode="auto">
          <a:xfrm>
            <a:off x="1547812" y="1491854"/>
            <a:ext cx="1569245" cy="2934890"/>
            <a:chOff x="340" y="1253"/>
            <a:chExt cx="1318" cy="2465"/>
          </a:xfrm>
        </p:grpSpPr>
        <p:sp>
          <p:nvSpPr>
            <p:cNvPr id="1720326" name="Rectangle 6"/>
            <p:cNvSpPr>
              <a:spLocks noChangeArrowheads="1"/>
            </p:cNvSpPr>
            <p:nvPr/>
          </p:nvSpPr>
          <p:spPr bwMode="auto">
            <a:xfrm>
              <a:off x="340" y="1253"/>
              <a:ext cx="1315" cy="1225"/>
            </a:xfrm>
            <a:prstGeom prst="rect">
              <a:avLst/>
            </a:prstGeom>
            <a:gradFill rotWithShape="1">
              <a:gsLst>
                <a:gs pos="0">
                  <a:srgbClr val="501E58"/>
                </a:gs>
                <a:gs pos="50000">
                  <a:schemeClr val="accent1"/>
                </a:gs>
                <a:gs pos="100000">
                  <a:srgbClr val="501E58"/>
                </a:gs>
              </a:gsLst>
              <a:lin ang="5400000" scaled="1"/>
            </a:gradFill>
            <a:ln w="9525">
              <a:solidFill>
                <a:schemeClr val="tx1"/>
              </a:solidFill>
              <a:miter lim="800000"/>
              <a:headEnd/>
              <a:tailEnd/>
            </a:ln>
            <a:effectLst/>
          </p:spPr>
          <p:txBody>
            <a:bodyPr wrap="none" anchor="ctr"/>
            <a:lstStyle/>
            <a:p>
              <a:endParaRPr lang="es-AR" sz="1200"/>
            </a:p>
          </p:txBody>
        </p:sp>
        <p:sp>
          <p:nvSpPr>
            <p:cNvPr id="1720327" name="Rectangle 7"/>
            <p:cNvSpPr>
              <a:spLocks noChangeArrowheads="1"/>
            </p:cNvSpPr>
            <p:nvPr/>
          </p:nvSpPr>
          <p:spPr bwMode="auto">
            <a:xfrm>
              <a:off x="343" y="2493"/>
              <a:ext cx="1315" cy="1225"/>
            </a:xfrm>
            <a:prstGeom prst="rect">
              <a:avLst/>
            </a:prstGeom>
            <a:gradFill rotWithShape="1">
              <a:gsLst>
                <a:gs pos="0">
                  <a:srgbClr val="501E58"/>
                </a:gs>
                <a:gs pos="50000">
                  <a:schemeClr val="accent1"/>
                </a:gs>
                <a:gs pos="100000">
                  <a:srgbClr val="501E58"/>
                </a:gs>
              </a:gsLst>
              <a:lin ang="5400000" scaled="1"/>
            </a:gradFill>
            <a:ln w="9525">
              <a:solidFill>
                <a:schemeClr val="tx1"/>
              </a:solidFill>
              <a:miter lim="800000"/>
              <a:headEnd/>
              <a:tailEnd/>
            </a:ln>
            <a:effectLst/>
          </p:spPr>
          <p:txBody>
            <a:bodyPr wrap="none" anchor="ctr"/>
            <a:lstStyle/>
            <a:p>
              <a:endParaRPr lang="es-AR" sz="1200"/>
            </a:p>
          </p:txBody>
        </p:sp>
        <p:sp>
          <p:nvSpPr>
            <p:cNvPr id="1720328" name="Text Box 8"/>
            <p:cNvSpPr txBox="1">
              <a:spLocks noChangeArrowheads="1"/>
            </p:cNvSpPr>
            <p:nvPr/>
          </p:nvSpPr>
          <p:spPr bwMode="auto">
            <a:xfrm>
              <a:off x="431" y="1570"/>
              <a:ext cx="1134" cy="776"/>
            </a:xfrm>
            <a:prstGeom prst="rect">
              <a:avLst/>
            </a:prstGeom>
            <a:noFill/>
            <a:ln w="9525">
              <a:noFill/>
              <a:miter lim="800000"/>
              <a:headEnd/>
              <a:tailEnd/>
            </a:ln>
            <a:effectLst/>
          </p:spPr>
          <p:txBody>
            <a:bodyPr wrap="square">
              <a:spAutoFit/>
            </a:bodyPr>
            <a:lstStyle/>
            <a:p>
              <a:pPr algn="ctr" eaLnBrk="1" hangingPunct="1">
                <a:spcBef>
                  <a:spcPct val="0"/>
                </a:spcBef>
              </a:pPr>
              <a:r>
                <a:rPr lang="es-MX" sz="1800" dirty="0">
                  <a:solidFill>
                    <a:schemeClr val="tx1"/>
                  </a:solidFill>
                </a:rPr>
                <a:t>QUÉ / PARA QUÉ</a:t>
              </a:r>
              <a:endParaRPr lang="es-ES" sz="1800" dirty="0">
                <a:solidFill>
                  <a:schemeClr val="tx1"/>
                </a:solidFill>
              </a:endParaRPr>
            </a:p>
          </p:txBody>
        </p:sp>
        <p:sp>
          <p:nvSpPr>
            <p:cNvPr id="1720329" name="Text Box 9"/>
            <p:cNvSpPr txBox="1">
              <a:spLocks noChangeArrowheads="1"/>
            </p:cNvSpPr>
            <p:nvPr/>
          </p:nvSpPr>
          <p:spPr bwMode="auto">
            <a:xfrm>
              <a:off x="627" y="2971"/>
              <a:ext cx="758" cy="310"/>
            </a:xfrm>
            <a:prstGeom prst="rect">
              <a:avLst/>
            </a:prstGeom>
            <a:noFill/>
            <a:ln w="9525">
              <a:noFill/>
              <a:miter lim="800000"/>
              <a:headEnd/>
              <a:tailEnd/>
            </a:ln>
            <a:effectLst/>
          </p:spPr>
          <p:txBody>
            <a:bodyPr wrap="none">
              <a:spAutoFit/>
            </a:bodyPr>
            <a:lstStyle/>
            <a:p>
              <a:pPr eaLnBrk="1" hangingPunct="1">
                <a:spcBef>
                  <a:spcPct val="0"/>
                </a:spcBef>
              </a:pPr>
              <a:r>
                <a:rPr lang="es-MX" sz="1800">
                  <a:solidFill>
                    <a:schemeClr val="tx1"/>
                  </a:solidFill>
                </a:rPr>
                <a:t>CÓMO</a:t>
              </a:r>
              <a:endParaRPr lang="es-ES" sz="1800">
                <a:solidFill>
                  <a:schemeClr val="tx1"/>
                </a:solidFill>
              </a:endParaRPr>
            </a:p>
          </p:txBody>
        </p:sp>
      </p:grpSp>
      <p:grpSp>
        <p:nvGrpSpPr>
          <p:cNvPr id="3" name="Group 10"/>
          <p:cNvGrpSpPr>
            <a:grpSpLocks/>
          </p:cNvGrpSpPr>
          <p:nvPr/>
        </p:nvGrpSpPr>
        <p:grpSpPr bwMode="auto">
          <a:xfrm>
            <a:off x="3113485" y="844154"/>
            <a:ext cx="2160984" cy="3563540"/>
            <a:chOff x="1655" y="709"/>
            <a:chExt cx="1815" cy="2993"/>
          </a:xfrm>
        </p:grpSpPr>
        <p:sp>
          <p:nvSpPr>
            <p:cNvPr id="1720331" name="Rectangle 11"/>
            <p:cNvSpPr>
              <a:spLocks noChangeArrowheads="1"/>
            </p:cNvSpPr>
            <p:nvPr/>
          </p:nvSpPr>
          <p:spPr bwMode="auto">
            <a:xfrm>
              <a:off x="1655" y="709"/>
              <a:ext cx="1815" cy="544"/>
            </a:xfrm>
            <a:prstGeom prst="rect">
              <a:avLst/>
            </a:prstGeom>
            <a:gradFill rotWithShape="1">
              <a:gsLst>
                <a:gs pos="0">
                  <a:schemeClr val="folHlink"/>
                </a:gs>
                <a:gs pos="50000">
                  <a:schemeClr val="bg1"/>
                </a:gs>
                <a:gs pos="100000">
                  <a:schemeClr val="folHlink"/>
                </a:gs>
              </a:gsLst>
              <a:lin ang="5400000" scaled="1"/>
            </a:gradFill>
            <a:ln w="9525">
              <a:solidFill>
                <a:schemeClr val="tx1"/>
              </a:solidFill>
              <a:miter lim="800000"/>
              <a:headEnd/>
              <a:tailEnd/>
            </a:ln>
            <a:effectLst/>
          </p:spPr>
          <p:txBody>
            <a:bodyPr wrap="none" anchor="ctr"/>
            <a:lstStyle/>
            <a:p>
              <a:endParaRPr lang="es-AR" sz="1200"/>
            </a:p>
          </p:txBody>
        </p:sp>
        <p:sp>
          <p:nvSpPr>
            <p:cNvPr id="1720332" name="Line 12"/>
            <p:cNvSpPr>
              <a:spLocks noChangeShapeType="1"/>
            </p:cNvSpPr>
            <p:nvPr/>
          </p:nvSpPr>
          <p:spPr bwMode="auto">
            <a:xfrm>
              <a:off x="3470" y="709"/>
              <a:ext cx="0" cy="2993"/>
            </a:xfrm>
            <a:prstGeom prst="line">
              <a:avLst/>
            </a:prstGeom>
            <a:noFill/>
            <a:ln w="28575">
              <a:solidFill>
                <a:schemeClr val="tx1"/>
              </a:solidFill>
              <a:round/>
              <a:headEnd/>
              <a:tailEnd/>
            </a:ln>
            <a:effectLst/>
          </p:spPr>
          <p:txBody>
            <a:bodyPr/>
            <a:lstStyle/>
            <a:p>
              <a:endParaRPr lang="es-AR" sz="1200"/>
            </a:p>
          </p:txBody>
        </p:sp>
        <p:sp>
          <p:nvSpPr>
            <p:cNvPr id="1720333" name="Text Box 13"/>
            <p:cNvSpPr txBox="1">
              <a:spLocks noChangeArrowheads="1"/>
            </p:cNvSpPr>
            <p:nvPr/>
          </p:nvSpPr>
          <p:spPr bwMode="auto">
            <a:xfrm>
              <a:off x="2109" y="845"/>
              <a:ext cx="1024" cy="310"/>
            </a:xfrm>
            <a:prstGeom prst="rect">
              <a:avLst/>
            </a:prstGeom>
            <a:noFill/>
            <a:ln w="9525">
              <a:noFill/>
              <a:miter lim="800000"/>
              <a:headEnd/>
              <a:tailEnd/>
            </a:ln>
            <a:effectLst/>
          </p:spPr>
          <p:txBody>
            <a:bodyPr wrap="none">
              <a:spAutoFit/>
            </a:bodyPr>
            <a:lstStyle/>
            <a:p>
              <a:pPr eaLnBrk="1" hangingPunct="1">
                <a:spcBef>
                  <a:spcPct val="0"/>
                </a:spcBef>
              </a:pPr>
              <a:r>
                <a:rPr lang="es-MX" sz="1800">
                  <a:solidFill>
                    <a:schemeClr val="tx1"/>
                  </a:solidFill>
                </a:rPr>
                <a:t>MATERIA</a:t>
              </a:r>
              <a:endParaRPr lang="es-ES" sz="1800">
                <a:solidFill>
                  <a:schemeClr val="tx1"/>
                </a:solidFill>
              </a:endParaRPr>
            </a:p>
          </p:txBody>
        </p:sp>
      </p:grpSp>
      <p:grpSp>
        <p:nvGrpSpPr>
          <p:cNvPr id="4" name="Group 14"/>
          <p:cNvGrpSpPr>
            <a:grpSpLocks/>
          </p:cNvGrpSpPr>
          <p:nvPr/>
        </p:nvGrpSpPr>
        <p:grpSpPr bwMode="auto">
          <a:xfrm>
            <a:off x="5274469" y="844154"/>
            <a:ext cx="2160985" cy="647700"/>
            <a:chOff x="3470" y="709"/>
            <a:chExt cx="1815" cy="544"/>
          </a:xfrm>
        </p:grpSpPr>
        <p:sp>
          <p:nvSpPr>
            <p:cNvPr id="1720335" name="Rectangle 15"/>
            <p:cNvSpPr>
              <a:spLocks noChangeArrowheads="1"/>
            </p:cNvSpPr>
            <p:nvPr/>
          </p:nvSpPr>
          <p:spPr bwMode="auto">
            <a:xfrm>
              <a:off x="3470" y="709"/>
              <a:ext cx="1815" cy="544"/>
            </a:xfrm>
            <a:prstGeom prst="rect">
              <a:avLst/>
            </a:prstGeom>
            <a:gradFill rotWithShape="1">
              <a:gsLst>
                <a:gs pos="0">
                  <a:schemeClr val="folHlink"/>
                </a:gs>
                <a:gs pos="50000">
                  <a:schemeClr val="bg1"/>
                </a:gs>
                <a:gs pos="100000">
                  <a:schemeClr val="folHlink"/>
                </a:gs>
              </a:gsLst>
              <a:lin ang="5400000" scaled="1"/>
            </a:gradFill>
            <a:ln w="9525">
              <a:solidFill>
                <a:schemeClr val="tx1"/>
              </a:solidFill>
              <a:miter lim="800000"/>
              <a:headEnd/>
              <a:tailEnd/>
            </a:ln>
            <a:effectLst/>
          </p:spPr>
          <p:txBody>
            <a:bodyPr wrap="none" anchor="ctr"/>
            <a:lstStyle/>
            <a:p>
              <a:endParaRPr lang="es-AR" sz="1200"/>
            </a:p>
          </p:txBody>
        </p:sp>
        <p:sp>
          <p:nvSpPr>
            <p:cNvPr id="1720336" name="Text Box 16"/>
            <p:cNvSpPr txBox="1">
              <a:spLocks noChangeArrowheads="1"/>
            </p:cNvSpPr>
            <p:nvPr/>
          </p:nvSpPr>
          <p:spPr bwMode="auto">
            <a:xfrm>
              <a:off x="3907" y="844"/>
              <a:ext cx="1017" cy="310"/>
            </a:xfrm>
            <a:prstGeom prst="rect">
              <a:avLst/>
            </a:prstGeom>
            <a:noFill/>
            <a:ln w="9525">
              <a:noFill/>
              <a:miter lim="800000"/>
              <a:headEnd/>
              <a:tailEnd/>
            </a:ln>
            <a:effectLst/>
          </p:spPr>
          <p:txBody>
            <a:bodyPr wrap="none">
              <a:spAutoFit/>
            </a:bodyPr>
            <a:lstStyle/>
            <a:p>
              <a:pPr eaLnBrk="1" hangingPunct="1">
                <a:spcBef>
                  <a:spcPct val="0"/>
                </a:spcBef>
              </a:pPr>
              <a:r>
                <a:rPr lang="es-MX" sz="1800">
                  <a:solidFill>
                    <a:schemeClr val="tx1"/>
                  </a:solidFill>
                </a:rPr>
                <a:t>SENTIDO</a:t>
              </a:r>
              <a:endParaRPr lang="es-ES" sz="1800">
                <a:solidFill>
                  <a:schemeClr val="tx1"/>
                </a:solidFill>
              </a:endParaRPr>
            </a:p>
          </p:txBody>
        </p:sp>
      </p:grpSp>
      <p:sp>
        <p:nvSpPr>
          <p:cNvPr id="1720337" name="Text Box 17"/>
          <p:cNvSpPr txBox="1">
            <a:spLocks noChangeArrowheads="1"/>
          </p:cNvSpPr>
          <p:nvPr/>
        </p:nvSpPr>
        <p:spPr bwMode="auto">
          <a:xfrm>
            <a:off x="3755231" y="2013347"/>
            <a:ext cx="975460" cy="369332"/>
          </a:xfrm>
          <a:prstGeom prst="rect">
            <a:avLst/>
          </a:prstGeom>
          <a:noFill/>
          <a:ln w="9525">
            <a:noFill/>
            <a:miter lim="800000"/>
            <a:headEnd/>
            <a:tailEnd/>
          </a:ln>
          <a:effectLst/>
        </p:spPr>
        <p:txBody>
          <a:bodyPr wrap="none">
            <a:spAutoFit/>
          </a:bodyPr>
          <a:lstStyle/>
          <a:p>
            <a:pPr eaLnBrk="1" hangingPunct="1">
              <a:spcBef>
                <a:spcPct val="0"/>
              </a:spcBef>
            </a:pPr>
            <a:r>
              <a:rPr lang="es-MX" sz="1800" dirty="0">
                <a:solidFill>
                  <a:schemeClr val="tx1"/>
                </a:solidFill>
              </a:rPr>
              <a:t>METAS</a:t>
            </a:r>
            <a:endParaRPr lang="es-ES" sz="1800" dirty="0">
              <a:solidFill>
                <a:schemeClr val="tx1"/>
              </a:solidFill>
            </a:endParaRPr>
          </a:p>
        </p:txBody>
      </p:sp>
      <p:sp>
        <p:nvSpPr>
          <p:cNvPr id="1720338" name="Text Box 18"/>
          <p:cNvSpPr txBox="1">
            <a:spLocks noChangeArrowheads="1"/>
          </p:cNvSpPr>
          <p:nvPr/>
        </p:nvSpPr>
        <p:spPr bwMode="auto">
          <a:xfrm>
            <a:off x="5598319" y="2013347"/>
            <a:ext cx="1552669" cy="369332"/>
          </a:xfrm>
          <a:prstGeom prst="rect">
            <a:avLst/>
          </a:prstGeom>
          <a:noFill/>
          <a:ln w="9525">
            <a:noFill/>
            <a:miter lim="800000"/>
            <a:headEnd/>
            <a:tailEnd/>
          </a:ln>
          <a:effectLst/>
        </p:spPr>
        <p:txBody>
          <a:bodyPr wrap="none">
            <a:spAutoFit/>
          </a:bodyPr>
          <a:lstStyle/>
          <a:p>
            <a:pPr eaLnBrk="1" hangingPunct="1">
              <a:spcBef>
                <a:spcPct val="0"/>
              </a:spcBef>
            </a:pPr>
            <a:r>
              <a:rPr lang="es-MX" sz="1800" dirty="0">
                <a:solidFill>
                  <a:schemeClr val="tx1"/>
                </a:solidFill>
              </a:rPr>
              <a:t>PROPÓSITO</a:t>
            </a:r>
            <a:endParaRPr lang="es-ES" sz="1800" dirty="0">
              <a:solidFill>
                <a:schemeClr val="tx1"/>
              </a:solidFill>
            </a:endParaRPr>
          </a:p>
        </p:txBody>
      </p:sp>
      <p:sp>
        <p:nvSpPr>
          <p:cNvPr id="1720339" name="Text Box 19"/>
          <p:cNvSpPr txBox="1">
            <a:spLocks noChangeArrowheads="1"/>
          </p:cNvSpPr>
          <p:nvPr/>
        </p:nvSpPr>
        <p:spPr bwMode="auto">
          <a:xfrm>
            <a:off x="3391414" y="3300413"/>
            <a:ext cx="1655133" cy="877163"/>
          </a:xfrm>
          <a:prstGeom prst="rect">
            <a:avLst/>
          </a:prstGeom>
          <a:noFill/>
          <a:ln w="9525">
            <a:noFill/>
            <a:miter lim="800000"/>
            <a:headEnd/>
            <a:tailEnd/>
          </a:ln>
          <a:effectLst/>
        </p:spPr>
        <p:txBody>
          <a:bodyPr wrap="none">
            <a:spAutoFit/>
          </a:bodyPr>
          <a:lstStyle/>
          <a:p>
            <a:pPr algn="ctr" eaLnBrk="1" hangingPunct="1">
              <a:spcBef>
                <a:spcPct val="0"/>
              </a:spcBef>
            </a:pPr>
            <a:r>
              <a:rPr lang="es-MX" sz="1800" dirty="0">
                <a:solidFill>
                  <a:schemeClr val="tx1"/>
                </a:solidFill>
              </a:rPr>
              <a:t>ESTRATEGIA</a:t>
            </a:r>
          </a:p>
          <a:p>
            <a:pPr algn="ctr" eaLnBrk="1" hangingPunct="1">
              <a:spcBef>
                <a:spcPct val="0"/>
              </a:spcBef>
            </a:pPr>
            <a:r>
              <a:rPr lang="es-MX" sz="1200" b="0" dirty="0">
                <a:solidFill>
                  <a:schemeClr val="tx1"/>
                </a:solidFill>
              </a:rPr>
              <a:t>[Verbos]</a:t>
            </a:r>
            <a:endParaRPr lang="es-ES" sz="1200" b="0" dirty="0">
              <a:solidFill>
                <a:schemeClr val="tx1"/>
              </a:solidFill>
            </a:endParaRPr>
          </a:p>
          <a:p>
            <a:pPr algn="ctr" eaLnBrk="1" hangingPunct="1">
              <a:spcBef>
                <a:spcPct val="0"/>
              </a:spcBef>
            </a:pPr>
            <a:endParaRPr lang="es-ES" sz="2100" b="0" dirty="0">
              <a:solidFill>
                <a:schemeClr val="tx1"/>
              </a:solidFill>
            </a:endParaRPr>
          </a:p>
        </p:txBody>
      </p:sp>
      <p:sp>
        <p:nvSpPr>
          <p:cNvPr id="1720340" name="Text Box 20"/>
          <p:cNvSpPr txBox="1">
            <a:spLocks noChangeArrowheads="1"/>
          </p:cNvSpPr>
          <p:nvPr/>
        </p:nvSpPr>
        <p:spPr bwMode="auto">
          <a:xfrm>
            <a:off x="5728226" y="3245644"/>
            <a:ext cx="1283236" cy="738664"/>
          </a:xfrm>
          <a:prstGeom prst="rect">
            <a:avLst/>
          </a:prstGeom>
          <a:noFill/>
          <a:ln w="9525">
            <a:noFill/>
            <a:miter lim="800000"/>
            <a:headEnd/>
            <a:tailEnd/>
          </a:ln>
          <a:effectLst/>
        </p:spPr>
        <p:txBody>
          <a:bodyPr wrap="none">
            <a:spAutoFit/>
          </a:bodyPr>
          <a:lstStyle/>
          <a:p>
            <a:pPr algn="ctr" eaLnBrk="1" hangingPunct="1">
              <a:spcBef>
                <a:spcPct val="0"/>
              </a:spcBef>
            </a:pPr>
            <a:r>
              <a:rPr lang="es-MX" sz="1800" dirty="0">
                <a:solidFill>
                  <a:schemeClr val="tx1"/>
                </a:solidFill>
              </a:rPr>
              <a:t>VALORES</a:t>
            </a:r>
          </a:p>
          <a:p>
            <a:pPr algn="ctr" eaLnBrk="1" hangingPunct="1">
              <a:spcBef>
                <a:spcPct val="0"/>
              </a:spcBef>
            </a:pPr>
            <a:r>
              <a:rPr lang="es-MX" sz="1200" b="0" dirty="0">
                <a:solidFill>
                  <a:schemeClr val="tx1"/>
                </a:solidFill>
              </a:rPr>
              <a:t>(restricción)</a:t>
            </a:r>
          </a:p>
          <a:p>
            <a:pPr algn="ctr" eaLnBrk="1" hangingPunct="1">
              <a:spcBef>
                <a:spcPct val="0"/>
              </a:spcBef>
            </a:pPr>
            <a:r>
              <a:rPr lang="es-MX" sz="1200" b="0" dirty="0">
                <a:solidFill>
                  <a:schemeClr val="tx1"/>
                </a:solidFill>
              </a:rPr>
              <a:t>[Adverbios]</a:t>
            </a:r>
            <a:endParaRPr lang="es-ES" sz="1200" b="0" dirty="0">
              <a:solidFill>
                <a:schemeClr val="tx1"/>
              </a:solidFill>
            </a:endParaRPr>
          </a:p>
        </p:txBody>
      </p:sp>
      <p:grpSp>
        <p:nvGrpSpPr>
          <p:cNvPr id="5" name="Group 21"/>
          <p:cNvGrpSpPr>
            <a:grpSpLocks/>
          </p:cNvGrpSpPr>
          <p:nvPr/>
        </p:nvGrpSpPr>
        <p:grpSpPr bwMode="auto">
          <a:xfrm>
            <a:off x="1547813" y="844154"/>
            <a:ext cx="5895975" cy="3563540"/>
            <a:chOff x="340" y="709"/>
            <a:chExt cx="4952" cy="2993"/>
          </a:xfrm>
        </p:grpSpPr>
        <p:sp>
          <p:nvSpPr>
            <p:cNvPr id="1720342" name="Line 22"/>
            <p:cNvSpPr>
              <a:spLocks noChangeShapeType="1"/>
            </p:cNvSpPr>
            <p:nvPr/>
          </p:nvSpPr>
          <p:spPr bwMode="auto">
            <a:xfrm>
              <a:off x="340" y="2478"/>
              <a:ext cx="4944" cy="0"/>
            </a:xfrm>
            <a:prstGeom prst="line">
              <a:avLst/>
            </a:prstGeom>
            <a:noFill/>
            <a:ln w="28575">
              <a:solidFill>
                <a:schemeClr val="tx1"/>
              </a:solidFill>
              <a:round/>
              <a:headEnd/>
              <a:tailEnd/>
            </a:ln>
            <a:effectLst/>
          </p:spPr>
          <p:txBody>
            <a:bodyPr/>
            <a:lstStyle/>
            <a:p>
              <a:endParaRPr lang="es-AR" sz="1200"/>
            </a:p>
          </p:txBody>
        </p:sp>
        <p:sp>
          <p:nvSpPr>
            <p:cNvPr id="1720343" name="Line 23"/>
            <p:cNvSpPr>
              <a:spLocks noChangeShapeType="1"/>
            </p:cNvSpPr>
            <p:nvPr/>
          </p:nvSpPr>
          <p:spPr bwMode="auto">
            <a:xfrm>
              <a:off x="348" y="3702"/>
              <a:ext cx="4944" cy="0"/>
            </a:xfrm>
            <a:prstGeom prst="line">
              <a:avLst/>
            </a:prstGeom>
            <a:noFill/>
            <a:ln w="57150">
              <a:solidFill>
                <a:schemeClr val="tx1"/>
              </a:solidFill>
              <a:round/>
              <a:headEnd/>
              <a:tailEnd/>
            </a:ln>
            <a:effectLst/>
          </p:spPr>
          <p:txBody>
            <a:bodyPr/>
            <a:lstStyle/>
            <a:p>
              <a:endParaRPr lang="es-AR" sz="1200"/>
            </a:p>
          </p:txBody>
        </p:sp>
        <p:sp>
          <p:nvSpPr>
            <p:cNvPr id="1720344" name="Line 24"/>
            <p:cNvSpPr>
              <a:spLocks noChangeShapeType="1"/>
            </p:cNvSpPr>
            <p:nvPr/>
          </p:nvSpPr>
          <p:spPr bwMode="auto">
            <a:xfrm>
              <a:off x="5284" y="709"/>
              <a:ext cx="0" cy="2993"/>
            </a:xfrm>
            <a:prstGeom prst="line">
              <a:avLst/>
            </a:prstGeom>
            <a:noFill/>
            <a:ln w="57150">
              <a:solidFill>
                <a:schemeClr val="tx1"/>
              </a:solidFill>
              <a:round/>
              <a:headEnd/>
              <a:tailEnd/>
            </a:ln>
            <a:effectLst/>
          </p:spPr>
          <p:txBody>
            <a:bodyPr/>
            <a:lstStyle/>
            <a:p>
              <a:endParaRPr lang="es-AR" sz="1200"/>
            </a:p>
          </p:txBody>
        </p:sp>
      </p:grpSp>
      <p:sp>
        <p:nvSpPr>
          <p:cNvPr id="26" name="Slide Number Placeholder 3">
            <a:extLst>
              <a:ext uri="{FF2B5EF4-FFF2-40B4-BE49-F238E27FC236}">
                <a16:creationId xmlns:a16="http://schemas.microsoft.com/office/drawing/2014/main" id="{05AF9455-B85D-4F38-B2FC-45720C79DEDE}"/>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202</a:t>
            </a:fld>
            <a:endParaRPr lang="en-US">
              <a:solidFill>
                <a:srgbClr val="B2B2B2"/>
              </a:solidFill>
            </a:endParaRPr>
          </a:p>
        </p:txBody>
      </p:sp>
    </p:spTree>
    <p:extLst>
      <p:ext uri="{BB962C8B-B14F-4D97-AF65-F5344CB8AC3E}">
        <p14:creationId xmlns:p14="http://schemas.microsoft.com/office/powerpoint/2010/main" val="1350468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20337"/>
                                        </p:tgtEl>
                                        <p:attrNameLst>
                                          <p:attrName>style.visibility</p:attrName>
                                        </p:attrNameLst>
                                      </p:cBhvr>
                                      <p:to>
                                        <p:strVal val="visible"/>
                                      </p:to>
                                    </p:set>
                                    <p:animEffect transition="in" filter="fade">
                                      <p:cBhvr>
                                        <p:cTn id="7" dur="500"/>
                                        <p:tgtEl>
                                          <p:spTgt spid="17203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0339"/>
                                        </p:tgtEl>
                                        <p:attrNameLst>
                                          <p:attrName>style.visibility</p:attrName>
                                        </p:attrNameLst>
                                      </p:cBhvr>
                                      <p:to>
                                        <p:strVal val="visible"/>
                                      </p:to>
                                    </p:set>
                                    <p:animEffect transition="in" filter="fade">
                                      <p:cBhvr>
                                        <p:cTn id="12" dur="500"/>
                                        <p:tgtEl>
                                          <p:spTgt spid="17203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20338"/>
                                        </p:tgtEl>
                                        <p:attrNameLst>
                                          <p:attrName>style.visibility</p:attrName>
                                        </p:attrNameLst>
                                      </p:cBhvr>
                                      <p:to>
                                        <p:strVal val="visible"/>
                                      </p:to>
                                    </p:set>
                                    <p:animEffect transition="in" filter="fade">
                                      <p:cBhvr>
                                        <p:cTn id="17" dur="500"/>
                                        <p:tgtEl>
                                          <p:spTgt spid="17203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20340"/>
                                        </p:tgtEl>
                                        <p:attrNameLst>
                                          <p:attrName>style.visibility</p:attrName>
                                        </p:attrNameLst>
                                      </p:cBhvr>
                                      <p:to>
                                        <p:strVal val="visible"/>
                                      </p:to>
                                    </p:set>
                                    <p:animEffect transition="in" filter="fade">
                                      <p:cBhvr>
                                        <p:cTn id="22" dur="500"/>
                                        <p:tgtEl>
                                          <p:spTgt spid="1720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37" grpId="0"/>
      <p:bldP spid="1720338" grpId="0"/>
      <p:bldP spid="1720339" grpId="0"/>
      <p:bldP spid="1720340"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p:txBody>
          <a:bodyPr/>
          <a:lstStyle>
            <a:lvl1pPr eaLnBrk="0" hangingPunct="0">
              <a:defRPr>
                <a:solidFill>
                  <a:schemeClr val="tx1"/>
                </a:solidFill>
                <a:latin typeface="Arial" charset="0"/>
                <a:ea typeface="ＭＳ Ｐゴシック" charset="0"/>
                <a:cs typeface="Arial" charset="0"/>
              </a:defRPr>
            </a:lvl1pPr>
            <a:lvl2pPr marL="557213" indent="-214313" eaLnBrk="0" hangingPunct="0">
              <a:defRPr>
                <a:solidFill>
                  <a:schemeClr val="tx1"/>
                </a:solidFill>
                <a:latin typeface="Arial" charset="0"/>
                <a:ea typeface="Arial" charset="0"/>
                <a:cs typeface="Arial" charset="0"/>
              </a:defRPr>
            </a:lvl2pPr>
            <a:lvl3pPr marL="857250" indent="-171450" eaLnBrk="0" hangingPunct="0">
              <a:defRPr>
                <a:solidFill>
                  <a:schemeClr val="tx1"/>
                </a:solidFill>
                <a:latin typeface="Arial" charset="0"/>
                <a:ea typeface="Arial" charset="0"/>
                <a:cs typeface="Arial" charset="0"/>
              </a:defRPr>
            </a:lvl3pPr>
            <a:lvl4pPr marL="1200150" indent="-171450" eaLnBrk="0" hangingPunct="0">
              <a:defRPr>
                <a:solidFill>
                  <a:schemeClr val="tx1"/>
                </a:solidFill>
                <a:latin typeface="Arial" charset="0"/>
                <a:ea typeface="Arial" charset="0"/>
                <a:cs typeface="Arial" charset="0"/>
              </a:defRPr>
            </a:lvl4pPr>
            <a:lvl5pPr marL="1543050" indent="-171450" eaLnBrk="0" hangingPunct="0">
              <a:defRPr>
                <a:solidFill>
                  <a:schemeClr val="tx1"/>
                </a:solidFill>
                <a:latin typeface="Arial" charset="0"/>
                <a:ea typeface="Arial" charset="0"/>
                <a:cs typeface="Arial" charset="0"/>
              </a:defRPr>
            </a:lvl5pPr>
            <a:lvl6pPr marL="1885950" indent="-171450" eaLnBrk="0" fontAlgn="base" hangingPunct="0">
              <a:spcBef>
                <a:spcPct val="0"/>
              </a:spcBef>
              <a:spcAft>
                <a:spcPct val="0"/>
              </a:spcAft>
              <a:defRPr>
                <a:solidFill>
                  <a:schemeClr val="tx1"/>
                </a:solidFill>
                <a:latin typeface="Arial" charset="0"/>
                <a:ea typeface="Arial" charset="0"/>
                <a:cs typeface="Arial" charset="0"/>
              </a:defRPr>
            </a:lvl6pPr>
            <a:lvl7pPr marL="2228850" indent="-171450" eaLnBrk="0" fontAlgn="base" hangingPunct="0">
              <a:spcBef>
                <a:spcPct val="0"/>
              </a:spcBef>
              <a:spcAft>
                <a:spcPct val="0"/>
              </a:spcAft>
              <a:defRPr>
                <a:solidFill>
                  <a:schemeClr val="tx1"/>
                </a:solidFill>
                <a:latin typeface="Arial" charset="0"/>
                <a:ea typeface="Arial" charset="0"/>
                <a:cs typeface="Arial" charset="0"/>
              </a:defRPr>
            </a:lvl7pPr>
            <a:lvl8pPr marL="2571750" indent="-171450" eaLnBrk="0" fontAlgn="base" hangingPunct="0">
              <a:spcBef>
                <a:spcPct val="0"/>
              </a:spcBef>
              <a:spcAft>
                <a:spcPct val="0"/>
              </a:spcAft>
              <a:defRPr>
                <a:solidFill>
                  <a:schemeClr val="tx1"/>
                </a:solidFill>
                <a:latin typeface="Arial" charset="0"/>
                <a:ea typeface="Arial" charset="0"/>
                <a:cs typeface="Arial" charset="0"/>
              </a:defRPr>
            </a:lvl8pPr>
            <a:lvl9pPr marL="2914650" indent="-17145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solidFill>
                  <a:srgbClr val="FBB03F"/>
                </a:solidFill>
                <a:ea typeface="MS PGothic" charset="0"/>
                <a:cs typeface="MS PGothic" charset="0"/>
              </a:rPr>
              <a:t>| </a:t>
            </a:r>
            <a:fld id="{73160A95-BE0D-5B4F-B9CC-1796932BA0AE}" type="slidenum">
              <a:rPr lang="en-US">
                <a:solidFill>
                  <a:srgbClr val="B2B2B2"/>
                </a:solidFill>
                <a:ea typeface="MS PGothic" charset="0"/>
                <a:cs typeface="MS PGothic" charset="0"/>
              </a:rPr>
              <a:pPr eaLnBrk="1" hangingPunct="1"/>
              <a:t>203</a:t>
            </a:fld>
            <a:endParaRPr lang="en-US">
              <a:solidFill>
                <a:srgbClr val="B2B2B2"/>
              </a:solidFill>
              <a:ea typeface="MS PGothic" charset="0"/>
              <a:cs typeface="MS PGothic" charset="0"/>
            </a:endParaRPr>
          </a:p>
        </p:txBody>
      </p:sp>
      <p:sp>
        <p:nvSpPr>
          <p:cNvPr id="3" name="Rectangle 2"/>
          <p:cNvSpPr/>
          <p:nvPr/>
        </p:nvSpPr>
        <p:spPr bwMode="auto">
          <a:xfrm>
            <a:off x="0" y="0"/>
            <a:ext cx="9144000" cy="5143500"/>
          </a:xfrm>
          <a:prstGeom prst="rect">
            <a:avLst/>
          </a:prstGeom>
          <a:solidFill>
            <a:srgbClr val="C00000"/>
          </a:solidFill>
          <a:ln w="9525" cap="flat" cmpd="sng" algn="ctr">
            <a:noFill/>
            <a:prstDash val="solid"/>
            <a:round/>
            <a:headEnd type="none" w="med" len="med"/>
            <a:tailEnd type="none" w="med" len="med"/>
          </a:ln>
          <a:effectLst/>
        </p:spPr>
        <p:txBody>
          <a:bodyPr anchor="ctr"/>
          <a:lstStyle/>
          <a:p>
            <a:pPr algn="ctr">
              <a:lnSpc>
                <a:spcPct val="100000"/>
              </a:lnSpc>
              <a:defRPr/>
            </a:pPr>
            <a:r>
              <a:rPr lang="es-AR" sz="3600" dirty="0">
                <a:solidFill>
                  <a:srgbClr val="FFFFFF"/>
                </a:solidFill>
              </a:rPr>
              <a:t>¿Qué tan presente </a:t>
            </a:r>
            <a:r>
              <a:rPr lang="es-AR" sz="3600" dirty="0" err="1">
                <a:solidFill>
                  <a:srgbClr val="FFFFFF"/>
                </a:solidFill>
              </a:rPr>
              <a:t>tenés</a:t>
            </a:r>
            <a:r>
              <a:rPr lang="es-AR" sz="3600" dirty="0">
                <a:solidFill>
                  <a:srgbClr val="FFFFFF"/>
                </a:solidFill>
              </a:rPr>
              <a:t> tu catedral mientras </a:t>
            </a:r>
            <a:r>
              <a:rPr lang="es-AR" sz="3600" dirty="0" err="1">
                <a:solidFill>
                  <a:srgbClr val="FFFFFF"/>
                </a:solidFill>
              </a:rPr>
              <a:t>ponés</a:t>
            </a:r>
            <a:r>
              <a:rPr lang="es-AR" sz="3600" dirty="0">
                <a:solidFill>
                  <a:srgbClr val="FFFFFF"/>
                </a:solidFill>
              </a:rPr>
              <a:t> los ladrillos?</a:t>
            </a:r>
          </a:p>
        </p:txBody>
      </p:sp>
    </p:spTree>
    <p:extLst>
      <p:ext uri="{BB962C8B-B14F-4D97-AF65-F5344CB8AC3E}">
        <p14:creationId xmlns:p14="http://schemas.microsoft.com/office/powerpoint/2010/main" val="2436320605"/>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a:extLst>
              <a:ext uri="{FF2B5EF4-FFF2-40B4-BE49-F238E27FC236}">
                <a16:creationId xmlns:a16="http://schemas.microsoft.com/office/drawing/2014/main" id="{A856CE08-CB31-42F9-A7E2-010CE3B309F7}"/>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6258" name="Rectangle 2"/>
          <p:cNvSpPr>
            <a:spLocks noGrp="1" noChangeArrowheads="1"/>
          </p:cNvSpPr>
          <p:nvPr>
            <p:ph type="title"/>
          </p:nvPr>
        </p:nvSpPr>
        <p:spPr>
          <a:xfrm>
            <a:off x="251520" y="48940"/>
            <a:ext cx="8685213" cy="434578"/>
          </a:xfrm>
        </p:spPr>
        <p:txBody>
          <a:bodyPr/>
          <a:lstStyle/>
          <a:p>
            <a:r>
              <a:rPr lang="es-ES" sz="2400" dirty="0"/>
              <a:t>Actividad: Propósito</a:t>
            </a:r>
          </a:p>
        </p:txBody>
      </p:sp>
      <p:sp>
        <p:nvSpPr>
          <p:cNvPr id="96262" name="Rectangle 6"/>
          <p:cNvSpPr>
            <a:spLocks noChangeArrowheads="1"/>
          </p:cNvSpPr>
          <p:nvPr/>
        </p:nvSpPr>
        <p:spPr bwMode="auto">
          <a:xfrm>
            <a:off x="554064" y="3936737"/>
            <a:ext cx="8397181" cy="723245"/>
          </a:xfrm>
          <a:prstGeom prst="rect">
            <a:avLst/>
          </a:prstGeom>
          <a:solidFill>
            <a:schemeClr val="tx1">
              <a:lumMod val="25000"/>
              <a:lumOff val="75000"/>
              <a:alpha val="48000"/>
            </a:schemeClr>
          </a:solidFill>
          <a:ln w="15875" algn="ctr">
            <a:solidFill>
              <a:schemeClr val="tx1"/>
            </a:solidFill>
            <a:miter lim="800000"/>
            <a:headEnd/>
            <a:tailEnd/>
          </a:ln>
          <a:effectLst/>
        </p:spPr>
        <p:txBody>
          <a:bodyPr wrap="square" lIns="68565" tIns="68565" rIns="68565" bIns="68565">
            <a:spAutoFit/>
          </a:bodyPr>
          <a:lstStyle/>
          <a:p>
            <a:pPr marL="173831" indent="-173831" algn="ctr" defTabSz="671513">
              <a:buClr>
                <a:schemeClr val="tx1"/>
              </a:buClr>
            </a:pPr>
            <a:r>
              <a:rPr lang="es-ES" sz="1400" dirty="0" err="1">
                <a:solidFill>
                  <a:schemeClr val="tx1"/>
                </a:solidFill>
              </a:rPr>
              <a:t>Comenzá</a:t>
            </a:r>
            <a:r>
              <a:rPr lang="es-ES" sz="1400" dirty="0">
                <a:solidFill>
                  <a:schemeClr val="tx1"/>
                </a:solidFill>
              </a:rPr>
              <a:t> cada texto así:</a:t>
            </a:r>
          </a:p>
          <a:p>
            <a:pPr algn="ctr" defTabSz="671513">
              <a:spcBef>
                <a:spcPts val="0"/>
              </a:spcBef>
              <a:buClr>
                <a:schemeClr val="tx1"/>
              </a:buClr>
            </a:pPr>
            <a:r>
              <a:rPr lang="es-ES" sz="1200" i="1" dirty="0">
                <a:solidFill>
                  <a:schemeClr val="tx1"/>
                </a:solidFill>
              </a:rPr>
              <a:t>“Quiero agradecer y celebrar a… </a:t>
            </a:r>
            <a:r>
              <a:rPr lang="es-ES" sz="1200" b="0" i="1" dirty="0">
                <a:solidFill>
                  <a:schemeClr val="tx1"/>
                </a:solidFill>
              </a:rPr>
              <a:t>[tu nombre],</a:t>
            </a:r>
            <a:r>
              <a:rPr lang="es-ES" sz="1200" i="1" dirty="0">
                <a:solidFill>
                  <a:schemeClr val="tx1"/>
                </a:solidFill>
              </a:rPr>
              <a:t> quien siendo mi… </a:t>
            </a:r>
            <a:r>
              <a:rPr lang="es-ES" sz="1200" b="0" i="1" dirty="0">
                <a:solidFill>
                  <a:schemeClr val="tx1"/>
                </a:solidFill>
              </a:rPr>
              <a:t>[relación: hermano, padre, jefe, etc.], </a:t>
            </a:r>
            <a:r>
              <a:rPr lang="es-ES" sz="1200" i="1" dirty="0"/>
              <a:t>ha sido para mi….</a:t>
            </a:r>
            <a:r>
              <a:rPr lang="es-ES" sz="1200" b="0" i="1" dirty="0"/>
              <a:t>[lo que desearías escuchar de ellos en ese día]</a:t>
            </a:r>
            <a:r>
              <a:rPr lang="es-ES" sz="1200" b="0" dirty="0">
                <a:solidFill>
                  <a:schemeClr val="tx1"/>
                </a:solidFill>
              </a:rPr>
              <a:t> </a:t>
            </a:r>
          </a:p>
        </p:txBody>
      </p:sp>
      <p:sp>
        <p:nvSpPr>
          <p:cNvPr id="96265" name="Rectangle 9"/>
          <p:cNvSpPr>
            <a:spLocks noGrp="1" noChangeArrowheads="1"/>
          </p:cNvSpPr>
          <p:nvPr>
            <p:ph type="body" idx="1"/>
          </p:nvPr>
        </p:nvSpPr>
        <p:spPr>
          <a:xfrm>
            <a:off x="418785" y="699542"/>
            <a:ext cx="8517948" cy="3203924"/>
          </a:xfrm>
          <a:noFill/>
          <a:ln/>
        </p:spPr>
        <p:txBody>
          <a:bodyPr vert="horz" wrap="square" lIns="68565" tIns="68565" rIns="68565" bIns="68565" numCol="1" anchor="t" anchorCtr="0" compatLnSpc="1">
            <a:prstTxWarp prst="textNoShape">
              <a:avLst/>
            </a:prstTxWarp>
            <a:spAutoFit/>
          </a:bodyPr>
          <a:lstStyle/>
          <a:p>
            <a:pPr marL="0" indent="0" defTabSz="671513">
              <a:buNone/>
            </a:pPr>
            <a:r>
              <a:rPr lang="es-ES" sz="1400" u="sng" dirty="0"/>
              <a:t>PARTE 1: TESTIMONIOS [Individual]</a:t>
            </a:r>
          </a:p>
          <a:p>
            <a:pPr marL="0" indent="0" defTabSz="671513">
              <a:buNone/>
            </a:pPr>
            <a:r>
              <a:rPr lang="es-ES" sz="1400" b="0" dirty="0"/>
              <a:t>Estás cumpliendo 65 años o más, y algunos de tus seres queridos, así como personas con las que </a:t>
            </a:r>
            <a:r>
              <a:rPr lang="es-ES" sz="1400" b="0" dirty="0" err="1"/>
              <a:t>construíste</a:t>
            </a:r>
            <a:r>
              <a:rPr lang="es-ES" sz="1400" b="0" dirty="0"/>
              <a:t> fuertes vínculos en tu vida, se han reunido para celebrarlo. Durante todo este tiempo, vos...</a:t>
            </a:r>
          </a:p>
          <a:p>
            <a:pPr marL="422566" lvl="1" indent="-171450" defTabSz="671513">
              <a:spcBef>
                <a:spcPts val="600"/>
              </a:spcBef>
            </a:pPr>
            <a:r>
              <a:rPr lang="es-ES" sz="1400" b="0" dirty="0"/>
              <a:t>Viviste todo lo que deseaste vivir;</a:t>
            </a:r>
          </a:p>
          <a:p>
            <a:pPr marL="422566" lvl="1" indent="-171450" defTabSz="671513">
              <a:spcBef>
                <a:spcPts val="600"/>
              </a:spcBef>
            </a:pPr>
            <a:r>
              <a:rPr lang="es-ES" sz="1400" b="0" dirty="0"/>
              <a:t>Lograste todo lo que te propusiste;</a:t>
            </a:r>
          </a:p>
          <a:p>
            <a:pPr marL="422566" lvl="1" indent="-171450" defTabSz="671513">
              <a:spcBef>
                <a:spcPts val="600"/>
              </a:spcBef>
            </a:pPr>
            <a:r>
              <a:rPr lang="es-ES" sz="1400" b="0" dirty="0"/>
              <a:t>Fuiste para los demás un regalo de la vida,</a:t>
            </a:r>
          </a:p>
          <a:p>
            <a:pPr marL="422566" lvl="1" indent="-171450" defTabSz="671513">
              <a:spcBef>
                <a:spcPts val="600"/>
              </a:spcBef>
            </a:pPr>
            <a:r>
              <a:rPr lang="es-ES" sz="1400" b="0" dirty="0"/>
              <a:t>Contribuiste positivamente al mundo. </a:t>
            </a:r>
          </a:p>
          <a:p>
            <a:pPr marL="0" indent="0" defTabSz="671513">
              <a:buNone/>
            </a:pPr>
            <a:r>
              <a:rPr lang="es-ES" sz="1400" b="0" dirty="0"/>
              <a:t>En tu homenaje, algunas personas dirán unas breves palabras durante el brindis.</a:t>
            </a:r>
          </a:p>
          <a:p>
            <a:pPr marL="0" indent="0" defTabSz="671513">
              <a:buNone/>
            </a:pPr>
            <a:r>
              <a:rPr lang="es-ES" sz="1400" b="0" dirty="0"/>
              <a:t>Escribí algunos textos breves (no más de 5 líneas cada uno) de lo que te gustaría </a:t>
            </a:r>
            <a:r>
              <a:rPr lang="es-ES" sz="1400" b="0" dirty="0" err="1"/>
              <a:t>oir</a:t>
            </a:r>
            <a:r>
              <a:rPr lang="es-ES" sz="1400" b="0" dirty="0"/>
              <a:t> por parte de: 1 familiar directo (tu padre o madre, o tu pareja, o algún hijo o hermano), 1 amigo, y 1 ó 2 personas de tu entorno laboral (cliente, o jefe, o colega, o reporte, </a:t>
            </a:r>
            <a:r>
              <a:rPr lang="es-ES" sz="1400" b="0" dirty="0" err="1"/>
              <a:t>etc</a:t>
            </a:r>
            <a:r>
              <a:rPr lang="es-ES" sz="1400" b="0" dirty="0"/>
              <a:t>).</a:t>
            </a:r>
          </a:p>
        </p:txBody>
      </p:sp>
      <p:sp>
        <p:nvSpPr>
          <p:cNvPr id="9" name="Slide Number Placeholder 3">
            <a:extLst>
              <a:ext uri="{FF2B5EF4-FFF2-40B4-BE49-F238E27FC236}">
                <a16:creationId xmlns:a16="http://schemas.microsoft.com/office/drawing/2014/main" id="{41EA4E5E-B78A-4FBF-9B18-480E80469A31}"/>
              </a:ext>
            </a:extLst>
          </p:cNvPr>
          <p:cNvSpPr>
            <a:spLocks noGrp="1"/>
          </p:cNvSpPr>
          <p:nvPr>
            <p:ph type="sldNum" sz="quarter" idx="10"/>
          </p:nvPr>
        </p:nvSpPr>
        <p:spPr>
          <a:xfrm>
            <a:off x="7010400" y="4943477"/>
            <a:ext cx="2133600" cy="200025"/>
          </a:xfrm>
        </p:spPr>
        <p:txBody>
          <a:bodyPr/>
          <a:lstStyle/>
          <a:p>
            <a:pPr>
              <a:defRPr/>
            </a:pPr>
            <a:r>
              <a:rPr lang="en-US" dirty="0"/>
              <a:t>| </a:t>
            </a:r>
            <a:fld id="{A1E05332-54C3-48A0-89AF-A7F15008F0F8}" type="slidenum">
              <a:rPr lang="en-US" smtClean="0">
                <a:solidFill>
                  <a:srgbClr val="B2B2B2"/>
                </a:solidFill>
              </a:rPr>
              <a:pPr>
                <a:defRPr/>
              </a:pPr>
              <a:t>204</a:t>
            </a:fld>
            <a:endParaRPr lang="en-US" dirty="0">
              <a:solidFill>
                <a:srgbClr val="B2B2B2"/>
              </a:solidFill>
            </a:endParaRPr>
          </a:p>
        </p:txBody>
      </p:sp>
      <p:sp>
        <p:nvSpPr>
          <p:cNvPr id="2" name="TextBox 1">
            <a:extLst>
              <a:ext uri="{FF2B5EF4-FFF2-40B4-BE49-F238E27FC236}">
                <a16:creationId xmlns:a16="http://schemas.microsoft.com/office/drawing/2014/main" id="{20D7B322-E804-4082-9B16-788ABCC27493}"/>
              </a:ext>
            </a:extLst>
          </p:cNvPr>
          <p:cNvSpPr txBox="1"/>
          <p:nvPr/>
        </p:nvSpPr>
        <p:spPr>
          <a:xfrm>
            <a:off x="4123429" y="4681468"/>
            <a:ext cx="1322285" cy="338554"/>
          </a:xfrm>
          <a:prstGeom prst="rect">
            <a:avLst/>
          </a:prstGeom>
          <a:noFill/>
        </p:spPr>
        <p:txBody>
          <a:bodyPr wrap="none" rtlCol="0">
            <a:spAutoFit/>
          </a:bodyPr>
          <a:lstStyle/>
          <a:p>
            <a:r>
              <a:rPr lang="es-AR" dirty="0"/>
              <a:t>Tiempo: 15’</a:t>
            </a:r>
            <a:endParaRPr lang="en-US" dirty="0"/>
          </a:p>
        </p:txBody>
      </p:sp>
      <p:pic>
        <p:nvPicPr>
          <p:cNvPr id="8" name="26 Imagen" descr="1273857681_Pencil3.png">
            <a:extLst>
              <a:ext uri="{FF2B5EF4-FFF2-40B4-BE49-F238E27FC236}">
                <a16:creationId xmlns:a16="http://schemas.microsoft.com/office/drawing/2014/main" id="{A4693758-789C-4809-BAA2-4E81B4A6F542}"/>
              </a:ext>
            </a:extLst>
          </p:cNvPr>
          <p:cNvPicPr>
            <a:picLocks noChangeAspect="1"/>
          </p:cNvPicPr>
          <p:nvPr/>
        </p:nvPicPr>
        <p:blipFill>
          <a:blip r:embed="rId2" cstate="print"/>
          <a:srcRect/>
          <a:stretch>
            <a:fillRect/>
          </a:stretch>
        </p:blipFill>
        <p:spPr bwMode="auto">
          <a:xfrm>
            <a:off x="8058157" y="107157"/>
            <a:ext cx="1000125" cy="750094"/>
          </a:xfrm>
          <a:prstGeom prst="rect">
            <a:avLst/>
          </a:prstGeom>
          <a:noFill/>
          <a:ln w="9525">
            <a:noFill/>
            <a:miter lim="800000"/>
            <a:headEnd/>
            <a:tailEnd/>
          </a:ln>
        </p:spPr>
      </p:pic>
    </p:spTree>
    <p:extLst>
      <p:ext uri="{BB962C8B-B14F-4D97-AF65-F5344CB8AC3E}">
        <p14:creationId xmlns:p14="http://schemas.microsoft.com/office/powerpoint/2010/main" val="193128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animEffect transition="in" filter="fade">
                                      <p:cBhvr>
                                        <p:cTn id="7" dur="500"/>
                                        <p:tgtEl>
                                          <p:spTgt spid="96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265">
                                            <p:txEl>
                                              <p:pRg st="1" end="1"/>
                                            </p:txEl>
                                          </p:spTgt>
                                        </p:tgtEl>
                                        <p:attrNameLst>
                                          <p:attrName>style.visibility</p:attrName>
                                        </p:attrNameLst>
                                      </p:cBhvr>
                                      <p:to>
                                        <p:strVal val="visible"/>
                                      </p:to>
                                    </p:set>
                                    <p:animEffect transition="in" filter="fade">
                                      <p:cBhvr>
                                        <p:cTn id="12" dur="500"/>
                                        <p:tgtEl>
                                          <p:spTgt spid="962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6265">
                                            <p:txEl>
                                              <p:pRg st="2" end="2"/>
                                            </p:txEl>
                                          </p:spTgt>
                                        </p:tgtEl>
                                        <p:attrNameLst>
                                          <p:attrName>style.visibility</p:attrName>
                                        </p:attrNameLst>
                                      </p:cBhvr>
                                      <p:to>
                                        <p:strVal val="visible"/>
                                      </p:to>
                                    </p:set>
                                    <p:animEffect transition="in" filter="fade">
                                      <p:cBhvr>
                                        <p:cTn id="17" dur="500"/>
                                        <p:tgtEl>
                                          <p:spTgt spid="962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265">
                                            <p:txEl>
                                              <p:pRg st="3" end="3"/>
                                            </p:txEl>
                                          </p:spTgt>
                                        </p:tgtEl>
                                        <p:attrNameLst>
                                          <p:attrName>style.visibility</p:attrName>
                                        </p:attrNameLst>
                                      </p:cBhvr>
                                      <p:to>
                                        <p:strVal val="visible"/>
                                      </p:to>
                                    </p:set>
                                    <p:animEffect transition="in" filter="fade">
                                      <p:cBhvr>
                                        <p:cTn id="22" dur="500"/>
                                        <p:tgtEl>
                                          <p:spTgt spid="962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6265">
                                            <p:txEl>
                                              <p:pRg st="4" end="4"/>
                                            </p:txEl>
                                          </p:spTgt>
                                        </p:tgtEl>
                                        <p:attrNameLst>
                                          <p:attrName>style.visibility</p:attrName>
                                        </p:attrNameLst>
                                      </p:cBhvr>
                                      <p:to>
                                        <p:strVal val="visible"/>
                                      </p:to>
                                    </p:set>
                                    <p:animEffect transition="in" filter="fade">
                                      <p:cBhvr>
                                        <p:cTn id="27" dur="500"/>
                                        <p:tgtEl>
                                          <p:spTgt spid="962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265">
                                            <p:txEl>
                                              <p:pRg st="5" end="5"/>
                                            </p:txEl>
                                          </p:spTgt>
                                        </p:tgtEl>
                                        <p:attrNameLst>
                                          <p:attrName>style.visibility</p:attrName>
                                        </p:attrNameLst>
                                      </p:cBhvr>
                                      <p:to>
                                        <p:strVal val="visible"/>
                                      </p:to>
                                    </p:set>
                                    <p:animEffect transition="in" filter="fade">
                                      <p:cBhvr>
                                        <p:cTn id="32" dur="500"/>
                                        <p:tgtEl>
                                          <p:spTgt spid="9626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6265">
                                            <p:txEl>
                                              <p:pRg st="6" end="6"/>
                                            </p:txEl>
                                          </p:spTgt>
                                        </p:tgtEl>
                                        <p:attrNameLst>
                                          <p:attrName>style.visibility</p:attrName>
                                        </p:attrNameLst>
                                      </p:cBhvr>
                                      <p:to>
                                        <p:strVal val="visible"/>
                                      </p:to>
                                    </p:set>
                                    <p:animEffect transition="in" filter="fade">
                                      <p:cBhvr>
                                        <p:cTn id="37" dur="500"/>
                                        <p:tgtEl>
                                          <p:spTgt spid="9626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6265">
                                            <p:txEl>
                                              <p:pRg st="7" end="7"/>
                                            </p:txEl>
                                          </p:spTgt>
                                        </p:tgtEl>
                                        <p:attrNameLst>
                                          <p:attrName>style.visibility</p:attrName>
                                        </p:attrNameLst>
                                      </p:cBhvr>
                                      <p:to>
                                        <p:strVal val="visible"/>
                                      </p:to>
                                    </p:set>
                                    <p:animEffect transition="in" filter="fade">
                                      <p:cBhvr>
                                        <p:cTn id="42" dur="500"/>
                                        <p:tgtEl>
                                          <p:spTgt spid="96265">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262">
                                            <p:bg/>
                                          </p:spTgt>
                                        </p:tgtEl>
                                        <p:attrNameLst>
                                          <p:attrName>style.visibility</p:attrName>
                                        </p:attrNameLst>
                                      </p:cBhvr>
                                      <p:to>
                                        <p:strVal val="visible"/>
                                      </p:to>
                                    </p:set>
                                    <p:animEffect transition="in" filter="fade">
                                      <p:cBhvr>
                                        <p:cTn id="45" dur="500"/>
                                        <p:tgtEl>
                                          <p:spTgt spid="96262">
                                            <p:bg/>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6262">
                                            <p:txEl>
                                              <p:pRg st="0" end="0"/>
                                            </p:txEl>
                                          </p:spTgt>
                                        </p:tgtEl>
                                        <p:attrNameLst>
                                          <p:attrName>style.visibility</p:attrName>
                                        </p:attrNameLst>
                                      </p:cBhvr>
                                      <p:to>
                                        <p:strVal val="visible"/>
                                      </p:to>
                                    </p:set>
                                    <p:animEffect transition="in" filter="fade">
                                      <p:cBhvr>
                                        <p:cTn id="50" dur="500"/>
                                        <p:tgtEl>
                                          <p:spTgt spid="96262">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6262">
                                            <p:txEl>
                                              <p:pRg st="1" end="1"/>
                                            </p:txEl>
                                          </p:spTgt>
                                        </p:tgtEl>
                                        <p:attrNameLst>
                                          <p:attrName>style.visibility</p:attrName>
                                        </p:attrNameLst>
                                      </p:cBhvr>
                                      <p:to>
                                        <p:strVal val="visible"/>
                                      </p:to>
                                    </p:set>
                                    <p:animEffect transition="in" filter="fade">
                                      <p:cBhvr>
                                        <p:cTn id="55" dur="500"/>
                                        <p:tgtEl>
                                          <p:spTgt spid="96262">
                                            <p:txEl>
                                              <p:pRg st="1" end="1"/>
                                            </p:txEl>
                                          </p:spTgt>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2" grpId="0" build="p" bldLvl="5" animBg="1"/>
      <p:bldP spid="96265" grpId="0" build="p" bldLvl="5"/>
      <p:bldP spid="2"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2" name="Rectangle 6"/>
          <p:cNvSpPr>
            <a:spLocks noChangeArrowheads="1"/>
          </p:cNvSpPr>
          <p:nvPr/>
        </p:nvSpPr>
        <p:spPr bwMode="auto">
          <a:xfrm>
            <a:off x="560144" y="2499742"/>
            <a:ext cx="8200395" cy="569356"/>
          </a:xfrm>
          <a:prstGeom prst="rect">
            <a:avLst/>
          </a:prstGeom>
          <a:solidFill>
            <a:schemeClr val="tx1">
              <a:lumMod val="25000"/>
              <a:lumOff val="75000"/>
              <a:alpha val="48000"/>
            </a:schemeClr>
          </a:solidFill>
          <a:ln w="15875" algn="ctr">
            <a:solidFill>
              <a:schemeClr val="tx1"/>
            </a:solidFill>
            <a:miter lim="800000"/>
            <a:headEnd/>
            <a:tailEnd/>
          </a:ln>
          <a:effectLst/>
        </p:spPr>
        <p:txBody>
          <a:bodyPr wrap="square" lIns="68565" tIns="68565" rIns="68565" bIns="68565">
            <a:spAutoFit/>
          </a:bodyPr>
          <a:lstStyle/>
          <a:p>
            <a:pPr algn="ctr" defTabSz="671513">
              <a:buClr>
                <a:schemeClr val="tx1"/>
              </a:buClr>
            </a:pPr>
            <a:r>
              <a:rPr lang="es-ES" sz="1400" b="0" i="1" dirty="0"/>
              <a:t>“Yo </a:t>
            </a:r>
            <a:r>
              <a:rPr lang="es-ES" sz="1400" i="1" u="sng" dirty="0"/>
              <a:t>soy</a:t>
            </a:r>
            <a:r>
              <a:rPr lang="es-ES" sz="1400" b="0" i="1" dirty="0"/>
              <a:t> el [relación: hijo, pareja, hermano, colega, proveedor, amigo, etc.] de [nombre], y quiero ser para él / ella</a:t>
            </a:r>
            <a:r>
              <a:rPr lang="es-ES" sz="1400" b="0" i="1" dirty="0">
                <a:solidFill>
                  <a:schemeClr val="tx1"/>
                </a:solidFill>
              </a:rPr>
              <a:t> …[contenido…] …”</a:t>
            </a:r>
          </a:p>
        </p:txBody>
      </p:sp>
      <p:sp>
        <p:nvSpPr>
          <p:cNvPr id="96265" name="Rectangle 9"/>
          <p:cNvSpPr>
            <a:spLocks noGrp="1" noChangeArrowheads="1"/>
          </p:cNvSpPr>
          <p:nvPr>
            <p:ph type="body" idx="1"/>
          </p:nvPr>
        </p:nvSpPr>
        <p:spPr>
          <a:xfrm>
            <a:off x="258384" y="843558"/>
            <a:ext cx="8488427" cy="1474219"/>
          </a:xfrm>
          <a:noFill/>
          <a:ln/>
        </p:spPr>
        <p:txBody>
          <a:bodyPr vert="horz" wrap="square" lIns="68565" tIns="68565" rIns="68565" bIns="68565" numCol="1" anchor="t" anchorCtr="0" compatLnSpc="1">
            <a:prstTxWarp prst="textNoShape">
              <a:avLst/>
            </a:prstTxWarp>
            <a:spAutoFit/>
          </a:bodyPr>
          <a:lstStyle/>
          <a:p>
            <a:pPr marL="0" indent="0" defTabSz="671513">
              <a:buNone/>
            </a:pPr>
            <a:r>
              <a:rPr lang="es-ES" sz="1400" u="sng" dirty="0"/>
              <a:t>PARTE 2: MI PROPÓSITO [En grupos de 3]</a:t>
            </a:r>
          </a:p>
          <a:p>
            <a:pPr marL="0" indent="0" defTabSz="671513">
              <a:buNone/>
            </a:pPr>
            <a:r>
              <a:rPr lang="es-ES" sz="1400" b="0" dirty="0"/>
              <a:t>Cada uno utilizará los breves textos de sus relaciones más cercanas,  para darle forma a una primera versión de su propósito.</a:t>
            </a:r>
          </a:p>
          <a:p>
            <a:pPr marL="620713" lvl="1" indent="-285750" defTabSz="671513"/>
            <a:r>
              <a:rPr lang="es-ES" sz="1400" b="0" dirty="0"/>
              <a:t>Para ello, cada uno tomará </a:t>
            </a:r>
            <a:r>
              <a:rPr lang="es-ES" sz="1400" dirty="0"/>
              <a:t>cada</a:t>
            </a:r>
            <a:r>
              <a:rPr lang="es-ES" sz="1400" b="0" dirty="0"/>
              <a:t> texto breve, y lo </a:t>
            </a:r>
            <a:r>
              <a:rPr lang="es-ES" sz="1400" b="0" dirty="0" err="1"/>
              <a:t>reexpresará</a:t>
            </a:r>
            <a:r>
              <a:rPr lang="es-ES" sz="1400" b="0" dirty="0"/>
              <a:t> en tiempo presente, declarándolo como su propia intención, en primera persona…</a:t>
            </a:r>
          </a:p>
        </p:txBody>
      </p:sp>
      <p:pic>
        <p:nvPicPr>
          <p:cNvPr id="9" name="26 Imagen" descr="1273857681_Pencil3.png"/>
          <p:cNvPicPr>
            <a:picLocks noChangeAspect="1"/>
          </p:cNvPicPr>
          <p:nvPr/>
        </p:nvPicPr>
        <p:blipFill>
          <a:blip r:embed="rId2" cstate="print"/>
          <a:srcRect/>
          <a:stretch>
            <a:fillRect/>
          </a:stretch>
        </p:blipFill>
        <p:spPr bwMode="auto">
          <a:xfrm>
            <a:off x="9756576" y="149163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34489857-52CF-4400-BCDD-37EB8479D060}"/>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5800A951-EE95-4931-87ED-9B089E312B55}"/>
              </a:ext>
            </a:extLst>
          </p:cNvPr>
          <p:cNvSpPr>
            <a:spLocks noGrp="1" noChangeArrowheads="1"/>
          </p:cNvSpPr>
          <p:nvPr>
            <p:ph type="title"/>
          </p:nvPr>
        </p:nvSpPr>
        <p:spPr>
          <a:xfrm>
            <a:off x="251520" y="48940"/>
            <a:ext cx="8685213" cy="434578"/>
          </a:xfrm>
        </p:spPr>
        <p:txBody>
          <a:bodyPr/>
          <a:lstStyle/>
          <a:p>
            <a:r>
              <a:rPr lang="es-ES" sz="2400" dirty="0"/>
              <a:t>Actividad: Propósito</a:t>
            </a:r>
          </a:p>
        </p:txBody>
      </p:sp>
      <p:sp>
        <p:nvSpPr>
          <p:cNvPr id="12" name="Slide Number Placeholder 3">
            <a:extLst>
              <a:ext uri="{FF2B5EF4-FFF2-40B4-BE49-F238E27FC236}">
                <a16:creationId xmlns:a16="http://schemas.microsoft.com/office/drawing/2014/main" id="{AE204517-02DD-445E-8017-1385CED56123}"/>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205</a:t>
            </a:fld>
            <a:endParaRPr lang="en-US">
              <a:solidFill>
                <a:srgbClr val="B2B2B2"/>
              </a:solidFill>
            </a:endParaRPr>
          </a:p>
        </p:txBody>
      </p:sp>
      <p:sp>
        <p:nvSpPr>
          <p:cNvPr id="13" name="Rectangle 9">
            <a:extLst>
              <a:ext uri="{FF2B5EF4-FFF2-40B4-BE49-F238E27FC236}">
                <a16:creationId xmlns:a16="http://schemas.microsoft.com/office/drawing/2014/main" id="{A5A30A87-4D88-440E-BA35-54F79EDA9148}"/>
              </a:ext>
            </a:extLst>
          </p:cNvPr>
          <p:cNvSpPr txBox="1">
            <a:spLocks noChangeArrowheads="1"/>
          </p:cNvSpPr>
          <p:nvPr/>
        </p:nvSpPr>
        <p:spPr bwMode="auto">
          <a:xfrm>
            <a:off x="272112" y="3219822"/>
            <a:ext cx="8488427" cy="1289554"/>
          </a:xfrm>
          <a:prstGeom prst="rect">
            <a:avLst/>
          </a:prstGeom>
          <a:noFill/>
          <a:ln w="9525">
            <a:noFill/>
            <a:miter lim="800000"/>
            <a:headEnd/>
            <a:tailEnd/>
          </a:ln>
        </p:spPr>
        <p:txBody>
          <a:bodyPr vert="horz" wrap="square" lIns="68565" tIns="68565" rIns="68565" bIns="68565" numCol="1" anchor="t" anchorCtr="0" compatLnSpc="1">
            <a:prstTxWarp prst="textNoShape">
              <a:avLst/>
            </a:prstTxWarp>
            <a:spAutoFit/>
          </a:bodyPr>
          <a:lstStyle>
            <a:lvl1pPr marL="231775" indent="-231775" algn="l" rtl="0" eaLnBrk="0" fontAlgn="base" hangingPunct="0">
              <a:spcBef>
                <a:spcPct val="60000"/>
              </a:spcBef>
              <a:spcAft>
                <a:spcPct val="0"/>
              </a:spcAft>
              <a:buClr>
                <a:schemeClr val="accent2"/>
              </a:buClr>
              <a:buChar char="•"/>
              <a:defRPr sz="3200" b="1">
                <a:solidFill>
                  <a:srgbClr val="002D62"/>
                </a:solidFill>
                <a:latin typeface="+mn-lt"/>
                <a:ea typeface="+mn-ea"/>
                <a:cs typeface="+mn-cs"/>
              </a:defRPr>
            </a:lvl1pPr>
            <a:lvl2pPr marL="566738" indent="-220663" algn="l" rtl="0" eaLnBrk="0" fontAlgn="base" hangingPunct="0">
              <a:spcBef>
                <a:spcPct val="60000"/>
              </a:spcBef>
              <a:spcAft>
                <a:spcPct val="0"/>
              </a:spcAft>
              <a:buClr>
                <a:srgbClr val="A6A6A6"/>
              </a:buClr>
              <a:buFont typeface="Verdana" pitchFamily="34" charset="0"/>
              <a:buChar char="›"/>
              <a:defRPr sz="1600" b="1">
                <a:solidFill>
                  <a:srgbClr val="002D62"/>
                </a:solidFill>
                <a:latin typeface="+mn-lt"/>
                <a:cs typeface="+mn-cs"/>
              </a:defRPr>
            </a:lvl2pPr>
            <a:lvl3pPr marL="914400" indent="-233363" algn="l" rtl="0" eaLnBrk="0" fontAlgn="base" hangingPunct="0">
              <a:spcBef>
                <a:spcPct val="60000"/>
              </a:spcBef>
              <a:spcAft>
                <a:spcPct val="0"/>
              </a:spcAft>
              <a:buClr>
                <a:srgbClr val="A6A6A6"/>
              </a:buClr>
              <a:buFont typeface="Arial" pitchFamily="34" charset="0"/>
              <a:buChar char="-"/>
              <a:defRPr sz="1400" b="1">
                <a:solidFill>
                  <a:srgbClr val="002D62"/>
                </a:solidFill>
                <a:latin typeface="+mn-lt"/>
                <a:cs typeface="+mn-cs"/>
              </a:defRPr>
            </a:lvl3pPr>
            <a:lvl4pPr marL="1600200" indent="-228600" algn="l" rtl="0" eaLnBrk="0" fontAlgn="base" hangingPunct="0">
              <a:spcBef>
                <a:spcPct val="20000"/>
              </a:spcBef>
              <a:spcAft>
                <a:spcPct val="0"/>
              </a:spcAft>
              <a:buChar char="–"/>
              <a:defRPr sz="1400">
                <a:solidFill>
                  <a:srgbClr val="002D62"/>
                </a:solidFill>
                <a:latin typeface="+mn-lt"/>
                <a:cs typeface="+mn-cs"/>
              </a:defRPr>
            </a:lvl4pPr>
            <a:lvl5pPr marL="2057400" indent="-228600" algn="l" rtl="0" eaLnBrk="0" fontAlgn="base" hangingPunct="0">
              <a:spcBef>
                <a:spcPct val="20000"/>
              </a:spcBef>
              <a:spcAft>
                <a:spcPct val="0"/>
              </a:spcAft>
              <a:buChar char="»"/>
              <a:defRPr sz="1400">
                <a:solidFill>
                  <a:srgbClr val="002D62"/>
                </a:solidFill>
                <a:latin typeface="+mn-lt"/>
                <a:cs typeface="+mn-cs"/>
              </a:defRPr>
            </a:lvl5pPr>
            <a:lvl6pPr marL="2514600" indent="-228600" algn="l" rtl="0" eaLnBrk="0" fontAlgn="base" hangingPunct="0">
              <a:spcBef>
                <a:spcPct val="20000"/>
              </a:spcBef>
              <a:spcAft>
                <a:spcPct val="0"/>
              </a:spcAft>
              <a:buChar char="»"/>
              <a:defRPr sz="1400">
                <a:solidFill>
                  <a:srgbClr val="002D62"/>
                </a:solidFill>
                <a:latin typeface="+mn-lt"/>
                <a:cs typeface="+mn-cs"/>
              </a:defRPr>
            </a:lvl6pPr>
            <a:lvl7pPr marL="2971800" indent="-228600" algn="l" rtl="0" eaLnBrk="0" fontAlgn="base" hangingPunct="0">
              <a:spcBef>
                <a:spcPct val="20000"/>
              </a:spcBef>
              <a:spcAft>
                <a:spcPct val="0"/>
              </a:spcAft>
              <a:buChar char="»"/>
              <a:defRPr sz="1400">
                <a:solidFill>
                  <a:srgbClr val="002D62"/>
                </a:solidFill>
                <a:latin typeface="+mn-lt"/>
                <a:cs typeface="+mn-cs"/>
              </a:defRPr>
            </a:lvl7pPr>
            <a:lvl8pPr marL="3429000" indent="-228600" algn="l" rtl="0" eaLnBrk="0" fontAlgn="base" hangingPunct="0">
              <a:spcBef>
                <a:spcPct val="20000"/>
              </a:spcBef>
              <a:spcAft>
                <a:spcPct val="0"/>
              </a:spcAft>
              <a:buChar char="»"/>
              <a:defRPr sz="1400">
                <a:solidFill>
                  <a:srgbClr val="002D62"/>
                </a:solidFill>
                <a:latin typeface="+mn-lt"/>
                <a:cs typeface="+mn-cs"/>
              </a:defRPr>
            </a:lvl8pPr>
            <a:lvl9pPr marL="3886200" indent="-228600" algn="l" rtl="0" eaLnBrk="0" fontAlgn="base" hangingPunct="0">
              <a:spcBef>
                <a:spcPct val="20000"/>
              </a:spcBef>
              <a:spcAft>
                <a:spcPct val="0"/>
              </a:spcAft>
              <a:buChar char="»"/>
              <a:defRPr sz="1400">
                <a:solidFill>
                  <a:srgbClr val="002D62"/>
                </a:solidFill>
                <a:latin typeface="+mn-lt"/>
                <a:cs typeface="+mn-cs"/>
              </a:defRPr>
            </a:lvl9pPr>
          </a:lstStyle>
          <a:p>
            <a:pPr marL="620713" lvl="1" indent="-285750" defTabSz="671513"/>
            <a:r>
              <a:rPr lang="es-ES" sz="1400" b="0" kern="0" dirty="0"/>
              <a:t>Compartan c/u verbalmente en su grupo.</a:t>
            </a:r>
          </a:p>
          <a:p>
            <a:pPr marL="620713" lvl="1" indent="-285750" defTabSz="671513"/>
            <a:r>
              <a:rPr lang="es-ES" sz="1400" b="0" kern="0" dirty="0"/>
              <a:t>Luego de compartir todas las declaraciones, conversen sobre:</a:t>
            </a:r>
          </a:p>
          <a:p>
            <a:pPr marL="968375" lvl="2" indent="-285750" defTabSz="671513"/>
            <a:r>
              <a:rPr lang="es-ES" sz="1200" b="0" kern="0" dirty="0"/>
              <a:t>¿Qué valores subyacen al propósito de cada uno?</a:t>
            </a:r>
          </a:p>
          <a:p>
            <a:pPr marL="968375" lvl="2" indent="-285750" defTabSz="671513"/>
            <a:r>
              <a:rPr lang="es-ES" sz="1200" b="0" kern="0" dirty="0"/>
              <a:t>¿Encuentran valores comunes entre </a:t>
            </a:r>
            <a:r>
              <a:rPr lang="es-ES" sz="1200" b="0" kern="0" dirty="0" err="1"/>
              <a:t>uds.</a:t>
            </a:r>
            <a:r>
              <a:rPr lang="es-ES" sz="1200" b="0" kern="0" dirty="0"/>
              <a:t>?</a:t>
            </a:r>
          </a:p>
        </p:txBody>
      </p:sp>
      <p:sp>
        <p:nvSpPr>
          <p:cNvPr id="14" name="TextBox 13">
            <a:extLst>
              <a:ext uri="{FF2B5EF4-FFF2-40B4-BE49-F238E27FC236}">
                <a16:creationId xmlns:a16="http://schemas.microsoft.com/office/drawing/2014/main" id="{F817FCAD-B343-4A68-ACA6-6881568B8D84}"/>
              </a:ext>
            </a:extLst>
          </p:cNvPr>
          <p:cNvSpPr txBox="1"/>
          <p:nvPr/>
        </p:nvSpPr>
        <p:spPr>
          <a:xfrm>
            <a:off x="3707904" y="4731990"/>
            <a:ext cx="1322285" cy="338554"/>
          </a:xfrm>
          <a:prstGeom prst="rect">
            <a:avLst/>
          </a:prstGeom>
          <a:noFill/>
        </p:spPr>
        <p:txBody>
          <a:bodyPr wrap="none" rtlCol="0">
            <a:spAutoFit/>
          </a:bodyPr>
          <a:lstStyle/>
          <a:p>
            <a:r>
              <a:rPr lang="es-AR" dirty="0"/>
              <a:t>Tiempo: 30’</a:t>
            </a:r>
            <a:endParaRPr lang="en-US" dirty="0"/>
          </a:p>
        </p:txBody>
      </p:sp>
    </p:spTree>
    <p:extLst>
      <p:ext uri="{BB962C8B-B14F-4D97-AF65-F5344CB8AC3E}">
        <p14:creationId xmlns:p14="http://schemas.microsoft.com/office/powerpoint/2010/main" val="4140147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animEffect transition="in" filter="fade">
                                      <p:cBhvr>
                                        <p:cTn id="7" dur="500"/>
                                        <p:tgtEl>
                                          <p:spTgt spid="96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265">
                                            <p:txEl>
                                              <p:pRg st="1" end="1"/>
                                            </p:txEl>
                                          </p:spTgt>
                                        </p:tgtEl>
                                        <p:attrNameLst>
                                          <p:attrName>style.visibility</p:attrName>
                                        </p:attrNameLst>
                                      </p:cBhvr>
                                      <p:to>
                                        <p:strVal val="visible"/>
                                      </p:to>
                                    </p:set>
                                    <p:animEffect transition="in" filter="fade">
                                      <p:cBhvr>
                                        <p:cTn id="12" dur="500"/>
                                        <p:tgtEl>
                                          <p:spTgt spid="962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6265">
                                            <p:txEl>
                                              <p:pRg st="2" end="2"/>
                                            </p:txEl>
                                          </p:spTgt>
                                        </p:tgtEl>
                                        <p:attrNameLst>
                                          <p:attrName>style.visibility</p:attrName>
                                        </p:attrNameLst>
                                      </p:cBhvr>
                                      <p:to>
                                        <p:strVal val="visible"/>
                                      </p:to>
                                    </p:set>
                                    <p:animEffect transition="in" filter="fade">
                                      <p:cBhvr>
                                        <p:cTn id="17" dur="500"/>
                                        <p:tgtEl>
                                          <p:spTgt spid="9626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6262">
                                            <p:bg/>
                                          </p:spTgt>
                                        </p:tgtEl>
                                        <p:attrNameLst>
                                          <p:attrName>style.visibility</p:attrName>
                                        </p:attrNameLst>
                                      </p:cBhvr>
                                      <p:to>
                                        <p:strVal val="visible"/>
                                      </p:to>
                                    </p:set>
                                    <p:animEffect transition="in" filter="fade">
                                      <p:cBhvr>
                                        <p:cTn id="20" dur="500"/>
                                        <p:tgtEl>
                                          <p:spTgt spid="96262">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6262">
                                            <p:txEl>
                                              <p:pRg st="0" end="0"/>
                                            </p:txEl>
                                          </p:spTgt>
                                        </p:tgtEl>
                                        <p:attrNameLst>
                                          <p:attrName>style.visibility</p:attrName>
                                        </p:attrNameLst>
                                      </p:cBhvr>
                                      <p:to>
                                        <p:strVal val="visible"/>
                                      </p:to>
                                    </p:set>
                                    <p:animEffect transition="in" filter="fade">
                                      <p:cBhvr>
                                        <p:cTn id="25" dur="500"/>
                                        <p:tgtEl>
                                          <p:spTgt spid="96262">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animEffect transition="in" filter="fade">
                                      <p:cBhvr>
                                        <p:cTn id="33" dur="500"/>
                                        <p:tgtEl>
                                          <p:spTgt spid="1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xEl>
                                              <p:pRg st="2" end="2"/>
                                            </p:txEl>
                                          </p:spTgt>
                                        </p:tgtEl>
                                        <p:attrNameLst>
                                          <p:attrName>style.visibility</p:attrName>
                                        </p:attrNameLst>
                                      </p:cBhvr>
                                      <p:to>
                                        <p:strVal val="visible"/>
                                      </p:to>
                                    </p:set>
                                    <p:animEffect transition="in" filter="fade">
                                      <p:cBhvr>
                                        <p:cTn id="38" dur="500"/>
                                        <p:tgtEl>
                                          <p:spTgt spid="1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xEl>
                                              <p:pRg st="3" end="3"/>
                                            </p:txEl>
                                          </p:spTgt>
                                        </p:tgtEl>
                                        <p:attrNameLst>
                                          <p:attrName>style.visibility</p:attrName>
                                        </p:attrNameLst>
                                      </p:cBhvr>
                                      <p:to>
                                        <p:strVal val="visible"/>
                                      </p:to>
                                    </p:set>
                                    <p:animEffect transition="in" filter="fade">
                                      <p:cBhvr>
                                        <p:cTn id="43" dur="500"/>
                                        <p:tgtEl>
                                          <p:spTgt spid="13">
                                            <p:txEl>
                                              <p:pRg st="3" end="3"/>
                                            </p:txEl>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2" grpId="0" build="p" bldLvl="4" animBg="1"/>
      <p:bldP spid="96265" grpId="0" build="p" bldLvl="5"/>
      <p:bldP spid="13" grpId="0" build="p" bldLvl="5"/>
      <p:bldP spid="14"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5" name="Rectangle 9"/>
          <p:cNvSpPr>
            <a:spLocks noGrp="1" noChangeArrowheads="1"/>
          </p:cNvSpPr>
          <p:nvPr>
            <p:ph type="body" idx="1"/>
          </p:nvPr>
        </p:nvSpPr>
        <p:spPr>
          <a:xfrm>
            <a:off x="431540" y="771550"/>
            <a:ext cx="8460940" cy="3887188"/>
          </a:xfrm>
          <a:noFill/>
          <a:ln/>
        </p:spPr>
        <p:txBody>
          <a:bodyPr vert="horz" wrap="square" lIns="68565" tIns="68565" rIns="68565" bIns="68565" numCol="1" anchor="t" anchorCtr="0" compatLnSpc="1">
            <a:prstTxWarp prst="textNoShape">
              <a:avLst/>
            </a:prstTxWarp>
            <a:spAutoFit/>
          </a:bodyPr>
          <a:lstStyle/>
          <a:p>
            <a:pPr marL="0" indent="0" defTabSz="671513">
              <a:buNone/>
            </a:pPr>
            <a:r>
              <a:rPr lang="es-ES" sz="1400" u="sng" dirty="0"/>
              <a:t>PARTE 3: NUESTRO PROPÓSITO COMO MT</a:t>
            </a:r>
          </a:p>
          <a:p>
            <a:pPr marL="0" indent="0" defTabSz="671513">
              <a:buNone/>
            </a:pPr>
            <a:r>
              <a:rPr lang="es-ES" sz="1400" b="0" dirty="0"/>
              <a:t>En los mismos grupos, </a:t>
            </a:r>
            <a:r>
              <a:rPr lang="es-ES" sz="1400" b="0" dirty="0" err="1"/>
              <a:t>consensúen</a:t>
            </a:r>
            <a:r>
              <a:rPr lang="es-ES" sz="1400" b="0" dirty="0"/>
              <a:t> una expresión de propósito común del MT. </a:t>
            </a:r>
          </a:p>
          <a:p>
            <a:pPr marL="0" indent="0" defTabSz="671513">
              <a:buNone/>
            </a:pPr>
            <a:r>
              <a:rPr lang="es-ES" sz="1400" b="0" dirty="0"/>
              <a:t>Las siguientes preguntas pueden resultarles útiles en su reflexión, diálogo y construcción:</a:t>
            </a:r>
          </a:p>
          <a:p>
            <a:pPr defTabSz="671513"/>
            <a:r>
              <a:rPr lang="es-ES" sz="1400" b="0" i="1" dirty="0"/>
              <a:t>¿Qué valores / propósitos que abrazamos individualmente queremos ver reflejados en nuestro trabajo como MT?</a:t>
            </a:r>
          </a:p>
          <a:p>
            <a:pPr defTabSz="671513"/>
            <a:r>
              <a:rPr lang="es-ES" sz="1400" b="0" i="1" dirty="0"/>
              <a:t>¿En qué “grupos de interés” aspiramos a dejar huella como MT (ej.: clientes, empleados, accionistas, colegas del MT)?</a:t>
            </a:r>
          </a:p>
          <a:p>
            <a:pPr defTabSz="671513"/>
            <a:r>
              <a:rPr lang="es-ES" sz="1400" b="0" i="1" dirty="0"/>
              <a:t>¿Cuál es la diferencia singular con la que aspiramos a contribuir como MT?</a:t>
            </a:r>
          </a:p>
          <a:p>
            <a:pPr defTabSz="671513"/>
            <a:r>
              <a:rPr lang="es-ES" sz="1400" b="0" i="1" dirty="0"/>
              <a:t>¿Cómo quisiéramos ser percibidos como MT que nos haría sentir “orgullosos de pertenecer”?</a:t>
            </a:r>
          </a:p>
          <a:p>
            <a:pPr defTabSz="671513"/>
            <a:r>
              <a:rPr lang="es-ES" sz="1400" b="0" i="1" dirty="0"/>
              <a:t>¿Cómo quisiéramos ser recordados como MT que nos haría sentir “orgullosos de pertenecer”?</a:t>
            </a:r>
          </a:p>
          <a:p>
            <a:pPr marL="0" indent="0" defTabSz="671513">
              <a:buNone/>
            </a:pPr>
            <a:endParaRPr lang="es-ES" sz="1400" b="0" dirty="0"/>
          </a:p>
          <a:p>
            <a:pPr marL="0" indent="0" defTabSz="671513">
              <a:buNone/>
            </a:pPr>
            <a:r>
              <a:rPr lang="es-ES" sz="1400" b="0" dirty="0"/>
              <a:t>Entregable: Un breve texto que exprese la propuesta de este equipo para un Propósito Común del MT</a:t>
            </a:r>
          </a:p>
        </p:txBody>
      </p:sp>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Propósito</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206</a:t>
            </a:fld>
            <a:endParaRPr lang="en-US">
              <a:solidFill>
                <a:srgbClr val="B2B2B2"/>
              </a:solidFill>
            </a:endParaRPr>
          </a:p>
        </p:txBody>
      </p:sp>
      <p:sp>
        <p:nvSpPr>
          <p:cNvPr id="13" name="TextBox 12">
            <a:extLst>
              <a:ext uri="{FF2B5EF4-FFF2-40B4-BE49-F238E27FC236}">
                <a16:creationId xmlns:a16="http://schemas.microsoft.com/office/drawing/2014/main" id="{AEABAD8C-9C5B-4B24-AAA2-DDFE9D6A56A5}"/>
              </a:ext>
            </a:extLst>
          </p:cNvPr>
          <p:cNvSpPr txBox="1"/>
          <p:nvPr/>
        </p:nvSpPr>
        <p:spPr>
          <a:xfrm>
            <a:off x="3707904" y="4731990"/>
            <a:ext cx="1322285" cy="338554"/>
          </a:xfrm>
          <a:prstGeom prst="rect">
            <a:avLst/>
          </a:prstGeom>
          <a:noFill/>
        </p:spPr>
        <p:txBody>
          <a:bodyPr wrap="none" rtlCol="0">
            <a:spAutoFit/>
          </a:bodyPr>
          <a:lstStyle/>
          <a:p>
            <a:r>
              <a:rPr lang="es-AR" dirty="0"/>
              <a:t>Tiempo: 30’</a:t>
            </a:r>
            <a:endParaRPr lang="en-US" dirty="0"/>
          </a:p>
        </p:txBody>
      </p:sp>
    </p:spTree>
    <p:extLst>
      <p:ext uri="{BB962C8B-B14F-4D97-AF65-F5344CB8AC3E}">
        <p14:creationId xmlns:p14="http://schemas.microsoft.com/office/powerpoint/2010/main" val="3355960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animEffect transition="in" filter="fade">
                                      <p:cBhvr>
                                        <p:cTn id="7" dur="500"/>
                                        <p:tgtEl>
                                          <p:spTgt spid="96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265">
                                            <p:txEl>
                                              <p:pRg st="1" end="1"/>
                                            </p:txEl>
                                          </p:spTgt>
                                        </p:tgtEl>
                                        <p:attrNameLst>
                                          <p:attrName>style.visibility</p:attrName>
                                        </p:attrNameLst>
                                      </p:cBhvr>
                                      <p:to>
                                        <p:strVal val="visible"/>
                                      </p:to>
                                    </p:set>
                                    <p:animEffect transition="in" filter="fade">
                                      <p:cBhvr>
                                        <p:cTn id="12" dur="500"/>
                                        <p:tgtEl>
                                          <p:spTgt spid="962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6265">
                                            <p:txEl>
                                              <p:pRg st="2" end="2"/>
                                            </p:txEl>
                                          </p:spTgt>
                                        </p:tgtEl>
                                        <p:attrNameLst>
                                          <p:attrName>style.visibility</p:attrName>
                                        </p:attrNameLst>
                                      </p:cBhvr>
                                      <p:to>
                                        <p:strVal val="visible"/>
                                      </p:to>
                                    </p:set>
                                    <p:animEffect transition="in" filter="fade">
                                      <p:cBhvr>
                                        <p:cTn id="17" dur="500"/>
                                        <p:tgtEl>
                                          <p:spTgt spid="962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265">
                                            <p:txEl>
                                              <p:pRg st="3" end="3"/>
                                            </p:txEl>
                                          </p:spTgt>
                                        </p:tgtEl>
                                        <p:attrNameLst>
                                          <p:attrName>style.visibility</p:attrName>
                                        </p:attrNameLst>
                                      </p:cBhvr>
                                      <p:to>
                                        <p:strVal val="visible"/>
                                      </p:to>
                                    </p:set>
                                    <p:animEffect transition="in" filter="fade">
                                      <p:cBhvr>
                                        <p:cTn id="22" dur="500"/>
                                        <p:tgtEl>
                                          <p:spTgt spid="962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6265">
                                            <p:txEl>
                                              <p:pRg st="4" end="4"/>
                                            </p:txEl>
                                          </p:spTgt>
                                        </p:tgtEl>
                                        <p:attrNameLst>
                                          <p:attrName>style.visibility</p:attrName>
                                        </p:attrNameLst>
                                      </p:cBhvr>
                                      <p:to>
                                        <p:strVal val="visible"/>
                                      </p:to>
                                    </p:set>
                                    <p:animEffect transition="in" filter="fade">
                                      <p:cBhvr>
                                        <p:cTn id="27" dur="500"/>
                                        <p:tgtEl>
                                          <p:spTgt spid="962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265">
                                            <p:txEl>
                                              <p:pRg st="5" end="5"/>
                                            </p:txEl>
                                          </p:spTgt>
                                        </p:tgtEl>
                                        <p:attrNameLst>
                                          <p:attrName>style.visibility</p:attrName>
                                        </p:attrNameLst>
                                      </p:cBhvr>
                                      <p:to>
                                        <p:strVal val="visible"/>
                                      </p:to>
                                    </p:set>
                                    <p:animEffect transition="in" filter="fade">
                                      <p:cBhvr>
                                        <p:cTn id="32" dur="500"/>
                                        <p:tgtEl>
                                          <p:spTgt spid="9626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6265">
                                            <p:txEl>
                                              <p:pRg st="6" end="6"/>
                                            </p:txEl>
                                          </p:spTgt>
                                        </p:tgtEl>
                                        <p:attrNameLst>
                                          <p:attrName>style.visibility</p:attrName>
                                        </p:attrNameLst>
                                      </p:cBhvr>
                                      <p:to>
                                        <p:strVal val="visible"/>
                                      </p:to>
                                    </p:set>
                                    <p:animEffect transition="in" filter="fade">
                                      <p:cBhvr>
                                        <p:cTn id="37" dur="500"/>
                                        <p:tgtEl>
                                          <p:spTgt spid="9626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6265">
                                            <p:txEl>
                                              <p:pRg st="7" end="7"/>
                                            </p:txEl>
                                          </p:spTgt>
                                        </p:tgtEl>
                                        <p:attrNameLst>
                                          <p:attrName>style.visibility</p:attrName>
                                        </p:attrNameLst>
                                      </p:cBhvr>
                                      <p:to>
                                        <p:strVal val="visible"/>
                                      </p:to>
                                    </p:set>
                                    <p:animEffect transition="in" filter="fade">
                                      <p:cBhvr>
                                        <p:cTn id="42" dur="500"/>
                                        <p:tgtEl>
                                          <p:spTgt spid="9626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6265">
                                            <p:txEl>
                                              <p:pRg st="9" end="9"/>
                                            </p:txEl>
                                          </p:spTgt>
                                        </p:tgtEl>
                                        <p:attrNameLst>
                                          <p:attrName>style.visibility</p:attrName>
                                        </p:attrNameLst>
                                      </p:cBhvr>
                                      <p:to>
                                        <p:strVal val="visible"/>
                                      </p:to>
                                    </p:set>
                                    <p:animEffect transition="in" filter="fade">
                                      <p:cBhvr>
                                        <p:cTn id="47" dur="500"/>
                                        <p:tgtEl>
                                          <p:spTgt spid="96265">
                                            <p:txEl>
                                              <p:pRg st="9" end="9"/>
                                            </p:tx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5" grpId="0" build="p" bldLvl="5"/>
      <p:bldP spid="13"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5" name="Rectangle 9"/>
          <p:cNvSpPr>
            <a:spLocks noGrp="1" noChangeArrowheads="1"/>
          </p:cNvSpPr>
          <p:nvPr>
            <p:ph type="body" idx="1"/>
          </p:nvPr>
        </p:nvSpPr>
        <p:spPr>
          <a:xfrm>
            <a:off x="395536" y="915566"/>
            <a:ext cx="8460940" cy="3327034"/>
          </a:xfrm>
          <a:noFill/>
          <a:ln/>
        </p:spPr>
        <p:txBody>
          <a:bodyPr vert="horz" wrap="square" lIns="68565" tIns="68565" rIns="68565" bIns="68565" numCol="1" anchor="t" anchorCtr="0" compatLnSpc="1">
            <a:prstTxWarp prst="textNoShape">
              <a:avLst/>
            </a:prstTxWarp>
            <a:spAutoFit/>
          </a:bodyPr>
          <a:lstStyle/>
          <a:p>
            <a:pPr marL="0" indent="0" defTabSz="671513">
              <a:buNone/>
            </a:pPr>
            <a:r>
              <a:rPr lang="es-ES" sz="1400" u="sng" dirty="0"/>
              <a:t>PARTE 4: PLENARIO – PUESTA EN COMÚN</a:t>
            </a:r>
          </a:p>
          <a:p>
            <a:pPr marL="0" indent="0" defTabSz="671513">
              <a:buNone/>
            </a:pPr>
            <a:endParaRPr lang="es-ES" sz="1400" u="sng" dirty="0"/>
          </a:p>
          <a:p>
            <a:pPr marL="0" indent="0" defTabSz="671513">
              <a:buNone/>
            </a:pPr>
            <a:r>
              <a:rPr lang="es-ES" sz="1400" b="0" dirty="0"/>
              <a:t>Cada grupo expone su propuesta de Propósito común. Al exponer, especificar cuáles son los Valores que este propósito busca honrar.</a:t>
            </a:r>
          </a:p>
          <a:p>
            <a:pPr marL="0" indent="0" defTabSz="671513">
              <a:buNone/>
            </a:pPr>
            <a:r>
              <a:rPr lang="es-ES" sz="1400" b="0" dirty="0"/>
              <a:t>Los grupos que escuchan, consideran:</a:t>
            </a:r>
          </a:p>
          <a:p>
            <a:pPr defTabSz="671513"/>
            <a:r>
              <a:rPr lang="es-ES" sz="1400" b="0" i="1" dirty="0"/>
              <a:t>¿Qué </a:t>
            </a:r>
            <a:r>
              <a:rPr lang="es-ES" sz="1400" b="0" i="1" u="sng" dirty="0"/>
              <a:t>aclaraciones </a:t>
            </a:r>
            <a:r>
              <a:rPr lang="es-ES" sz="1400" b="0" i="1" dirty="0"/>
              <a:t>necesitamos para entender mejor la propuesta?</a:t>
            </a:r>
          </a:p>
          <a:p>
            <a:pPr defTabSz="671513"/>
            <a:r>
              <a:rPr lang="es-ES" sz="1400" b="0" i="1" dirty="0"/>
              <a:t>¿En qué aspectos la propuesta del grupo colega es coincidente o compatible con la de nuestro grupo?</a:t>
            </a:r>
          </a:p>
          <a:p>
            <a:pPr defTabSz="671513"/>
            <a:r>
              <a:rPr lang="es-ES" sz="1400" b="0" i="1" dirty="0"/>
              <a:t>¿Hay algún aspecto de incompatibilidad (=“no puedo vivir con eso”)?</a:t>
            </a:r>
          </a:p>
          <a:p>
            <a:pPr defTabSz="671513"/>
            <a:r>
              <a:rPr lang="es-ES" sz="1400" b="0" i="1" dirty="0"/>
              <a:t>¿Podemos vislumbrar una versión integradora?</a:t>
            </a:r>
          </a:p>
          <a:p>
            <a:pPr marL="0" indent="0" defTabSz="671513">
              <a:buNone/>
            </a:pPr>
            <a:endParaRPr lang="es-ES" sz="1400" b="0" dirty="0"/>
          </a:p>
        </p:txBody>
      </p:sp>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Propósito</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207</a:t>
            </a:fld>
            <a:endParaRPr lang="en-US">
              <a:solidFill>
                <a:srgbClr val="B2B2B2"/>
              </a:solidFill>
            </a:endParaRPr>
          </a:p>
        </p:txBody>
      </p:sp>
      <p:sp>
        <p:nvSpPr>
          <p:cNvPr id="13" name="TextBox 12">
            <a:extLst>
              <a:ext uri="{FF2B5EF4-FFF2-40B4-BE49-F238E27FC236}">
                <a16:creationId xmlns:a16="http://schemas.microsoft.com/office/drawing/2014/main" id="{AEABAD8C-9C5B-4B24-AAA2-DDFE9D6A56A5}"/>
              </a:ext>
            </a:extLst>
          </p:cNvPr>
          <p:cNvSpPr txBox="1"/>
          <p:nvPr/>
        </p:nvSpPr>
        <p:spPr>
          <a:xfrm>
            <a:off x="3707904" y="4242600"/>
            <a:ext cx="1322285" cy="338554"/>
          </a:xfrm>
          <a:prstGeom prst="rect">
            <a:avLst/>
          </a:prstGeom>
          <a:noFill/>
        </p:spPr>
        <p:txBody>
          <a:bodyPr wrap="none" rtlCol="0">
            <a:spAutoFit/>
          </a:bodyPr>
          <a:lstStyle/>
          <a:p>
            <a:r>
              <a:rPr lang="es-AR" dirty="0"/>
              <a:t>Tiempo: 30’</a:t>
            </a:r>
            <a:endParaRPr lang="en-US" dirty="0"/>
          </a:p>
        </p:txBody>
      </p:sp>
    </p:spTree>
    <p:extLst>
      <p:ext uri="{BB962C8B-B14F-4D97-AF65-F5344CB8AC3E}">
        <p14:creationId xmlns:p14="http://schemas.microsoft.com/office/powerpoint/2010/main" val="3850249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animEffect transition="in" filter="box(in)">
                                      <p:cBhvr>
                                        <p:cTn id="7" dur="500"/>
                                        <p:tgtEl>
                                          <p:spTgt spid="96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6265">
                                            <p:txEl>
                                              <p:pRg st="2" end="2"/>
                                            </p:txEl>
                                          </p:spTgt>
                                        </p:tgtEl>
                                        <p:attrNameLst>
                                          <p:attrName>style.visibility</p:attrName>
                                        </p:attrNameLst>
                                      </p:cBhvr>
                                      <p:to>
                                        <p:strVal val="visible"/>
                                      </p:to>
                                    </p:set>
                                    <p:animEffect transition="in" filter="box(in)">
                                      <p:cBhvr>
                                        <p:cTn id="12" dur="500"/>
                                        <p:tgtEl>
                                          <p:spTgt spid="962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6265">
                                            <p:txEl>
                                              <p:pRg st="3" end="3"/>
                                            </p:txEl>
                                          </p:spTgt>
                                        </p:tgtEl>
                                        <p:attrNameLst>
                                          <p:attrName>style.visibility</p:attrName>
                                        </p:attrNameLst>
                                      </p:cBhvr>
                                      <p:to>
                                        <p:strVal val="visible"/>
                                      </p:to>
                                    </p:set>
                                    <p:animEffect transition="in" filter="box(in)">
                                      <p:cBhvr>
                                        <p:cTn id="17" dur="500"/>
                                        <p:tgtEl>
                                          <p:spTgt spid="9626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6265">
                                            <p:txEl>
                                              <p:pRg st="4" end="4"/>
                                            </p:txEl>
                                          </p:spTgt>
                                        </p:tgtEl>
                                        <p:attrNameLst>
                                          <p:attrName>style.visibility</p:attrName>
                                        </p:attrNameLst>
                                      </p:cBhvr>
                                      <p:to>
                                        <p:strVal val="visible"/>
                                      </p:to>
                                    </p:set>
                                    <p:animEffect transition="in" filter="box(in)">
                                      <p:cBhvr>
                                        <p:cTn id="22" dur="500"/>
                                        <p:tgtEl>
                                          <p:spTgt spid="9626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6265">
                                            <p:txEl>
                                              <p:pRg st="5" end="5"/>
                                            </p:txEl>
                                          </p:spTgt>
                                        </p:tgtEl>
                                        <p:attrNameLst>
                                          <p:attrName>style.visibility</p:attrName>
                                        </p:attrNameLst>
                                      </p:cBhvr>
                                      <p:to>
                                        <p:strVal val="visible"/>
                                      </p:to>
                                    </p:set>
                                    <p:animEffect transition="in" filter="box(in)">
                                      <p:cBhvr>
                                        <p:cTn id="27" dur="500"/>
                                        <p:tgtEl>
                                          <p:spTgt spid="9626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6265">
                                            <p:txEl>
                                              <p:pRg st="6" end="6"/>
                                            </p:txEl>
                                          </p:spTgt>
                                        </p:tgtEl>
                                        <p:attrNameLst>
                                          <p:attrName>style.visibility</p:attrName>
                                        </p:attrNameLst>
                                      </p:cBhvr>
                                      <p:to>
                                        <p:strVal val="visible"/>
                                      </p:to>
                                    </p:set>
                                    <p:animEffect transition="in" filter="box(in)">
                                      <p:cBhvr>
                                        <p:cTn id="32" dur="500"/>
                                        <p:tgtEl>
                                          <p:spTgt spid="9626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96265">
                                            <p:txEl>
                                              <p:pRg st="7" end="7"/>
                                            </p:txEl>
                                          </p:spTgt>
                                        </p:tgtEl>
                                        <p:attrNameLst>
                                          <p:attrName>style.visibility</p:attrName>
                                        </p:attrNameLst>
                                      </p:cBhvr>
                                      <p:to>
                                        <p:strVal val="visible"/>
                                      </p:to>
                                    </p:set>
                                    <p:animEffect transition="in" filter="box(in)">
                                      <p:cBhvr>
                                        <p:cTn id="37" dur="500"/>
                                        <p:tgtEl>
                                          <p:spTgt spid="9626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5" grpId="0" build="p"/>
      <p:bldP spid="13"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5" name="Rectangle 9"/>
          <p:cNvSpPr>
            <a:spLocks noGrp="1" noChangeArrowheads="1"/>
          </p:cNvSpPr>
          <p:nvPr>
            <p:ph type="body" idx="1"/>
          </p:nvPr>
        </p:nvSpPr>
        <p:spPr>
          <a:xfrm>
            <a:off x="395536" y="915566"/>
            <a:ext cx="8460940" cy="2982325"/>
          </a:xfrm>
          <a:noFill/>
          <a:ln/>
        </p:spPr>
        <p:txBody>
          <a:bodyPr vert="horz" wrap="square" lIns="68565" tIns="68565" rIns="68565" bIns="68565" numCol="1" anchor="t" anchorCtr="0" compatLnSpc="1">
            <a:prstTxWarp prst="textNoShape">
              <a:avLst/>
            </a:prstTxWarp>
            <a:spAutoFit/>
          </a:bodyPr>
          <a:lstStyle/>
          <a:p>
            <a:pPr marL="0" indent="0" defTabSz="671513">
              <a:buNone/>
            </a:pPr>
            <a:r>
              <a:rPr lang="es-ES" sz="1400" u="sng" dirty="0"/>
              <a:t>PARTE 5: INTEGRACIÓN</a:t>
            </a:r>
          </a:p>
          <a:p>
            <a:pPr marL="0" indent="0" defTabSz="671513">
              <a:buNone/>
            </a:pPr>
            <a:endParaRPr lang="es-ES" sz="1400" u="sng" dirty="0"/>
          </a:p>
          <a:p>
            <a:pPr marL="0" indent="0" defTabSz="671513">
              <a:buNone/>
            </a:pPr>
            <a:r>
              <a:rPr lang="es-ES" sz="1400" b="0" dirty="0"/>
              <a:t>1) </a:t>
            </a:r>
            <a:r>
              <a:rPr lang="es-ES" sz="1400" dirty="0"/>
              <a:t>Los 4 grupos se funden en 2 grupos mayores (“A” y “B”).</a:t>
            </a:r>
          </a:p>
          <a:p>
            <a:pPr lvl="1" defTabSz="671513"/>
            <a:r>
              <a:rPr lang="es-ES" sz="1400" b="0" dirty="0"/>
              <a:t>Cada uno de los 2 “grupos mayores” busca consensuar una versión integradora de (como mínimo) las 2 versiones de Propósito de sus grupos originales. </a:t>
            </a:r>
          </a:p>
          <a:p>
            <a:pPr marL="0" indent="0" defTabSz="671513">
              <a:buNone/>
            </a:pPr>
            <a:r>
              <a:rPr lang="es-ES" sz="1400" b="0" dirty="0"/>
              <a:t>2) </a:t>
            </a:r>
            <a:r>
              <a:rPr lang="es-ES" sz="1400" dirty="0"/>
              <a:t>Sesión plenaria.</a:t>
            </a:r>
          </a:p>
          <a:p>
            <a:pPr lvl="1" defTabSz="671513"/>
            <a:r>
              <a:rPr lang="es-ES" sz="1400" b="0" dirty="0"/>
              <a:t>Cada grupo mayor (“A” o “B”) presenta su versión “integrada” de Propósito.</a:t>
            </a:r>
          </a:p>
          <a:p>
            <a:pPr lvl="1" defTabSz="671513"/>
            <a:r>
              <a:rPr lang="es-ES" sz="1400" b="0" dirty="0"/>
              <a:t>Audiencia: Preguntas para entender.</a:t>
            </a:r>
          </a:p>
          <a:p>
            <a:pPr lvl="1" defTabSz="671513"/>
            <a:r>
              <a:rPr lang="es-ES" sz="1400" b="0" dirty="0"/>
              <a:t>Conversación abierta en busca de versión común definitiva.</a:t>
            </a:r>
          </a:p>
        </p:txBody>
      </p:sp>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Propósito</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208</a:t>
            </a:fld>
            <a:endParaRPr lang="en-US">
              <a:solidFill>
                <a:srgbClr val="B2B2B2"/>
              </a:solidFill>
            </a:endParaRPr>
          </a:p>
        </p:txBody>
      </p:sp>
      <p:sp>
        <p:nvSpPr>
          <p:cNvPr id="13" name="TextBox 12">
            <a:extLst>
              <a:ext uri="{FF2B5EF4-FFF2-40B4-BE49-F238E27FC236}">
                <a16:creationId xmlns:a16="http://schemas.microsoft.com/office/drawing/2014/main" id="{AEABAD8C-9C5B-4B24-AAA2-DDFE9D6A56A5}"/>
              </a:ext>
            </a:extLst>
          </p:cNvPr>
          <p:cNvSpPr txBox="1"/>
          <p:nvPr/>
        </p:nvSpPr>
        <p:spPr>
          <a:xfrm>
            <a:off x="3707904" y="4242600"/>
            <a:ext cx="1322285" cy="338554"/>
          </a:xfrm>
          <a:prstGeom prst="rect">
            <a:avLst/>
          </a:prstGeom>
          <a:noFill/>
        </p:spPr>
        <p:txBody>
          <a:bodyPr wrap="none" rtlCol="0">
            <a:spAutoFit/>
          </a:bodyPr>
          <a:lstStyle/>
          <a:p>
            <a:r>
              <a:rPr lang="es-AR" dirty="0"/>
              <a:t>Tiempo: 40’</a:t>
            </a:r>
            <a:endParaRPr lang="en-US" dirty="0"/>
          </a:p>
        </p:txBody>
      </p:sp>
    </p:spTree>
    <p:extLst>
      <p:ext uri="{BB962C8B-B14F-4D97-AF65-F5344CB8AC3E}">
        <p14:creationId xmlns:p14="http://schemas.microsoft.com/office/powerpoint/2010/main" val="1529168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animEffect transition="in" filter="fade">
                                      <p:cBhvr>
                                        <p:cTn id="7" dur="500"/>
                                        <p:tgtEl>
                                          <p:spTgt spid="96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265">
                                            <p:txEl>
                                              <p:pRg st="2" end="2"/>
                                            </p:txEl>
                                          </p:spTgt>
                                        </p:tgtEl>
                                        <p:attrNameLst>
                                          <p:attrName>style.visibility</p:attrName>
                                        </p:attrNameLst>
                                      </p:cBhvr>
                                      <p:to>
                                        <p:strVal val="visible"/>
                                      </p:to>
                                    </p:set>
                                    <p:animEffect transition="in" filter="fade">
                                      <p:cBhvr>
                                        <p:cTn id="12" dur="500"/>
                                        <p:tgtEl>
                                          <p:spTgt spid="962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6265">
                                            <p:txEl>
                                              <p:pRg st="3" end="3"/>
                                            </p:txEl>
                                          </p:spTgt>
                                        </p:tgtEl>
                                        <p:attrNameLst>
                                          <p:attrName>style.visibility</p:attrName>
                                        </p:attrNameLst>
                                      </p:cBhvr>
                                      <p:to>
                                        <p:strVal val="visible"/>
                                      </p:to>
                                    </p:set>
                                    <p:animEffect transition="in" filter="fade">
                                      <p:cBhvr>
                                        <p:cTn id="17" dur="500"/>
                                        <p:tgtEl>
                                          <p:spTgt spid="9626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265">
                                            <p:txEl>
                                              <p:pRg st="4" end="4"/>
                                            </p:txEl>
                                          </p:spTgt>
                                        </p:tgtEl>
                                        <p:attrNameLst>
                                          <p:attrName>style.visibility</p:attrName>
                                        </p:attrNameLst>
                                      </p:cBhvr>
                                      <p:to>
                                        <p:strVal val="visible"/>
                                      </p:to>
                                    </p:set>
                                    <p:animEffect transition="in" filter="fade">
                                      <p:cBhvr>
                                        <p:cTn id="22" dur="500"/>
                                        <p:tgtEl>
                                          <p:spTgt spid="9626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6265">
                                            <p:txEl>
                                              <p:pRg st="5" end="5"/>
                                            </p:txEl>
                                          </p:spTgt>
                                        </p:tgtEl>
                                        <p:attrNameLst>
                                          <p:attrName>style.visibility</p:attrName>
                                        </p:attrNameLst>
                                      </p:cBhvr>
                                      <p:to>
                                        <p:strVal val="visible"/>
                                      </p:to>
                                    </p:set>
                                    <p:animEffect transition="in" filter="fade">
                                      <p:cBhvr>
                                        <p:cTn id="27" dur="500"/>
                                        <p:tgtEl>
                                          <p:spTgt spid="9626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265">
                                            <p:txEl>
                                              <p:pRg st="6" end="6"/>
                                            </p:txEl>
                                          </p:spTgt>
                                        </p:tgtEl>
                                        <p:attrNameLst>
                                          <p:attrName>style.visibility</p:attrName>
                                        </p:attrNameLst>
                                      </p:cBhvr>
                                      <p:to>
                                        <p:strVal val="visible"/>
                                      </p:to>
                                    </p:set>
                                    <p:animEffect transition="in" filter="fade">
                                      <p:cBhvr>
                                        <p:cTn id="32" dur="500"/>
                                        <p:tgtEl>
                                          <p:spTgt spid="9626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6265">
                                            <p:txEl>
                                              <p:pRg st="7" end="7"/>
                                            </p:txEl>
                                          </p:spTgt>
                                        </p:tgtEl>
                                        <p:attrNameLst>
                                          <p:attrName>style.visibility</p:attrName>
                                        </p:attrNameLst>
                                      </p:cBhvr>
                                      <p:to>
                                        <p:strVal val="visible"/>
                                      </p:to>
                                    </p:set>
                                    <p:animEffect transition="in" filter="fade">
                                      <p:cBhvr>
                                        <p:cTn id="37" dur="500"/>
                                        <p:tgtEl>
                                          <p:spTgt spid="96265">
                                            <p:txEl>
                                              <p:pRg st="7" end="7"/>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5" grpId="0" build="p" bldLvl="5"/>
      <p:bldP spid="13"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a:extLst>
              <a:ext uri="{FF2B5EF4-FFF2-40B4-BE49-F238E27FC236}">
                <a16:creationId xmlns:a16="http://schemas.microsoft.com/office/drawing/2014/main" id="{4E862E90-D085-4782-B5D1-C4EAAD6CBDD9}"/>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40738" name="1 Marcador de pie de página"/>
          <p:cNvSpPr txBox="1">
            <a:spLocks noGrp="1"/>
          </p:cNvSpPr>
          <p:nvPr/>
        </p:nvSpPr>
        <p:spPr bwMode="auto">
          <a:xfrm>
            <a:off x="1143000" y="4998244"/>
            <a:ext cx="2171700" cy="145256"/>
          </a:xfrm>
          <a:prstGeom prst="rect">
            <a:avLst/>
          </a:prstGeom>
          <a:noFill/>
          <a:ln w="9525">
            <a:noFill/>
            <a:miter lim="800000"/>
            <a:headEnd/>
            <a:tailEnd/>
          </a:ln>
        </p:spPr>
        <p:txBody>
          <a:bodyPr/>
          <a:lstStyle/>
          <a:p>
            <a:pPr eaLnBrk="1" hangingPunct="1">
              <a:spcBef>
                <a:spcPct val="0"/>
              </a:spcBef>
            </a:pPr>
            <a:r>
              <a:rPr lang="en-US" sz="675">
                <a:solidFill>
                  <a:schemeClr val="bg1"/>
                </a:solidFill>
              </a:rPr>
              <a:t>© 2009 Axialent, Inc. All rights reserved</a:t>
            </a:r>
            <a:endParaRPr lang="es-ES" sz="675" b="0">
              <a:solidFill>
                <a:schemeClr val="bg1"/>
              </a:solidFill>
            </a:endParaRPr>
          </a:p>
        </p:txBody>
      </p:sp>
      <p:sp>
        <p:nvSpPr>
          <p:cNvPr id="7" name="2 Marcador de número de diapositiva"/>
          <p:cNvSpPr txBox="1">
            <a:spLocks noGrp="1"/>
          </p:cNvSpPr>
          <p:nvPr/>
        </p:nvSpPr>
        <p:spPr bwMode="auto">
          <a:xfrm>
            <a:off x="7622382" y="4973241"/>
            <a:ext cx="378619" cy="215503"/>
          </a:xfrm>
          <a:prstGeom prst="rect">
            <a:avLst/>
          </a:prstGeom>
          <a:noFill/>
          <a:ln>
            <a:miter lim="800000"/>
            <a:headEnd/>
            <a:tailEnd/>
          </a:ln>
        </p:spPr>
        <p:txBody>
          <a:bodyPr/>
          <a:lstStyle/>
          <a:p>
            <a:pPr algn="r" eaLnBrk="1" hangingPunct="1">
              <a:spcBef>
                <a:spcPct val="0"/>
              </a:spcBef>
              <a:defRPr/>
            </a:pPr>
            <a:fld id="{25009CB3-0FDA-461C-B7AF-74C6A358D1F6}" type="slidenum">
              <a:rPr lang="es-ES" sz="900">
                <a:solidFill>
                  <a:schemeClr val="bg1"/>
                </a:solidFill>
                <a:latin typeface="+mj-lt"/>
                <a:cs typeface="+mn-cs"/>
              </a:rPr>
              <a:pPr algn="r" eaLnBrk="1" hangingPunct="1">
                <a:spcBef>
                  <a:spcPct val="0"/>
                </a:spcBef>
                <a:defRPr/>
              </a:pPr>
              <a:t>209</a:t>
            </a:fld>
            <a:endParaRPr lang="es-ES" sz="900">
              <a:solidFill>
                <a:schemeClr val="bg1"/>
              </a:solidFill>
              <a:latin typeface="+mj-lt"/>
              <a:cs typeface="+mn-cs"/>
            </a:endParaRPr>
          </a:p>
        </p:txBody>
      </p:sp>
      <p:pic>
        <p:nvPicPr>
          <p:cNvPr id="1140740" name="Picture 5" descr="frankl"/>
          <p:cNvPicPr>
            <a:picLocks noChangeAspect="1" noChangeArrowheads="1"/>
          </p:cNvPicPr>
          <p:nvPr/>
        </p:nvPicPr>
        <p:blipFill>
          <a:blip r:embed="rId3" cstate="print"/>
          <a:srcRect/>
          <a:stretch>
            <a:fillRect/>
          </a:stretch>
        </p:blipFill>
        <p:spPr bwMode="auto">
          <a:xfrm>
            <a:off x="755576" y="1534720"/>
            <a:ext cx="1714500" cy="2286000"/>
          </a:xfrm>
          <a:prstGeom prst="rect">
            <a:avLst/>
          </a:prstGeom>
          <a:noFill/>
          <a:ln w="9525">
            <a:noFill/>
            <a:miter lim="800000"/>
            <a:headEnd/>
            <a:tailEnd/>
          </a:ln>
        </p:spPr>
      </p:pic>
      <p:sp>
        <p:nvSpPr>
          <p:cNvPr id="1140741" name="Rectangle 3"/>
          <p:cNvSpPr>
            <a:spLocks noChangeArrowheads="1"/>
          </p:cNvSpPr>
          <p:nvPr/>
        </p:nvSpPr>
        <p:spPr bwMode="auto">
          <a:xfrm>
            <a:off x="2754247" y="945835"/>
            <a:ext cx="6115050" cy="2408331"/>
          </a:xfrm>
          <a:prstGeom prst="rect">
            <a:avLst/>
          </a:prstGeom>
          <a:noFill/>
          <a:ln w="9525" algn="ctr">
            <a:noFill/>
            <a:miter lim="800000"/>
            <a:headEnd/>
            <a:tailEnd/>
          </a:ln>
        </p:spPr>
        <p:txBody>
          <a:bodyPr wrap="square" lIns="68558" tIns="34280" rIns="68558" bIns="34280">
            <a:spAutoFit/>
          </a:bodyPr>
          <a:lstStyle/>
          <a:p>
            <a:pPr algn="r" defTabSz="640556" eaLnBrk="1" hangingPunct="1"/>
            <a:r>
              <a:rPr lang="es-MX" b="0" i="1" dirty="0">
                <a:solidFill>
                  <a:srgbClr val="002960"/>
                </a:solidFill>
              </a:rPr>
              <a:t>“Nosotros que conocimos los campos de concentración recordamos a las personas que pasaban de barraca en barraca, reconfortando a unos, dándoles su último pedazo de pan a otros. Tal vez no eran muchos, pero son la prueba de que se le puede quitar todo a un ser humano salvo una cosa, la última de las libertades humanas: la posibilidad de elegir su comportamiento, cualesquiera que fueren las circunstancias, de hacer su propia elección”</a:t>
            </a:r>
          </a:p>
          <a:p>
            <a:pPr algn="r" defTabSz="640556" eaLnBrk="1" hangingPunct="1"/>
            <a:r>
              <a:rPr lang="es-MX" b="0" i="1" dirty="0">
                <a:solidFill>
                  <a:srgbClr val="002960"/>
                </a:solidFill>
              </a:rPr>
              <a:t>	</a:t>
            </a:r>
          </a:p>
        </p:txBody>
      </p:sp>
      <p:sp>
        <p:nvSpPr>
          <p:cNvPr id="1140742" name="Rectangle 4"/>
          <p:cNvSpPr>
            <a:spLocks noChangeArrowheads="1"/>
          </p:cNvSpPr>
          <p:nvPr/>
        </p:nvSpPr>
        <p:spPr bwMode="auto">
          <a:xfrm>
            <a:off x="2754247" y="3190381"/>
            <a:ext cx="6115050" cy="807893"/>
          </a:xfrm>
          <a:prstGeom prst="rect">
            <a:avLst/>
          </a:prstGeom>
          <a:noFill/>
          <a:ln w="9525" algn="ctr">
            <a:noFill/>
            <a:miter lim="800000"/>
            <a:headEnd/>
            <a:tailEnd/>
          </a:ln>
        </p:spPr>
        <p:txBody>
          <a:bodyPr lIns="68558" tIns="34280" rIns="68558" bIns="34280">
            <a:spAutoFit/>
          </a:bodyPr>
          <a:lstStyle/>
          <a:p>
            <a:pPr algn="r" defTabSz="640556" eaLnBrk="1" hangingPunct="1"/>
            <a:r>
              <a:rPr lang="es-MX" b="0" i="1" dirty="0">
                <a:solidFill>
                  <a:srgbClr val="002960"/>
                </a:solidFill>
              </a:rPr>
              <a:t>“Así, en tales condiciones, el hombre es libre de decidir lo que quiere ser, mental y espiritualmente. Puede elegir conservar su dignidad humana, incluso en un campo de concentración. ”</a:t>
            </a:r>
          </a:p>
        </p:txBody>
      </p:sp>
      <p:sp>
        <p:nvSpPr>
          <p:cNvPr id="1140743" name="Rectangle 5"/>
          <p:cNvSpPr>
            <a:spLocks noGrp="1" noChangeArrowheads="1"/>
          </p:cNvSpPr>
          <p:nvPr>
            <p:ph type="title" idx="4294967295"/>
          </p:nvPr>
        </p:nvSpPr>
        <p:spPr>
          <a:xfrm>
            <a:off x="395536" y="114186"/>
            <a:ext cx="8369830" cy="369332"/>
          </a:xfrm>
        </p:spPr>
        <p:txBody>
          <a:bodyPr vert="horz" wrap="square" lIns="0" tIns="0" rIns="0" bIns="0" numCol="1" anchor="t" anchorCtr="0" compatLnSpc="1">
            <a:prstTxWarp prst="textNoShape">
              <a:avLst/>
            </a:prstTxWarp>
            <a:spAutoFit/>
          </a:bodyPr>
          <a:lstStyle/>
          <a:p>
            <a:pPr eaLnBrk="1" hangingPunct="1"/>
            <a:r>
              <a:rPr lang="fr-FR" sz="2400" dirty="0"/>
              <a:t>Victor </a:t>
            </a:r>
            <a:r>
              <a:rPr lang="fr-FR" sz="2400" dirty="0" err="1"/>
              <a:t>Frankl</a:t>
            </a:r>
            <a:r>
              <a:rPr lang="fr-FR" sz="2400" dirty="0"/>
              <a:t>: « El hombre en </a:t>
            </a:r>
            <a:r>
              <a:rPr lang="fr-FR" sz="2400" dirty="0" err="1"/>
              <a:t>busca</a:t>
            </a:r>
            <a:r>
              <a:rPr lang="fr-FR" sz="2400" dirty="0"/>
              <a:t> de </a:t>
            </a:r>
            <a:r>
              <a:rPr lang="fr-FR" sz="2400" dirty="0" err="1"/>
              <a:t>sentido</a:t>
            </a:r>
            <a:r>
              <a:rPr lang="fr-FR" sz="2400" dirty="0"/>
              <a:t> »</a:t>
            </a:r>
          </a:p>
        </p:txBody>
      </p:sp>
      <p:sp>
        <p:nvSpPr>
          <p:cNvPr id="8" name="Slide Number Placeholder 3">
            <a:extLst>
              <a:ext uri="{FF2B5EF4-FFF2-40B4-BE49-F238E27FC236}">
                <a16:creationId xmlns:a16="http://schemas.microsoft.com/office/drawing/2014/main" id="{D1565143-DB4C-4048-8DA6-918ED7C4927C}"/>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209</a:t>
            </a:fld>
            <a:endParaRPr lang="en-US">
              <a:solidFill>
                <a:srgbClr val="B2B2B2"/>
              </a:solidFill>
            </a:endParaRPr>
          </a:p>
        </p:txBody>
      </p:sp>
    </p:spTree>
    <p:extLst>
      <p:ext uri="{BB962C8B-B14F-4D97-AF65-F5344CB8AC3E}">
        <p14:creationId xmlns:p14="http://schemas.microsoft.com/office/powerpoint/2010/main" val="40914679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4EC4ADE5-A3EB-4836-B4CE-2F00CB2846A9}"/>
              </a:ext>
            </a:extLst>
          </p:cNvPr>
          <p:cNvSpPr/>
          <p:nvPr/>
        </p:nvSpPr>
        <p:spPr>
          <a:xfrm>
            <a:off x="-12128" y="1489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 name="Marcador de contenido 2">
            <a:extLst>
              <a:ext uri="{FF2B5EF4-FFF2-40B4-BE49-F238E27FC236}">
                <a16:creationId xmlns:a16="http://schemas.microsoft.com/office/drawing/2014/main" id="{026412E8-E0A5-4E15-BC2F-10CDAF98A8EA}"/>
              </a:ext>
            </a:extLst>
          </p:cNvPr>
          <p:cNvSpPr>
            <a:spLocks noGrp="1"/>
          </p:cNvSpPr>
          <p:nvPr>
            <p:ph idx="1"/>
          </p:nvPr>
        </p:nvSpPr>
        <p:spPr>
          <a:xfrm>
            <a:off x="-2052736" y="843558"/>
            <a:ext cx="5112568" cy="4392488"/>
          </a:xfrm>
        </p:spPr>
        <p:txBody>
          <a:bodyPr/>
          <a:lstStyle/>
          <a:p>
            <a:pPr marL="0" indent="0">
              <a:spcBef>
                <a:spcPts val="600"/>
              </a:spcBef>
              <a:buNone/>
            </a:pPr>
            <a:r>
              <a:rPr lang="es-AR" sz="900" b="0" dirty="0"/>
              <a:t>.</a:t>
            </a:r>
          </a:p>
          <a:p>
            <a:pPr marL="0" indent="0">
              <a:spcBef>
                <a:spcPts val="600"/>
              </a:spcBef>
              <a:buNone/>
            </a:pPr>
            <a:r>
              <a:rPr lang="es-AR" sz="900" b="0" dirty="0"/>
              <a:t>.</a:t>
            </a:r>
          </a:p>
          <a:p>
            <a:endParaRPr lang="es-AR" sz="1200" dirty="0"/>
          </a:p>
        </p:txBody>
      </p:sp>
      <p:sp>
        <p:nvSpPr>
          <p:cNvPr id="4" name="Marcador de número de diapositiva 3">
            <a:extLst>
              <a:ext uri="{FF2B5EF4-FFF2-40B4-BE49-F238E27FC236}">
                <a16:creationId xmlns:a16="http://schemas.microsoft.com/office/drawing/2014/main" id="{A6DFBD03-D5E4-43DB-A479-6E75802DD7EC}"/>
              </a:ext>
            </a:extLst>
          </p:cNvPr>
          <p:cNvSpPr>
            <a:spLocks noGrp="1"/>
          </p:cNvSpPr>
          <p:nvPr>
            <p:ph type="sldNum" sz="quarter" idx="10"/>
          </p:nvPr>
        </p:nvSpPr>
        <p:spPr/>
        <p:txBody>
          <a:bodyPr/>
          <a:lstStyle/>
          <a:p>
            <a:pPr>
              <a:defRPr/>
            </a:pPr>
            <a:r>
              <a:rPr lang="en-US" sz="900"/>
              <a:t>| </a:t>
            </a:r>
            <a:fld id="{9B4E8CCE-87C1-4BA8-8D86-15FF64157675}" type="slidenum">
              <a:rPr lang="en-US" sz="900" smtClean="0">
                <a:solidFill>
                  <a:srgbClr val="B2B2B2"/>
                </a:solidFill>
              </a:rPr>
              <a:pPr>
                <a:defRPr/>
              </a:pPr>
              <a:t>21</a:t>
            </a:fld>
            <a:endParaRPr lang="en-US" sz="900">
              <a:solidFill>
                <a:srgbClr val="B2B2B2"/>
              </a:solidFill>
            </a:endParaRPr>
          </a:p>
        </p:txBody>
      </p:sp>
      <p:sp>
        <p:nvSpPr>
          <p:cNvPr id="7" name="Título 1">
            <a:extLst>
              <a:ext uri="{FF2B5EF4-FFF2-40B4-BE49-F238E27FC236}">
                <a16:creationId xmlns:a16="http://schemas.microsoft.com/office/drawing/2014/main" id="{F656163E-E718-42AC-B410-8E5101D75336}"/>
              </a:ext>
            </a:extLst>
          </p:cNvPr>
          <p:cNvSpPr>
            <a:spLocks noGrp="1"/>
          </p:cNvSpPr>
          <p:nvPr>
            <p:ph type="title"/>
          </p:nvPr>
        </p:nvSpPr>
        <p:spPr>
          <a:xfrm>
            <a:off x="279400" y="51470"/>
            <a:ext cx="8685213" cy="434578"/>
          </a:xfrm>
        </p:spPr>
        <p:txBody>
          <a:bodyPr/>
          <a:lstStyle/>
          <a:p>
            <a:r>
              <a:rPr lang="es-AR" dirty="0"/>
              <a:t>Valores: Refinamiento de las definiciones</a:t>
            </a:r>
          </a:p>
        </p:txBody>
      </p:sp>
      <p:graphicFrame>
        <p:nvGraphicFramePr>
          <p:cNvPr id="2" name="Tabla 1">
            <a:extLst>
              <a:ext uri="{FF2B5EF4-FFF2-40B4-BE49-F238E27FC236}">
                <a16:creationId xmlns:a16="http://schemas.microsoft.com/office/drawing/2014/main" id="{D830C3B2-445B-475E-A5DB-9DE93B706827}"/>
              </a:ext>
            </a:extLst>
          </p:cNvPr>
          <p:cNvGraphicFramePr>
            <a:graphicFrameLocks noGrp="1"/>
          </p:cNvGraphicFramePr>
          <p:nvPr>
            <p:extLst>
              <p:ext uri="{D42A27DB-BD31-4B8C-83A1-F6EECF244321}">
                <p14:modId xmlns:p14="http://schemas.microsoft.com/office/powerpoint/2010/main" val="4225702026"/>
              </p:ext>
            </p:extLst>
          </p:nvPr>
        </p:nvGraphicFramePr>
        <p:xfrm>
          <a:off x="-14398" y="676164"/>
          <a:ext cx="8857109" cy="4461878"/>
        </p:xfrm>
        <a:graphic>
          <a:graphicData uri="http://schemas.openxmlformats.org/drawingml/2006/table">
            <a:tbl>
              <a:tblPr firstRow="1" bandRow="1">
                <a:tableStyleId>{7DF18680-E054-41AD-8BC1-D1AEF772440D}</a:tableStyleId>
              </a:tblPr>
              <a:tblGrid>
                <a:gridCol w="5688632">
                  <a:extLst>
                    <a:ext uri="{9D8B030D-6E8A-4147-A177-3AD203B41FA5}">
                      <a16:colId xmlns:a16="http://schemas.microsoft.com/office/drawing/2014/main" val="3702419350"/>
                    </a:ext>
                  </a:extLst>
                </a:gridCol>
                <a:gridCol w="3168477">
                  <a:extLst>
                    <a:ext uri="{9D8B030D-6E8A-4147-A177-3AD203B41FA5}">
                      <a16:colId xmlns:a16="http://schemas.microsoft.com/office/drawing/2014/main" val="940819907"/>
                    </a:ext>
                  </a:extLst>
                </a:gridCol>
              </a:tblGrid>
              <a:tr h="286118">
                <a:tc>
                  <a:txBody>
                    <a:bodyPr/>
                    <a:lstStyle/>
                    <a:p>
                      <a:pPr algn="ctr"/>
                      <a:r>
                        <a:rPr lang="es-AR" sz="1200" dirty="0"/>
                        <a:t>VALORES</a:t>
                      </a:r>
                    </a:p>
                  </a:txBody>
                  <a:tcPr/>
                </a:tc>
                <a:tc>
                  <a:txBody>
                    <a:bodyPr/>
                    <a:lstStyle/>
                    <a:p>
                      <a:pPr algn="ctr"/>
                      <a:r>
                        <a:rPr lang="es-AR" sz="1200" dirty="0"/>
                        <a:t>¿AJUSTES?</a:t>
                      </a:r>
                    </a:p>
                  </a:txBody>
                  <a:tcPr/>
                </a:tc>
                <a:extLst>
                  <a:ext uri="{0D108BD9-81ED-4DB2-BD59-A6C34878D82A}">
                    <a16:rowId xmlns:a16="http://schemas.microsoft.com/office/drawing/2014/main" val="4064212465"/>
                  </a:ext>
                </a:extLst>
              </a:tr>
              <a:tr h="268744">
                <a:tc>
                  <a:txBody>
                    <a:bodyPr/>
                    <a:lstStyle/>
                    <a:p>
                      <a:pPr marL="0" indent="0">
                        <a:buNone/>
                      </a:pPr>
                      <a:r>
                        <a:rPr lang="es-AR" sz="1100" dirty="0"/>
                        <a:t>1. </a:t>
                      </a:r>
                      <a:r>
                        <a:rPr lang="es-AR" sz="1100" b="1" dirty="0"/>
                        <a:t>COMPROMISO</a:t>
                      </a:r>
                      <a:r>
                        <a:rPr lang="es-AR" sz="1100" dirty="0"/>
                        <a:t>:</a:t>
                      </a:r>
                    </a:p>
                    <a:p>
                      <a:pPr>
                        <a:spcBef>
                          <a:spcPts val="300"/>
                        </a:spcBef>
                      </a:pPr>
                      <a:r>
                        <a:rPr lang="es-AR" sz="800" u="sng" dirty="0"/>
                        <a:t>SÍ</a:t>
                      </a:r>
                      <a:r>
                        <a:rPr lang="es-AR" sz="800" dirty="0"/>
                        <a:t>: </a:t>
                      </a:r>
                      <a:r>
                        <a:rPr lang="es-AR" sz="800" b="0" dirty="0"/>
                        <a:t>Jugar para el equipo, respetar los acuerdos del equipo, aunque estén en contra de los intereses propios y cumplirlos. </a:t>
                      </a:r>
                    </a:p>
                    <a:p>
                      <a:pPr>
                        <a:spcBef>
                          <a:spcPts val="300"/>
                        </a:spcBef>
                      </a:pPr>
                      <a:r>
                        <a:rPr lang="es-AR" sz="800" u="sng" dirty="0"/>
                        <a:t>NO</a:t>
                      </a:r>
                      <a:r>
                        <a:rPr lang="es-AR" sz="800" dirty="0"/>
                        <a:t>: </a:t>
                      </a:r>
                      <a:r>
                        <a:rPr lang="es-AR" sz="800" b="0" dirty="0"/>
                        <a:t>Desconocer los acuerdos. Evadir compromisos. No transmitir / promover los acuerdos. </a:t>
                      </a:r>
                    </a:p>
                  </a:txBody>
                  <a:tcPr/>
                </a:tc>
                <a:tc>
                  <a:txBody>
                    <a:bodyPr/>
                    <a:lstStyle/>
                    <a:p>
                      <a:r>
                        <a:rPr lang="es-AR" sz="1000" dirty="0"/>
                        <a:t>NO: No proponer soluciones</a:t>
                      </a:r>
                    </a:p>
                  </a:txBody>
                  <a:tcPr/>
                </a:tc>
                <a:extLst>
                  <a:ext uri="{0D108BD9-81ED-4DB2-BD59-A6C34878D82A}">
                    <a16:rowId xmlns:a16="http://schemas.microsoft.com/office/drawing/2014/main" val="2052997038"/>
                  </a:ext>
                </a:extLst>
              </a:tr>
              <a:tr h="496023">
                <a:tc>
                  <a:txBody>
                    <a:bodyPr/>
                    <a:lstStyle/>
                    <a:p>
                      <a:pPr marL="0" indent="0">
                        <a:buNone/>
                      </a:pPr>
                      <a:r>
                        <a:rPr lang="es-AR" sz="1100" dirty="0"/>
                        <a:t> 2. </a:t>
                      </a:r>
                      <a:r>
                        <a:rPr lang="es-AR" sz="1100" b="1" dirty="0"/>
                        <a:t>RESPONSABILIDAD</a:t>
                      </a:r>
                      <a:r>
                        <a:rPr lang="es-AR" sz="1100" dirty="0"/>
                        <a:t>:</a:t>
                      </a:r>
                    </a:p>
                    <a:p>
                      <a:pPr>
                        <a:spcBef>
                          <a:spcPts val="300"/>
                        </a:spcBef>
                      </a:pPr>
                      <a:r>
                        <a:rPr lang="es-AR" sz="800" u="sng" dirty="0"/>
                        <a:t>SÍ</a:t>
                      </a:r>
                      <a:r>
                        <a:rPr lang="es-AR" sz="800" dirty="0"/>
                        <a:t>: </a:t>
                      </a:r>
                      <a:r>
                        <a:rPr lang="es-AR" sz="800" b="0" dirty="0"/>
                        <a:t>Trabajar responsablemente para hacerse cargo de lo comprometido. Ser protagonista.</a:t>
                      </a:r>
                    </a:p>
                    <a:p>
                      <a:pPr>
                        <a:spcBef>
                          <a:spcPts val="300"/>
                        </a:spcBef>
                      </a:pPr>
                      <a:r>
                        <a:rPr lang="es-AR" sz="800" u="sng" dirty="0"/>
                        <a:t>NO</a:t>
                      </a:r>
                      <a:r>
                        <a:rPr lang="es-AR" sz="800" dirty="0"/>
                        <a:t>: </a:t>
                      </a:r>
                      <a:r>
                        <a:rPr lang="es-AR" sz="800" b="0" dirty="0"/>
                        <a:t>Eludir / Evadir / No comprometerse</a:t>
                      </a:r>
                    </a:p>
                  </a:txBody>
                  <a:tcPr/>
                </a:tc>
                <a:tc>
                  <a:txBody>
                    <a:bodyPr/>
                    <a:lstStyle/>
                    <a:p>
                      <a:r>
                        <a:rPr lang="es-AR" sz="1000" dirty="0"/>
                        <a:t>SÍ: Involucrarse proactivamente para hacerse cargo de lo comprometido. Ser protagonista.</a:t>
                      </a:r>
                    </a:p>
                  </a:txBody>
                  <a:tcPr/>
                </a:tc>
                <a:extLst>
                  <a:ext uri="{0D108BD9-81ED-4DB2-BD59-A6C34878D82A}">
                    <a16:rowId xmlns:a16="http://schemas.microsoft.com/office/drawing/2014/main" val="2031760928"/>
                  </a:ext>
                </a:extLst>
              </a:tr>
              <a:tr h="496023">
                <a:tc>
                  <a:txBody>
                    <a:bodyPr/>
                    <a:lstStyle/>
                    <a:p>
                      <a:pPr marL="0" indent="0">
                        <a:buNone/>
                      </a:pPr>
                      <a:r>
                        <a:rPr lang="es-AR" sz="1100" dirty="0"/>
                        <a:t> 3. </a:t>
                      </a:r>
                      <a:r>
                        <a:rPr lang="es-AR" sz="1100" b="1" dirty="0"/>
                        <a:t>SOLIDARIDAD</a:t>
                      </a:r>
                      <a:r>
                        <a:rPr lang="es-AR" sz="1100" dirty="0"/>
                        <a:t>:</a:t>
                      </a:r>
                    </a:p>
                    <a:p>
                      <a:pPr>
                        <a:spcBef>
                          <a:spcPts val="300"/>
                        </a:spcBef>
                      </a:pPr>
                      <a:r>
                        <a:rPr lang="es-AR" sz="800" u="sng" dirty="0"/>
                        <a:t>SÍ</a:t>
                      </a:r>
                      <a:r>
                        <a:rPr lang="es-AR" sz="800" dirty="0"/>
                        <a:t>: </a:t>
                      </a:r>
                      <a:r>
                        <a:rPr lang="es-AR" sz="800" b="0" dirty="0"/>
                        <a:t>Empatizar con el otro colaborando desinteresadamente. Promover la unión, mantenernos siempre comunicados.</a:t>
                      </a:r>
                    </a:p>
                    <a:p>
                      <a:pPr>
                        <a:spcBef>
                          <a:spcPts val="300"/>
                        </a:spcBef>
                      </a:pPr>
                      <a:r>
                        <a:rPr lang="es-AR" sz="800" u="sng" dirty="0"/>
                        <a:t>NO</a:t>
                      </a:r>
                      <a:r>
                        <a:rPr lang="es-AR" sz="800" dirty="0"/>
                        <a:t>: </a:t>
                      </a:r>
                      <a:r>
                        <a:rPr lang="es-AR" sz="800" b="0" dirty="0"/>
                        <a:t>No sacrificarse por los acuerdos u objetivos del equipo. Egoísmo.</a:t>
                      </a:r>
                    </a:p>
                  </a:txBody>
                  <a:tcPr/>
                </a:tc>
                <a:tc>
                  <a:txBody>
                    <a:bodyPr/>
                    <a:lstStyle/>
                    <a:p>
                      <a:r>
                        <a:rPr lang="es-AR" sz="1000" dirty="0"/>
                        <a:t>SÍ: + Estar dispuesto a considerar, ofrecer y/o sacrificar algo propio en beneficio del otro</a:t>
                      </a:r>
                    </a:p>
                  </a:txBody>
                  <a:tcPr/>
                </a:tc>
                <a:extLst>
                  <a:ext uri="{0D108BD9-81ED-4DB2-BD59-A6C34878D82A}">
                    <a16:rowId xmlns:a16="http://schemas.microsoft.com/office/drawing/2014/main" val="4046091712"/>
                  </a:ext>
                </a:extLst>
              </a:tr>
              <a:tr h="496023">
                <a:tc>
                  <a:txBody>
                    <a:bodyPr/>
                    <a:lstStyle/>
                    <a:p>
                      <a:pPr marL="0" indent="0">
                        <a:buNone/>
                      </a:pPr>
                      <a:r>
                        <a:rPr lang="es-AR" sz="1100" dirty="0"/>
                        <a:t>4. </a:t>
                      </a:r>
                      <a:r>
                        <a:rPr lang="es-AR" sz="1100" b="1" dirty="0"/>
                        <a:t>RESPETO</a:t>
                      </a:r>
                      <a:r>
                        <a:rPr lang="es-AR" sz="1100" dirty="0"/>
                        <a:t>:</a:t>
                      </a:r>
                    </a:p>
                    <a:p>
                      <a:pPr>
                        <a:spcBef>
                          <a:spcPts val="300"/>
                        </a:spcBef>
                      </a:pPr>
                      <a:r>
                        <a:rPr lang="es-AR" sz="800" u="sng" dirty="0"/>
                        <a:t>SÍ</a:t>
                      </a:r>
                      <a:r>
                        <a:rPr lang="es-AR" sz="800" dirty="0"/>
                        <a:t>: Aceptación a la diversidad de opiniones. Inclusión.</a:t>
                      </a:r>
                    </a:p>
                    <a:p>
                      <a:pPr>
                        <a:spcBef>
                          <a:spcPts val="300"/>
                        </a:spcBef>
                      </a:pPr>
                      <a:r>
                        <a:rPr lang="es-AR" sz="800" u="sng" dirty="0"/>
                        <a:t>NO</a:t>
                      </a:r>
                      <a:r>
                        <a:rPr lang="es-AR" sz="800" dirty="0"/>
                        <a:t>: Maltrato / Falta de consideración / No escuchar a los demás.</a:t>
                      </a:r>
                    </a:p>
                  </a:txBody>
                  <a:tcPr/>
                </a:tc>
                <a:tc>
                  <a:txBody>
                    <a:bodyPr/>
                    <a:lstStyle/>
                    <a:p>
                      <a:r>
                        <a:rPr lang="es-AR" sz="1000" dirty="0"/>
                        <a:t>SÍ: [Redefinición] aceptación a la diversidad de opiniones y personalidades. Apertura para escuchar y reflexionar sobre las opiniones y personalidades de terceros. Mostrar curiosidad sobre el punto de vista del otro.</a:t>
                      </a:r>
                    </a:p>
                    <a:p>
                      <a:r>
                        <a:rPr lang="es-AR" sz="1000" dirty="0"/>
                        <a:t>NO: </a:t>
                      </a:r>
                    </a:p>
                  </a:txBody>
                  <a:tcPr/>
                </a:tc>
                <a:extLst>
                  <a:ext uri="{0D108BD9-81ED-4DB2-BD59-A6C34878D82A}">
                    <a16:rowId xmlns:a16="http://schemas.microsoft.com/office/drawing/2014/main" val="503037691"/>
                  </a:ext>
                </a:extLst>
              </a:tr>
              <a:tr h="496023">
                <a:tc>
                  <a:txBody>
                    <a:bodyPr/>
                    <a:lstStyle/>
                    <a:p>
                      <a:pPr marL="0" indent="0">
                        <a:spcBef>
                          <a:spcPts val="600"/>
                        </a:spcBef>
                        <a:buNone/>
                      </a:pPr>
                      <a:r>
                        <a:rPr lang="es-AR" sz="1000" i="1" dirty="0"/>
                        <a:t> </a:t>
                      </a:r>
                      <a:r>
                        <a:rPr lang="es-AR" sz="1100" dirty="0"/>
                        <a:t>5. </a:t>
                      </a:r>
                      <a:r>
                        <a:rPr lang="es-AR" sz="1100" b="1" dirty="0"/>
                        <a:t>HONESTIDAD</a:t>
                      </a:r>
                      <a:r>
                        <a:rPr lang="es-AR" sz="1100" dirty="0"/>
                        <a:t>: </a:t>
                      </a:r>
                    </a:p>
                    <a:p>
                      <a:pPr>
                        <a:spcBef>
                          <a:spcPts val="300"/>
                        </a:spcBef>
                      </a:pPr>
                      <a:r>
                        <a:rPr lang="es-AR" sz="800" u="sng" dirty="0"/>
                        <a:t>SÍ: </a:t>
                      </a:r>
                      <a:r>
                        <a:rPr lang="es-AR" sz="800" b="0" dirty="0"/>
                        <a:t>Expresar lo que uno piensa, sin segundas intenciones. Coherencia entre el decir y el hacer.</a:t>
                      </a:r>
                    </a:p>
                    <a:p>
                      <a:pPr>
                        <a:spcBef>
                          <a:spcPts val="300"/>
                        </a:spcBef>
                      </a:pPr>
                      <a:r>
                        <a:rPr lang="es-AR" sz="800" u="sng" dirty="0"/>
                        <a:t>NO</a:t>
                      </a:r>
                      <a:r>
                        <a:rPr lang="es-AR" sz="800" b="0" dirty="0"/>
                        <a:t>: Ocultar o manipular información, tener intenciones ocultas. Falsedad</a:t>
                      </a:r>
                      <a:endParaRPr lang="es-AR" sz="800" dirty="0"/>
                    </a:p>
                  </a:txBody>
                  <a:tcPr/>
                </a:tc>
                <a:tc>
                  <a:txBody>
                    <a:bodyPr/>
                    <a:lstStyle/>
                    <a:p>
                      <a:r>
                        <a:rPr lang="es-AR" sz="1000" dirty="0"/>
                        <a:t>SI: [REDEFINICIÓN] Expresar lo que uno piensa transparentemente sobre lo que se está debatiendo.</a:t>
                      </a:r>
                    </a:p>
                  </a:txBody>
                  <a:tcPr/>
                </a:tc>
                <a:extLst>
                  <a:ext uri="{0D108BD9-81ED-4DB2-BD59-A6C34878D82A}">
                    <a16:rowId xmlns:a16="http://schemas.microsoft.com/office/drawing/2014/main" val="4127286833"/>
                  </a:ext>
                </a:extLst>
              </a:tr>
              <a:tr h="496023">
                <a:tc>
                  <a:txBody>
                    <a:bodyPr/>
                    <a:lstStyle/>
                    <a:p>
                      <a:pPr marL="0" indent="0">
                        <a:spcBef>
                          <a:spcPts val="600"/>
                        </a:spcBef>
                        <a:buNone/>
                      </a:pPr>
                      <a:r>
                        <a:rPr lang="es-AR" sz="1000" i="1" dirty="0"/>
                        <a:t>6. DISFRUTE</a:t>
                      </a:r>
                    </a:p>
                    <a:p>
                      <a:pPr marL="0" indent="0">
                        <a:spcBef>
                          <a:spcPts val="600"/>
                        </a:spcBef>
                        <a:buNone/>
                      </a:pPr>
                      <a:r>
                        <a:rPr lang="es-AR" sz="1000" i="1" dirty="0"/>
                        <a:t>SI: Trabajar motivado con actitud positiva, buena onda, en un ambiente de disfrute.</a:t>
                      </a:r>
                    </a:p>
                    <a:p>
                      <a:pPr marL="0" indent="0">
                        <a:spcBef>
                          <a:spcPts val="600"/>
                        </a:spcBef>
                        <a:buNone/>
                      </a:pPr>
                      <a:r>
                        <a:rPr lang="es-AR" sz="1000" i="1" dirty="0"/>
                        <a:t>NO: Promover el </a:t>
                      </a:r>
                      <a:r>
                        <a:rPr lang="es-AR" sz="1000" i="1" dirty="0" err="1"/>
                        <a:t>desgano.Sufrir</a:t>
                      </a:r>
                      <a:r>
                        <a:rPr lang="es-AR" sz="1000" i="1" dirty="0"/>
                        <a:t> la tarrea. Negatividad frente a la dinámica del grupo.</a:t>
                      </a:r>
                      <a:endParaRPr lang="es-AR" sz="800" dirty="0"/>
                    </a:p>
                  </a:txBody>
                  <a:tcPr/>
                </a:tc>
                <a:tc>
                  <a:txBody>
                    <a:bodyPr/>
                    <a:lstStyle/>
                    <a:p>
                      <a:r>
                        <a:rPr lang="es-AR" sz="1000" dirty="0"/>
                        <a:t>SI: + Generar y/o promover un ambiente agradable</a:t>
                      </a:r>
                    </a:p>
                    <a:p>
                      <a:r>
                        <a:rPr lang="es-AR" sz="1000" dirty="0"/>
                        <a:t>+Festejar logros y disfrutar el </a:t>
                      </a:r>
                      <a:r>
                        <a:rPr lang="es-AR" sz="1000"/>
                        <a:t>presentedc</a:t>
                      </a:r>
                    </a:p>
                    <a:p>
                      <a:r>
                        <a:rPr lang="es-AR" sz="1000" dirty="0"/>
                        <a:t>NO: +No promover la negatividad ni activa ni pasivamente. </a:t>
                      </a:r>
                    </a:p>
                    <a:p>
                      <a:endParaRPr lang="es-AR" sz="1000" dirty="0"/>
                    </a:p>
                  </a:txBody>
                  <a:tcPr/>
                </a:tc>
                <a:extLst>
                  <a:ext uri="{0D108BD9-81ED-4DB2-BD59-A6C34878D82A}">
                    <a16:rowId xmlns:a16="http://schemas.microsoft.com/office/drawing/2014/main" val="365578030"/>
                  </a:ext>
                </a:extLst>
              </a:tr>
            </a:tbl>
          </a:graphicData>
        </a:graphic>
      </p:graphicFrame>
    </p:spTree>
    <p:extLst>
      <p:ext uri="{BB962C8B-B14F-4D97-AF65-F5344CB8AC3E}">
        <p14:creationId xmlns:p14="http://schemas.microsoft.com/office/powerpoint/2010/main" val="3500909225"/>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620721" y="1901603"/>
            <a:ext cx="4370462" cy="722333"/>
          </a:xfrm>
          <a:noFill/>
          <a:ln/>
        </p:spPr>
        <p:txBody>
          <a:bodyPr/>
          <a:lstStyle/>
          <a:p>
            <a:pPr algn="ctr">
              <a:spcBef>
                <a:spcPct val="80000"/>
              </a:spcBef>
              <a:buClrTx/>
            </a:pPr>
            <a:r>
              <a:rPr lang="es-AR" sz="2800" dirty="0"/>
              <a:t>FEEDBACK EFECTIVO EN EL MT</a:t>
            </a:r>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516001" y="781633"/>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6" name="Picture 2"/>
          <p:cNvPicPr>
            <a:picLocks noChangeAspect="1" noChangeArrowheads="1"/>
          </p:cNvPicPr>
          <p:nvPr/>
        </p:nvPicPr>
        <p:blipFill>
          <a:blip r:embed="rId4" cstate="print"/>
          <a:srcRect/>
          <a:stretch>
            <a:fillRect/>
          </a:stretch>
        </p:blipFill>
        <p:spPr bwMode="auto">
          <a:xfrm>
            <a:off x="899593" y="3119489"/>
            <a:ext cx="1305893" cy="1108445"/>
          </a:xfrm>
          <a:prstGeom prst="rect">
            <a:avLst/>
          </a:prstGeom>
          <a:noFill/>
          <a:ln w="9525">
            <a:noFill/>
            <a:miter lim="800000"/>
            <a:headEnd/>
            <a:tailEnd/>
          </a:ln>
        </p:spPr>
      </p:pic>
      <p:sp>
        <p:nvSpPr>
          <p:cNvPr id="7" name="Rectangle 6"/>
          <p:cNvSpPr/>
          <p:nvPr/>
        </p:nvSpPr>
        <p:spPr bwMode="auto">
          <a:xfrm>
            <a:off x="395536" y="3345836"/>
            <a:ext cx="2088232" cy="450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nvGrpSpPr>
          <p:cNvPr id="8" name="Group 7">
            <a:extLst>
              <a:ext uri="{FF2B5EF4-FFF2-40B4-BE49-F238E27FC236}">
                <a16:creationId xmlns:a16="http://schemas.microsoft.com/office/drawing/2014/main" id="{75C8993F-17AC-4699-BE91-DA0B2BC93BED}"/>
              </a:ext>
            </a:extLst>
          </p:cNvPr>
          <p:cNvGrpSpPr/>
          <p:nvPr/>
        </p:nvGrpSpPr>
        <p:grpSpPr>
          <a:xfrm>
            <a:off x="6029517" y="434893"/>
            <a:ext cx="1604963" cy="1595769"/>
            <a:chOff x="1341835" y="794147"/>
            <a:chExt cx="1604963" cy="1595769"/>
          </a:xfrm>
        </p:grpSpPr>
        <p:sp>
          <p:nvSpPr>
            <p:cNvPr id="9" name="Freeform 41">
              <a:extLst>
                <a:ext uri="{FF2B5EF4-FFF2-40B4-BE49-F238E27FC236}">
                  <a16:creationId xmlns:a16="http://schemas.microsoft.com/office/drawing/2014/main" id="{823AAD57-7009-4904-90D9-A2542A884F7A}"/>
                </a:ext>
              </a:extLst>
            </p:cNvPr>
            <p:cNvSpPr>
              <a:spLocks noChangeAspect="1"/>
            </p:cNvSpPr>
            <p:nvPr/>
          </p:nvSpPr>
          <p:spPr bwMode="auto">
            <a:xfrm>
              <a:off x="1538288" y="969169"/>
              <a:ext cx="1400175" cy="1404938"/>
            </a:xfrm>
            <a:custGeom>
              <a:avLst/>
              <a:gdLst>
                <a:gd name="T0" fmla="*/ 2147483647 w 2036"/>
                <a:gd name="T1" fmla="*/ 0 h 2039"/>
                <a:gd name="T2" fmla="*/ 2147483647 w 2036"/>
                <a:gd name="T3" fmla="*/ 2147483647 h 2039"/>
                <a:gd name="T4" fmla="*/ 2147483647 w 2036"/>
                <a:gd name="T5" fmla="*/ 2147483647 h 2039"/>
                <a:gd name="T6" fmla="*/ 2147483647 w 2036"/>
                <a:gd name="T7" fmla="*/ 2147483647 h 2039"/>
                <a:gd name="T8" fmla="*/ 2147483647 w 2036"/>
                <a:gd name="T9" fmla="*/ 2147483647 h 2039"/>
                <a:gd name="T10" fmla="*/ 2147483647 w 2036"/>
                <a:gd name="T11" fmla="*/ 2147483647 h 2039"/>
                <a:gd name="T12" fmla="*/ 2147483647 w 2036"/>
                <a:gd name="T13" fmla="*/ 2147483647 h 2039"/>
                <a:gd name="T14" fmla="*/ 2147483647 w 2036"/>
                <a:gd name="T15" fmla="*/ 2147483647 h 2039"/>
                <a:gd name="T16" fmla="*/ 2147483647 w 2036"/>
                <a:gd name="T17" fmla="*/ 2147483647 h 2039"/>
                <a:gd name="T18" fmla="*/ 2147483647 w 2036"/>
                <a:gd name="T19" fmla="*/ 2147483647 h 2039"/>
                <a:gd name="T20" fmla="*/ 2147483647 w 2036"/>
                <a:gd name="T21" fmla="*/ 2147483647 h 2039"/>
                <a:gd name="T22" fmla="*/ 2147483647 w 2036"/>
                <a:gd name="T23" fmla="*/ 2147483647 h 2039"/>
                <a:gd name="T24" fmla="*/ 2147483647 w 2036"/>
                <a:gd name="T25" fmla="*/ 2147483647 h 2039"/>
                <a:gd name="T26" fmla="*/ 2147483647 w 2036"/>
                <a:gd name="T27" fmla="*/ 2147483647 h 2039"/>
                <a:gd name="T28" fmla="*/ 0 w 2036"/>
                <a:gd name="T29" fmla="*/ 2147483647 h 2039"/>
                <a:gd name="T30" fmla="*/ 2147483647 w 2036"/>
                <a:gd name="T31" fmla="*/ 2147483647 h 2039"/>
                <a:gd name="T32" fmla="*/ 2147483647 w 2036"/>
                <a:gd name="T33" fmla="*/ 0 h 2039"/>
                <a:gd name="T34" fmla="*/ 2147483647 w 2036"/>
                <a:gd name="T35" fmla="*/ 0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6"/>
                <a:gd name="T55" fmla="*/ 0 h 2039"/>
                <a:gd name="T56" fmla="*/ 2036 w 2036"/>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6" h="2039">
                  <a:moveTo>
                    <a:pt x="2036" y="0"/>
                  </a:moveTo>
                  <a:lnTo>
                    <a:pt x="1626" y="40"/>
                  </a:lnTo>
                  <a:lnTo>
                    <a:pt x="1242" y="159"/>
                  </a:lnTo>
                  <a:lnTo>
                    <a:pt x="1065" y="247"/>
                  </a:lnTo>
                  <a:lnTo>
                    <a:pt x="895" y="348"/>
                  </a:lnTo>
                  <a:lnTo>
                    <a:pt x="740" y="466"/>
                  </a:lnTo>
                  <a:lnTo>
                    <a:pt x="665" y="530"/>
                  </a:lnTo>
                  <a:lnTo>
                    <a:pt x="595" y="599"/>
                  </a:lnTo>
                  <a:lnTo>
                    <a:pt x="527" y="669"/>
                  </a:lnTo>
                  <a:lnTo>
                    <a:pt x="464" y="741"/>
                  </a:lnTo>
                  <a:lnTo>
                    <a:pt x="346" y="899"/>
                  </a:lnTo>
                  <a:lnTo>
                    <a:pt x="243" y="1068"/>
                  </a:lnTo>
                  <a:lnTo>
                    <a:pt x="158" y="1245"/>
                  </a:lnTo>
                  <a:lnTo>
                    <a:pt x="38" y="1629"/>
                  </a:lnTo>
                  <a:lnTo>
                    <a:pt x="0" y="2039"/>
                  </a:lnTo>
                  <a:lnTo>
                    <a:pt x="2036" y="2039"/>
                  </a:lnTo>
                  <a:lnTo>
                    <a:pt x="2036" y="0"/>
                  </a:lnTo>
                  <a:close/>
                </a:path>
              </a:pathLst>
            </a:custGeom>
            <a:solidFill>
              <a:srgbClr val="FF0000">
                <a:alpha val="39999"/>
              </a:srgbClr>
            </a:solidFill>
            <a:ln w="9525">
              <a:noFill/>
              <a:round/>
              <a:headEnd/>
              <a:tailEnd/>
            </a:ln>
          </p:spPr>
          <p:txBody>
            <a:bodyPr/>
            <a:lstStyle/>
            <a:p>
              <a:endParaRPr lang="es-AR" sz="1200"/>
            </a:p>
          </p:txBody>
        </p:sp>
        <p:sp>
          <p:nvSpPr>
            <p:cNvPr id="10" name="Freeform 42">
              <a:extLst>
                <a:ext uri="{FF2B5EF4-FFF2-40B4-BE49-F238E27FC236}">
                  <a16:creationId xmlns:a16="http://schemas.microsoft.com/office/drawing/2014/main" id="{2C4AC75D-9E6A-4C8E-9DF6-28DFB99CDDDD}"/>
                </a:ext>
              </a:extLst>
            </p:cNvPr>
            <p:cNvSpPr>
              <a:spLocks noChangeAspect="1"/>
            </p:cNvSpPr>
            <p:nvPr/>
          </p:nvSpPr>
          <p:spPr bwMode="auto">
            <a:xfrm>
              <a:off x="1944292" y="1381125"/>
              <a:ext cx="992981" cy="997744"/>
            </a:xfrm>
            <a:custGeom>
              <a:avLst/>
              <a:gdLst>
                <a:gd name="T0" fmla="*/ 2147483647 w 2036"/>
                <a:gd name="T1" fmla="*/ 0 h 2039"/>
                <a:gd name="T2" fmla="*/ 2147483647 w 2036"/>
                <a:gd name="T3" fmla="*/ 2147483647 h 2039"/>
                <a:gd name="T4" fmla="*/ 2147483647 w 2036"/>
                <a:gd name="T5" fmla="*/ 2147483647 h 2039"/>
                <a:gd name="T6" fmla="*/ 2147483647 w 2036"/>
                <a:gd name="T7" fmla="*/ 2147483647 h 2039"/>
                <a:gd name="T8" fmla="*/ 2147483647 w 2036"/>
                <a:gd name="T9" fmla="*/ 2147483647 h 2039"/>
                <a:gd name="T10" fmla="*/ 2147483647 w 2036"/>
                <a:gd name="T11" fmla="*/ 2147483647 h 2039"/>
                <a:gd name="T12" fmla="*/ 2147483647 w 2036"/>
                <a:gd name="T13" fmla="*/ 2147483647 h 2039"/>
                <a:gd name="T14" fmla="*/ 2147483647 w 2036"/>
                <a:gd name="T15" fmla="*/ 2147483647 h 2039"/>
                <a:gd name="T16" fmla="*/ 2147483647 w 2036"/>
                <a:gd name="T17" fmla="*/ 2147483647 h 2039"/>
                <a:gd name="T18" fmla="*/ 2147483647 w 2036"/>
                <a:gd name="T19" fmla="*/ 2147483647 h 2039"/>
                <a:gd name="T20" fmla="*/ 2147483647 w 2036"/>
                <a:gd name="T21" fmla="*/ 2147483647 h 2039"/>
                <a:gd name="T22" fmla="*/ 2147483647 w 2036"/>
                <a:gd name="T23" fmla="*/ 2147483647 h 2039"/>
                <a:gd name="T24" fmla="*/ 2147483647 w 2036"/>
                <a:gd name="T25" fmla="*/ 2147483647 h 2039"/>
                <a:gd name="T26" fmla="*/ 2147483647 w 2036"/>
                <a:gd name="T27" fmla="*/ 2147483647 h 2039"/>
                <a:gd name="T28" fmla="*/ 0 w 2036"/>
                <a:gd name="T29" fmla="*/ 2147483647 h 2039"/>
                <a:gd name="T30" fmla="*/ 2147483647 w 2036"/>
                <a:gd name="T31" fmla="*/ 2147483647 h 2039"/>
                <a:gd name="T32" fmla="*/ 2147483647 w 2036"/>
                <a:gd name="T33" fmla="*/ 0 h 2039"/>
                <a:gd name="T34" fmla="*/ 2147483647 w 2036"/>
                <a:gd name="T35" fmla="*/ 0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6"/>
                <a:gd name="T55" fmla="*/ 0 h 2039"/>
                <a:gd name="T56" fmla="*/ 2036 w 2036"/>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6" h="2039">
                  <a:moveTo>
                    <a:pt x="2036" y="0"/>
                  </a:moveTo>
                  <a:lnTo>
                    <a:pt x="1626" y="40"/>
                  </a:lnTo>
                  <a:lnTo>
                    <a:pt x="1242" y="159"/>
                  </a:lnTo>
                  <a:lnTo>
                    <a:pt x="1065" y="247"/>
                  </a:lnTo>
                  <a:lnTo>
                    <a:pt x="895" y="348"/>
                  </a:lnTo>
                  <a:lnTo>
                    <a:pt x="740" y="466"/>
                  </a:lnTo>
                  <a:lnTo>
                    <a:pt x="665" y="530"/>
                  </a:lnTo>
                  <a:lnTo>
                    <a:pt x="595" y="599"/>
                  </a:lnTo>
                  <a:lnTo>
                    <a:pt x="527" y="669"/>
                  </a:lnTo>
                  <a:lnTo>
                    <a:pt x="464" y="741"/>
                  </a:lnTo>
                  <a:lnTo>
                    <a:pt x="346" y="899"/>
                  </a:lnTo>
                  <a:lnTo>
                    <a:pt x="243" y="1068"/>
                  </a:lnTo>
                  <a:lnTo>
                    <a:pt x="158" y="1245"/>
                  </a:lnTo>
                  <a:lnTo>
                    <a:pt x="38" y="1629"/>
                  </a:lnTo>
                  <a:lnTo>
                    <a:pt x="0" y="2039"/>
                  </a:lnTo>
                  <a:lnTo>
                    <a:pt x="2036" y="2039"/>
                  </a:lnTo>
                  <a:lnTo>
                    <a:pt x="2036" y="0"/>
                  </a:lnTo>
                  <a:close/>
                </a:path>
              </a:pathLst>
            </a:custGeom>
            <a:solidFill>
              <a:srgbClr val="FF0000">
                <a:alpha val="50195"/>
              </a:srgbClr>
            </a:solidFill>
            <a:ln w="9525">
              <a:noFill/>
              <a:round/>
              <a:headEnd/>
              <a:tailEnd/>
            </a:ln>
          </p:spPr>
          <p:txBody>
            <a:bodyPr/>
            <a:lstStyle/>
            <a:p>
              <a:endParaRPr lang="es-AR" sz="1200"/>
            </a:p>
          </p:txBody>
        </p:sp>
        <p:sp>
          <p:nvSpPr>
            <p:cNvPr id="11" name="Freeform 43">
              <a:extLst>
                <a:ext uri="{FF2B5EF4-FFF2-40B4-BE49-F238E27FC236}">
                  <a16:creationId xmlns:a16="http://schemas.microsoft.com/office/drawing/2014/main" id="{470D0C59-8CB4-4E8D-8044-8608401C1E63}"/>
                </a:ext>
              </a:extLst>
            </p:cNvPr>
            <p:cNvSpPr>
              <a:spLocks noChangeAspect="1"/>
            </p:cNvSpPr>
            <p:nvPr/>
          </p:nvSpPr>
          <p:spPr bwMode="auto">
            <a:xfrm>
              <a:off x="2369344" y="1802607"/>
              <a:ext cx="577454" cy="579835"/>
            </a:xfrm>
            <a:custGeom>
              <a:avLst/>
              <a:gdLst>
                <a:gd name="T0" fmla="*/ 2147483647 w 2036"/>
                <a:gd name="T1" fmla="*/ 0 h 2039"/>
                <a:gd name="T2" fmla="*/ 2147483647 w 2036"/>
                <a:gd name="T3" fmla="*/ 2147483647 h 2039"/>
                <a:gd name="T4" fmla="*/ 2147483647 w 2036"/>
                <a:gd name="T5" fmla="*/ 2147483647 h 2039"/>
                <a:gd name="T6" fmla="*/ 2147483647 w 2036"/>
                <a:gd name="T7" fmla="*/ 2147483647 h 2039"/>
                <a:gd name="T8" fmla="*/ 2147483647 w 2036"/>
                <a:gd name="T9" fmla="*/ 2147483647 h 2039"/>
                <a:gd name="T10" fmla="*/ 2147483647 w 2036"/>
                <a:gd name="T11" fmla="*/ 2147483647 h 2039"/>
                <a:gd name="T12" fmla="*/ 2147483647 w 2036"/>
                <a:gd name="T13" fmla="*/ 2147483647 h 2039"/>
                <a:gd name="T14" fmla="*/ 2147483647 w 2036"/>
                <a:gd name="T15" fmla="*/ 2147483647 h 2039"/>
                <a:gd name="T16" fmla="*/ 2147483647 w 2036"/>
                <a:gd name="T17" fmla="*/ 2147483647 h 2039"/>
                <a:gd name="T18" fmla="*/ 2147483647 w 2036"/>
                <a:gd name="T19" fmla="*/ 2147483647 h 2039"/>
                <a:gd name="T20" fmla="*/ 2147483647 w 2036"/>
                <a:gd name="T21" fmla="*/ 2147483647 h 2039"/>
                <a:gd name="T22" fmla="*/ 2147483647 w 2036"/>
                <a:gd name="T23" fmla="*/ 2147483647 h 2039"/>
                <a:gd name="T24" fmla="*/ 2147483647 w 2036"/>
                <a:gd name="T25" fmla="*/ 2147483647 h 2039"/>
                <a:gd name="T26" fmla="*/ 2147483647 w 2036"/>
                <a:gd name="T27" fmla="*/ 2147483647 h 2039"/>
                <a:gd name="T28" fmla="*/ 0 w 2036"/>
                <a:gd name="T29" fmla="*/ 2147483647 h 2039"/>
                <a:gd name="T30" fmla="*/ 2147483647 w 2036"/>
                <a:gd name="T31" fmla="*/ 2147483647 h 2039"/>
                <a:gd name="T32" fmla="*/ 2147483647 w 2036"/>
                <a:gd name="T33" fmla="*/ 0 h 2039"/>
                <a:gd name="T34" fmla="*/ 2147483647 w 2036"/>
                <a:gd name="T35" fmla="*/ 0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6"/>
                <a:gd name="T55" fmla="*/ 0 h 2039"/>
                <a:gd name="T56" fmla="*/ 2036 w 2036"/>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6" h="2039">
                  <a:moveTo>
                    <a:pt x="2036" y="0"/>
                  </a:moveTo>
                  <a:lnTo>
                    <a:pt x="1626" y="40"/>
                  </a:lnTo>
                  <a:lnTo>
                    <a:pt x="1242" y="159"/>
                  </a:lnTo>
                  <a:lnTo>
                    <a:pt x="1065" y="247"/>
                  </a:lnTo>
                  <a:lnTo>
                    <a:pt x="895" y="348"/>
                  </a:lnTo>
                  <a:lnTo>
                    <a:pt x="740" y="466"/>
                  </a:lnTo>
                  <a:lnTo>
                    <a:pt x="665" y="530"/>
                  </a:lnTo>
                  <a:lnTo>
                    <a:pt x="595" y="599"/>
                  </a:lnTo>
                  <a:lnTo>
                    <a:pt x="527" y="669"/>
                  </a:lnTo>
                  <a:lnTo>
                    <a:pt x="464" y="741"/>
                  </a:lnTo>
                  <a:lnTo>
                    <a:pt x="346" y="899"/>
                  </a:lnTo>
                  <a:lnTo>
                    <a:pt x="243" y="1068"/>
                  </a:lnTo>
                  <a:lnTo>
                    <a:pt x="158" y="1245"/>
                  </a:lnTo>
                  <a:lnTo>
                    <a:pt x="38" y="1629"/>
                  </a:lnTo>
                  <a:lnTo>
                    <a:pt x="0" y="2039"/>
                  </a:lnTo>
                  <a:lnTo>
                    <a:pt x="2036" y="2039"/>
                  </a:lnTo>
                  <a:lnTo>
                    <a:pt x="2036" y="0"/>
                  </a:lnTo>
                  <a:close/>
                </a:path>
              </a:pathLst>
            </a:custGeom>
            <a:solidFill>
              <a:srgbClr val="990033">
                <a:alpha val="70195"/>
              </a:srgbClr>
            </a:solidFill>
            <a:ln w="9525">
              <a:noFill/>
              <a:round/>
              <a:headEnd/>
              <a:tailEnd/>
            </a:ln>
          </p:spPr>
          <p:txBody>
            <a:bodyPr/>
            <a:lstStyle/>
            <a:p>
              <a:endParaRPr lang="es-AR" sz="1200"/>
            </a:p>
          </p:txBody>
        </p:sp>
        <p:sp>
          <p:nvSpPr>
            <p:cNvPr id="12" name="Text Box 44">
              <a:extLst>
                <a:ext uri="{FF2B5EF4-FFF2-40B4-BE49-F238E27FC236}">
                  <a16:creationId xmlns:a16="http://schemas.microsoft.com/office/drawing/2014/main" id="{B93173E6-03AA-4AD9-BB19-EA68AD4C573F}"/>
                </a:ext>
              </a:extLst>
            </p:cNvPr>
            <p:cNvSpPr txBox="1">
              <a:spLocks noChangeAspect="1" noChangeArrowheads="1"/>
            </p:cNvSpPr>
            <p:nvPr/>
          </p:nvSpPr>
          <p:spPr bwMode="auto">
            <a:xfrm rot="-2908839">
              <a:off x="2358298" y="1973189"/>
              <a:ext cx="625740" cy="207713"/>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900">
                  <a:solidFill>
                    <a:srgbClr val="FFFFFF"/>
                  </a:solidFill>
                </a:rPr>
                <a:t>Egoísmo</a:t>
              </a:r>
            </a:p>
          </p:txBody>
        </p:sp>
        <p:sp>
          <p:nvSpPr>
            <p:cNvPr id="13" name="Text Box 45">
              <a:extLst>
                <a:ext uri="{FF2B5EF4-FFF2-40B4-BE49-F238E27FC236}">
                  <a16:creationId xmlns:a16="http://schemas.microsoft.com/office/drawing/2014/main" id="{B9C40EBB-D8E7-4BCA-AA17-4AE446175A16}"/>
                </a:ext>
              </a:extLst>
            </p:cNvPr>
            <p:cNvSpPr txBox="1">
              <a:spLocks noChangeAspect="1" noChangeArrowheads="1"/>
            </p:cNvSpPr>
            <p:nvPr/>
          </p:nvSpPr>
          <p:spPr bwMode="auto">
            <a:xfrm rot="-2908839">
              <a:off x="2041040" y="1689225"/>
              <a:ext cx="657800" cy="207713"/>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900">
                  <a:solidFill>
                    <a:srgbClr val="002960"/>
                  </a:solidFill>
                </a:rPr>
                <a:t>Respecto</a:t>
              </a:r>
            </a:p>
          </p:txBody>
        </p:sp>
        <p:sp>
          <p:nvSpPr>
            <p:cNvPr id="14" name="Text Box 46">
              <a:extLst>
                <a:ext uri="{FF2B5EF4-FFF2-40B4-BE49-F238E27FC236}">
                  <a16:creationId xmlns:a16="http://schemas.microsoft.com/office/drawing/2014/main" id="{BCFE0512-4685-4B51-9D25-A0603D344338}"/>
                </a:ext>
              </a:extLst>
            </p:cNvPr>
            <p:cNvSpPr txBox="1">
              <a:spLocks noChangeAspect="1" noChangeArrowheads="1"/>
            </p:cNvSpPr>
            <p:nvPr/>
          </p:nvSpPr>
          <p:spPr bwMode="auto">
            <a:xfrm rot="-2908839">
              <a:off x="1694834" y="1401094"/>
              <a:ext cx="766804" cy="207713"/>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900">
                  <a:solidFill>
                    <a:srgbClr val="002960"/>
                  </a:solidFill>
                </a:rPr>
                <a:t>Solidaridad</a:t>
              </a:r>
            </a:p>
          </p:txBody>
        </p:sp>
        <p:sp>
          <p:nvSpPr>
            <p:cNvPr id="15" name="Line 47">
              <a:extLst>
                <a:ext uri="{FF2B5EF4-FFF2-40B4-BE49-F238E27FC236}">
                  <a16:creationId xmlns:a16="http://schemas.microsoft.com/office/drawing/2014/main" id="{095B290E-936D-4DD0-BFE4-88D37B051B74}"/>
                </a:ext>
              </a:extLst>
            </p:cNvPr>
            <p:cNvSpPr>
              <a:spLocks noChangeAspect="1" noChangeShapeType="1"/>
            </p:cNvSpPr>
            <p:nvPr/>
          </p:nvSpPr>
          <p:spPr bwMode="auto">
            <a:xfrm>
              <a:off x="1341835" y="2374106"/>
              <a:ext cx="1596628" cy="0"/>
            </a:xfrm>
            <a:prstGeom prst="line">
              <a:avLst/>
            </a:prstGeom>
            <a:noFill/>
            <a:ln w="38100">
              <a:solidFill>
                <a:srgbClr val="002960"/>
              </a:solidFill>
              <a:round/>
              <a:headEnd type="triangle" w="med" len="med"/>
              <a:tailEnd/>
            </a:ln>
          </p:spPr>
          <p:txBody>
            <a:bodyPr/>
            <a:lstStyle/>
            <a:p>
              <a:endParaRPr lang="es-AR" sz="1200"/>
            </a:p>
          </p:txBody>
        </p:sp>
        <p:sp>
          <p:nvSpPr>
            <p:cNvPr id="16" name="Line 48">
              <a:extLst>
                <a:ext uri="{FF2B5EF4-FFF2-40B4-BE49-F238E27FC236}">
                  <a16:creationId xmlns:a16="http://schemas.microsoft.com/office/drawing/2014/main" id="{A7452448-DBCA-48C2-8443-369B22A5015B}"/>
                </a:ext>
              </a:extLst>
            </p:cNvPr>
            <p:cNvSpPr>
              <a:spLocks noChangeAspect="1" noChangeShapeType="1"/>
            </p:cNvSpPr>
            <p:nvPr/>
          </p:nvSpPr>
          <p:spPr bwMode="auto">
            <a:xfrm>
              <a:off x="2936081" y="794147"/>
              <a:ext cx="0" cy="1581150"/>
            </a:xfrm>
            <a:prstGeom prst="line">
              <a:avLst/>
            </a:prstGeom>
            <a:noFill/>
            <a:ln w="38100">
              <a:solidFill>
                <a:srgbClr val="002960"/>
              </a:solidFill>
              <a:round/>
              <a:headEnd type="triangle" w="med" len="med"/>
              <a:tailEnd/>
            </a:ln>
          </p:spPr>
          <p:txBody>
            <a:bodyPr/>
            <a:lstStyle/>
            <a:p>
              <a:endParaRPr lang="es-AR" sz="1200"/>
            </a:p>
          </p:txBody>
        </p:sp>
        <p:sp>
          <p:nvSpPr>
            <p:cNvPr id="17" name="Text Box 49">
              <a:extLst>
                <a:ext uri="{FF2B5EF4-FFF2-40B4-BE49-F238E27FC236}">
                  <a16:creationId xmlns:a16="http://schemas.microsoft.com/office/drawing/2014/main" id="{E619B51A-40D5-4656-9B69-832E9EF0CBCA}"/>
                </a:ext>
              </a:extLst>
            </p:cNvPr>
            <p:cNvSpPr txBox="1">
              <a:spLocks noChangeArrowheads="1"/>
            </p:cNvSpPr>
            <p:nvPr/>
          </p:nvSpPr>
          <p:spPr bwMode="auto">
            <a:xfrm rot="-2908839">
              <a:off x="1244140" y="1200839"/>
              <a:ext cx="1021682" cy="230796"/>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1050" dirty="0">
                  <a:solidFill>
                    <a:schemeClr val="folHlink"/>
                  </a:solidFill>
                </a:rPr>
                <a:t>RELACIONES</a:t>
              </a:r>
            </a:p>
          </p:txBody>
        </p:sp>
      </p:grpSp>
    </p:spTree>
    <p:extLst>
      <p:ext uri="{BB962C8B-B14F-4D97-AF65-F5344CB8AC3E}">
        <p14:creationId xmlns:p14="http://schemas.microsoft.com/office/powerpoint/2010/main" val="2239300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7" name="Slide Number Placeholder 2">
            <a:extLst>
              <a:ext uri="{FF2B5EF4-FFF2-40B4-BE49-F238E27FC236}">
                <a16:creationId xmlns:a16="http://schemas.microsoft.com/office/drawing/2014/main" id="{07675196-29C5-41FE-A650-38C5B1281A5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557213" indent="-214313">
              <a:defRPr>
                <a:solidFill>
                  <a:schemeClr val="tx1"/>
                </a:solidFill>
                <a:latin typeface="Calibri" panose="020F0502020204030204" pitchFamily="34" charset="0"/>
                <a:ea typeface="ＭＳ Ｐゴシック" panose="020B0600070205080204" pitchFamily="34" charset="-128"/>
              </a:defRPr>
            </a:lvl2pPr>
            <a:lvl3pPr marL="857250" indent="-171450">
              <a:defRPr>
                <a:solidFill>
                  <a:schemeClr val="tx1"/>
                </a:solidFill>
                <a:latin typeface="Calibri" panose="020F0502020204030204" pitchFamily="34" charset="0"/>
                <a:ea typeface="ＭＳ Ｐゴシック" panose="020B0600070205080204" pitchFamily="34" charset="-128"/>
              </a:defRPr>
            </a:lvl3pPr>
            <a:lvl4pPr marL="1200150" indent="-171450">
              <a:defRPr>
                <a:solidFill>
                  <a:schemeClr val="tx1"/>
                </a:solidFill>
                <a:latin typeface="Calibri" panose="020F0502020204030204" pitchFamily="34" charset="0"/>
                <a:ea typeface="ＭＳ Ｐゴシック" panose="020B0600070205080204" pitchFamily="34" charset="-128"/>
              </a:defRPr>
            </a:lvl4pPr>
            <a:lvl5pPr marL="1543050" indent="-171450">
              <a:defRPr>
                <a:solidFill>
                  <a:schemeClr val="tx1"/>
                </a:solidFill>
                <a:latin typeface="Calibri" panose="020F0502020204030204" pitchFamily="34" charset="0"/>
                <a:ea typeface="ＭＳ Ｐゴシック" panose="020B0600070205080204" pitchFamily="34" charset="-128"/>
              </a:defRPr>
            </a:lvl5pPr>
            <a:lvl6pPr marL="1885950" indent="-17145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228850" indent="-17145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2571750" indent="-17145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2914650" indent="-17145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en-US" altLang="en-US" sz="1000" dirty="0">
                <a:solidFill>
                  <a:srgbClr val="FBB03F"/>
                </a:solidFill>
                <a:latin typeface="Arial" panose="020B0604020202020204" pitchFamily="34" charset="0"/>
              </a:rPr>
              <a:t>| </a:t>
            </a:r>
            <a:fld id="{06ED7BF7-D37D-41C1-A34C-F8E2ACCD07E4}" type="slidenum">
              <a:rPr lang="en-US" altLang="en-US" sz="1000" smtClean="0">
                <a:solidFill>
                  <a:srgbClr val="B2B2B2"/>
                </a:solidFill>
                <a:latin typeface="Arial" panose="020B0604020202020204" pitchFamily="34" charset="0"/>
              </a:rPr>
              <a:pPr/>
              <a:t>211</a:t>
            </a:fld>
            <a:endParaRPr lang="en-US" altLang="en-US" sz="1000" dirty="0">
              <a:solidFill>
                <a:srgbClr val="B2B2B2"/>
              </a:solidFill>
              <a:latin typeface="Arial" panose="020B0604020202020204" pitchFamily="34" charset="0"/>
            </a:endParaRPr>
          </a:p>
        </p:txBody>
      </p:sp>
      <p:sp>
        <p:nvSpPr>
          <p:cNvPr id="4" name="Rectangle 3">
            <a:extLst>
              <a:ext uri="{FF2B5EF4-FFF2-40B4-BE49-F238E27FC236}">
                <a16:creationId xmlns:a16="http://schemas.microsoft.com/office/drawing/2014/main" id="{3EE42A32-E45F-4772-97B2-7E4EF05F0351}"/>
              </a:ext>
            </a:extLst>
          </p:cNvPr>
          <p:cNvSpPr txBox="1">
            <a:spLocks noChangeArrowheads="1"/>
          </p:cNvSpPr>
          <p:nvPr/>
        </p:nvSpPr>
        <p:spPr bwMode="auto">
          <a:xfrm>
            <a:off x="611561" y="887994"/>
            <a:ext cx="8075598" cy="1539740"/>
          </a:xfrm>
          <a:prstGeom prst="rect">
            <a:avLst/>
          </a:prstGeom>
          <a:solidFill>
            <a:schemeClr val="tx1">
              <a:lumMod val="10000"/>
              <a:lumOff val="90000"/>
            </a:schemeClr>
          </a:solidFill>
        </p:spPr>
        <p:txBody>
          <a:bodyPr wrap="square" lIns="69957" tIns="69957" rIns="69957" bIns="69957">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671513">
              <a:buNone/>
              <a:defRPr/>
            </a:pPr>
            <a:r>
              <a:rPr lang="es-AR" altLang="en-US" sz="1575" dirty="0"/>
              <a:t>Al diálogo entre 2 (o más) personas </a:t>
            </a:r>
          </a:p>
          <a:p>
            <a:pPr marL="0" indent="0" algn="ctr" defTabSz="671513">
              <a:buNone/>
              <a:defRPr/>
            </a:pPr>
            <a:r>
              <a:rPr lang="es-AR" altLang="en-US" sz="1575" dirty="0"/>
              <a:t>en el que al menos uno de quienes conversan expresa a la otra parte su opinión, </a:t>
            </a:r>
          </a:p>
          <a:p>
            <a:pPr marL="0" indent="0" algn="ctr" defTabSz="671513">
              <a:buNone/>
              <a:defRPr/>
            </a:pPr>
            <a:r>
              <a:rPr lang="es-AR" altLang="en-US" sz="1575" dirty="0"/>
              <a:t>fundada en </a:t>
            </a:r>
            <a:r>
              <a:rPr lang="es-AR" altLang="en-US" sz="1575" u="sng" dirty="0"/>
              <a:t>hechos</a:t>
            </a:r>
            <a:r>
              <a:rPr lang="es-AR" altLang="en-US" sz="1575" dirty="0"/>
              <a:t> ciertos, </a:t>
            </a:r>
            <a:r>
              <a:rPr lang="es-AR" altLang="en-US" sz="1575" u="sng" dirty="0"/>
              <a:t>estándares</a:t>
            </a:r>
            <a:r>
              <a:rPr lang="es-AR" altLang="en-US" sz="1575" dirty="0"/>
              <a:t> explícitos y </a:t>
            </a:r>
            <a:r>
              <a:rPr lang="es-AR" altLang="en-US" sz="1575" u="sng" dirty="0"/>
              <a:t>objetivos compartidos </a:t>
            </a:r>
            <a:r>
              <a:rPr lang="es-AR" altLang="en-US" sz="1575" dirty="0"/>
              <a:t>de efectividad colectiva, </a:t>
            </a:r>
          </a:p>
          <a:p>
            <a:pPr marL="0" indent="0" algn="ctr" defTabSz="671513">
              <a:buNone/>
              <a:defRPr/>
            </a:pPr>
            <a:r>
              <a:rPr lang="es-AR" altLang="en-US" sz="1575" dirty="0"/>
              <a:t>acerca de los comportamientos y/o resultados de la otra parte. </a:t>
            </a:r>
          </a:p>
        </p:txBody>
      </p:sp>
      <p:sp>
        <p:nvSpPr>
          <p:cNvPr id="5" name="TextBox 4">
            <a:extLst>
              <a:ext uri="{FF2B5EF4-FFF2-40B4-BE49-F238E27FC236}">
                <a16:creationId xmlns:a16="http://schemas.microsoft.com/office/drawing/2014/main" id="{768F67FE-47B0-4EE1-B522-0CD94D55BA6E}"/>
              </a:ext>
            </a:extLst>
          </p:cNvPr>
          <p:cNvSpPr txBox="1"/>
          <p:nvPr/>
        </p:nvSpPr>
        <p:spPr>
          <a:xfrm>
            <a:off x="611561" y="2599135"/>
            <a:ext cx="8075597" cy="2221121"/>
          </a:xfrm>
          <a:prstGeom prst="rect">
            <a:avLst/>
          </a:prstGeom>
          <a:noFill/>
        </p:spPr>
        <p:txBody>
          <a:bodyPr wrap="square">
            <a:spAutoFit/>
          </a:bodyPr>
          <a:lstStyle/>
          <a:p>
            <a:pPr algn="ctr">
              <a:spcBef>
                <a:spcPts val="450"/>
              </a:spcBef>
              <a:spcAft>
                <a:spcPts val="450"/>
              </a:spcAft>
              <a:defRPr/>
            </a:pPr>
            <a:r>
              <a:rPr lang="es-AR" sz="1500" dirty="0"/>
              <a:t>¡ATENCIÓN!</a:t>
            </a:r>
          </a:p>
          <a:p>
            <a:pPr marL="342900" indent="-342900">
              <a:spcBef>
                <a:spcPts val="450"/>
              </a:spcBef>
              <a:spcAft>
                <a:spcPts val="450"/>
              </a:spcAft>
              <a:buFont typeface="Arial" panose="020B0604020202020204" pitchFamily="34" charset="0"/>
              <a:buChar char="•"/>
              <a:defRPr/>
            </a:pPr>
            <a:r>
              <a:rPr lang="es-AR" sz="1500" dirty="0"/>
              <a:t>No toda conversación de </a:t>
            </a:r>
            <a:r>
              <a:rPr lang="es-AR" sz="1500" dirty="0" err="1"/>
              <a:t>feedback</a:t>
            </a:r>
            <a:r>
              <a:rPr lang="es-AR" sz="1500" dirty="0"/>
              <a:t> resulta efectiva</a:t>
            </a:r>
          </a:p>
          <a:p>
            <a:pPr marL="342900" indent="-342900">
              <a:spcBef>
                <a:spcPts val="450"/>
              </a:spcBef>
              <a:spcAft>
                <a:spcPts val="450"/>
              </a:spcAft>
              <a:buFont typeface="Arial" panose="020B0604020202020204" pitchFamily="34" charset="0"/>
              <a:buChar char="•"/>
              <a:defRPr/>
            </a:pPr>
            <a:r>
              <a:rPr lang="es-AR" sz="1500" dirty="0"/>
              <a:t>Una conversación de </a:t>
            </a:r>
            <a:r>
              <a:rPr lang="es-AR" sz="1500" dirty="0" err="1"/>
              <a:t>feedback</a:t>
            </a:r>
            <a:r>
              <a:rPr lang="es-AR" sz="1500" dirty="0"/>
              <a:t> es efectiva cuando alienta o facilita el aprendizaje mutuo. </a:t>
            </a:r>
          </a:p>
          <a:p>
            <a:pPr marL="342900" indent="-342900">
              <a:spcBef>
                <a:spcPts val="450"/>
              </a:spcBef>
              <a:spcAft>
                <a:spcPts val="450"/>
              </a:spcAft>
              <a:buFont typeface="Arial" panose="020B0604020202020204" pitchFamily="34" charset="0"/>
              <a:buChar char="•"/>
              <a:defRPr/>
            </a:pPr>
            <a:r>
              <a:rPr lang="es-AR" sz="1500" dirty="0"/>
              <a:t>El </a:t>
            </a:r>
            <a:r>
              <a:rPr lang="es-AR" sz="1500" dirty="0" err="1"/>
              <a:t>feedback</a:t>
            </a:r>
            <a:r>
              <a:rPr lang="es-AR" sz="1500" dirty="0"/>
              <a:t> bidireccional (dar + pedir + recibir) ayuda al aprendizaje mutuo.</a:t>
            </a:r>
          </a:p>
          <a:p>
            <a:pPr marL="342900" indent="-342900">
              <a:spcBef>
                <a:spcPts val="450"/>
              </a:spcBef>
              <a:spcAft>
                <a:spcPts val="450"/>
              </a:spcAft>
              <a:buFont typeface="Arial" panose="020B0604020202020204" pitchFamily="34" charset="0"/>
              <a:buChar char="•"/>
              <a:defRPr/>
            </a:pPr>
            <a:r>
              <a:rPr lang="es-AR" sz="1500" dirty="0"/>
              <a:t>El aprendizaje mutuo se manifiesta en que los comportamientos y/o los resultados cambian producto del </a:t>
            </a:r>
            <a:r>
              <a:rPr lang="es-AR" sz="1500" dirty="0" err="1"/>
              <a:t>feedback</a:t>
            </a:r>
            <a:r>
              <a:rPr lang="es-AR" sz="1500" dirty="0"/>
              <a:t> entregado/recibido.</a:t>
            </a:r>
            <a:endParaRPr lang="en-US" sz="1500" dirty="0"/>
          </a:p>
        </p:txBody>
      </p:sp>
      <p:sp>
        <p:nvSpPr>
          <p:cNvPr id="7" name="Shape 262">
            <a:extLst>
              <a:ext uri="{FF2B5EF4-FFF2-40B4-BE49-F238E27FC236}">
                <a16:creationId xmlns:a16="http://schemas.microsoft.com/office/drawing/2014/main" id="{1FC8E6F4-585D-4D17-96C7-B1B4AF61F024}"/>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39266" name="Title 1">
            <a:extLst>
              <a:ext uri="{FF2B5EF4-FFF2-40B4-BE49-F238E27FC236}">
                <a16:creationId xmlns:a16="http://schemas.microsoft.com/office/drawing/2014/main" id="{31636B22-5125-48EB-AEB2-3D5C3100122F}"/>
              </a:ext>
            </a:extLst>
          </p:cNvPr>
          <p:cNvSpPr>
            <a:spLocks noGrp="1" noChangeArrowheads="1"/>
          </p:cNvSpPr>
          <p:nvPr>
            <p:ph type="title"/>
          </p:nvPr>
        </p:nvSpPr>
        <p:spPr bwMode="auto">
          <a:xfrm>
            <a:off x="323533" y="91753"/>
            <a:ext cx="7715568" cy="5357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s-AR" altLang="en-US" sz="2400" dirty="0">
                <a:latin typeface="Arial" panose="020B0604020202020204" pitchFamily="34" charset="0"/>
                <a:cs typeface="Arial" panose="020B0604020202020204" pitchFamily="34" charset="0"/>
              </a:rPr>
              <a:t>¿A qué llamamos conversación de </a:t>
            </a:r>
            <a:r>
              <a:rPr lang="es-AR" altLang="en-US" sz="2400" dirty="0" err="1">
                <a:latin typeface="Arial" panose="020B0604020202020204" pitchFamily="34" charset="0"/>
                <a:cs typeface="Arial" panose="020B0604020202020204" pitchFamily="34" charset="0"/>
              </a:rPr>
              <a:t>feedback</a:t>
            </a:r>
            <a:r>
              <a:rPr lang="es-AR" altLang="en-US" sz="2400" dirty="0">
                <a:latin typeface="Arial" panose="020B0604020202020204" pitchFamily="34" charset="0"/>
                <a:cs typeface="Arial" panose="020B0604020202020204" pitchFamily="34" charset="0"/>
              </a:rPr>
              <a:t>?</a:t>
            </a:r>
            <a:endParaRPr lang="en-US"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64957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500"/>
                                        <p:tgtEl>
                                          <p:spTgt spid="5">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fade">
                                      <p:cBhvr>
                                        <p:cTn id="42" dur="500"/>
                                        <p:tgtEl>
                                          <p:spTgt spid="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fade">
                                      <p:cBhvr>
                                        <p:cTn id="47" dur="500"/>
                                        <p:tgtEl>
                                          <p:spTgt spid="5">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animEffect transition="in" filter="fade">
                                      <p:cBhvr>
                                        <p:cTn id="5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bldLvl="5"/>
    </p:bldLst>
  </p:timing>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291" name="Rectangle 3">
            <a:extLst>
              <a:ext uri="{FF2B5EF4-FFF2-40B4-BE49-F238E27FC236}">
                <a16:creationId xmlns:a16="http://schemas.microsoft.com/office/drawing/2014/main" id="{05BAE7F9-9367-4FD3-AE39-97A7AC2FC560}"/>
              </a:ext>
            </a:extLst>
          </p:cNvPr>
          <p:cNvSpPr>
            <a:spLocks noGrp="1" noChangeArrowheads="1"/>
          </p:cNvSpPr>
          <p:nvPr>
            <p:ph type="body" idx="4294967295"/>
          </p:nvPr>
        </p:nvSpPr>
        <p:spPr bwMode="auto">
          <a:xfrm>
            <a:off x="179512" y="960112"/>
            <a:ext cx="8725160" cy="3875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57" tIns="69957" rIns="69957" bIns="69957" numCol="1" anchor="t" anchorCtr="0" compatLnSpc="1">
            <a:prstTxWarp prst="textNoShape">
              <a:avLst/>
            </a:prstTxWarp>
            <a:spAutoFit/>
          </a:bodyPr>
          <a:lstStyle/>
          <a:p>
            <a:pPr marL="0" indent="0" defTabSz="671513">
              <a:buNone/>
            </a:pPr>
            <a:r>
              <a:rPr lang="es-AR" altLang="en-US" sz="1600" dirty="0"/>
              <a:t>En pequeños grupos, intercambien reflexiones en base a las siguientes consignas: </a:t>
            </a:r>
          </a:p>
        </p:txBody>
      </p:sp>
      <p:sp>
        <p:nvSpPr>
          <p:cNvPr id="140292" name="Line 6">
            <a:extLst>
              <a:ext uri="{FF2B5EF4-FFF2-40B4-BE49-F238E27FC236}">
                <a16:creationId xmlns:a16="http://schemas.microsoft.com/office/drawing/2014/main" id="{1BE42B89-E1B0-4EF4-B5C6-B45D92C1172D}"/>
              </a:ext>
            </a:extLst>
          </p:cNvPr>
          <p:cNvSpPr>
            <a:spLocks noChangeShapeType="1"/>
          </p:cNvSpPr>
          <p:nvPr/>
        </p:nvSpPr>
        <p:spPr bwMode="auto">
          <a:xfrm>
            <a:off x="1323975" y="3277791"/>
            <a:ext cx="5586413" cy="0"/>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lIns="34290" rIns="34290">
            <a:spAutoFit/>
          </a:bodyPr>
          <a:lstStyle/>
          <a:p>
            <a:endParaRPr lang="en-US" sz="1200"/>
          </a:p>
        </p:txBody>
      </p:sp>
      <p:sp>
        <p:nvSpPr>
          <p:cNvPr id="1268743" name="Rectangle 7">
            <a:extLst>
              <a:ext uri="{FF2B5EF4-FFF2-40B4-BE49-F238E27FC236}">
                <a16:creationId xmlns:a16="http://schemas.microsoft.com/office/drawing/2014/main" id="{A50C67F4-A25B-4555-8117-9AAE5EC6AD08}"/>
              </a:ext>
            </a:extLst>
          </p:cNvPr>
          <p:cNvSpPr>
            <a:spLocks noChangeArrowheads="1"/>
          </p:cNvSpPr>
          <p:nvPr/>
        </p:nvSpPr>
        <p:spPr bwMode="auto">
          <a:xfrm>
            <a:off x="395536" y="1491630"/>
            <a:ext cx="8352928" cy="3049799"/>
          </a:xfrm>
          <a:prstGeom prst="rect">
            <a:avLst/>
          </a:prstGeom>
          <a:solidFill>
            <a:schemeClr val="tx1">
              <a:lumMod val="10000"/>
              <a:lumOff val="90000"/>
            </a:schemeClr>
          </a:solidFill>
          <a:ln w="9525">
            <a:noFill/>
            <a:miter lim="800000"/>
            <a:headEnd/>
            <a:tailEnd/>
          </a:ln>
        </p:spPr>
        <p:txBody>
          <a:bodyPr wrap="square" lIns="69972" tIns="69972" rIns="69972" bIns="69972">
            <a:spAutoFit/>
          </a:bodyPr>
          <a:lstStyle/>
          <a:p>
            <a:pPr defTabSz="684610">
              <a:buClr>
                <a:schemeClr val="accent2"/>
              </a:buClr>
              <a:defRPr/>
            </a:pPr>
            <a:r>
              <a:rPr lang="es-AR" sz="1400" u="sng" dirty="0"/>
              <a:t>GRUPOS “A”</a:t>
            </a:r>
          </a:p>
          <a:p>
            <a:pPr marL="261938" indent="-261938" defTabSz="684610">
              <a:buClr>
                <a:schemeClr val="accent2"/>
              </a:buClr>
              <a:buFont typeface="Arial" pitchFamily="34" charset="0"/>
              <a:buChar char="•"/>
              <a:defRPr/>
            </a:pPr>
            <a:r>
              <a:rPr lang="es-AR" sz="1400" dirty="0"/>
              <a:t>Piensen individualmente en situaciones en las que les habría gustado lograr cambios en el desempeño (comportamiento y/o resultados) de otra persona (no necesaria ni exclusivamente un reporte directo), a pesar de lo cual no encararon una conversación para DAR ese </a:t>
            </a:r>
            <a:r>
              <a:rPr lang="es-AR" sz="1400" dirty="0" err="1"/>
              <a:t>feedback</a:t>
            </a:r>
            <a:r>
              <a:rPr lang="es-AR" sz="1400" dirty="0"/>
              <a:t>. </a:t>
            </a:r>
          </a:p>
          <a:p>
            <a:pPr marL="604838" lvl="1" indent="-261938" defTabSz="684610">
              <a:buClr>
                <a:schemeClr val="accent2"/>
              </a:buClr>
              <a:buFont typeface="Arial" pitchFamily="34" charset="0"/>
              <a:buChar char="•"/>
              <a:defRPr/>
            </a:pPr>
            <a:r>
              <a:rPr lang="es-AR" sz="1400" dirty="0"/>
              <a:t>¿Qué les impidió dar ese </a:t>
            </a:r>
            <a:r>
              <a:rPr lang="es-AR" sz="1400" dirty="0" err="1"/>
              <a:t>feedback</a:t>
            </a:r>
            <a:r>
              <a:rPr lang="es-AR" sz="1400" dirty="0"/>
              <a:t>? ¿Qué les resultaba más difícil de encarar una conversación así?</a:t>
            </a:r>
          </a:p>
          <a:p>
            <a:pPr marL="604838" lvl="1" indent="-261938" defTabSz="684610">
              <a:buClr>
                <a:schemeClr val="accent2"/>
              </a:buClr>
              <a:buFont typeface="Arial" pitchFamily="34" charset="0"/>
              <a:buChar char="•"/>
              <a:defRPr/>
            </a:pPr>
            <a:r>
              <a:rPr lang="es-AR" sz="1400" dirty="0"/>
              <a:t>¿Cuáles fueron las consecuencias de </a:t>
            </a:r>
            <a:r>
              <a:rPr lang="es-AR" sz="1400" u="sng" dirty="0"/>
              <a:t>no</a:t>
            </a:r>
            <a:r>
              <a:rPr lang="es-AR" sz="1400" dirty="0"/>
              <a:t> tener esa conversación?</a:t>
            </a:r>
          </a:p>
          <a:p>
            <a:pPr marL="604838" lvl="1" indent="-261938" defTabSz="684610">
              <a:buClr>
                <a:schemeClr val="accent2"/>
              </a:buClr>
              <a:buFont typeface="Arial" pitchFamily="34" charset="0"/>
              <a:buChar char="•"/>
              <a:defRPr/>
            </a:pPr>
            <a:r>
              <a:rPr lang="es-AR" sz="1400" dirty="0"/>
              <a:t>¿Cuáles habrían sido las consecuencias de tener esa conversación?</a:t>
            </a:r>
          </a:p>
          <a:p>
            <a:pPr marL="604838" lvl="1" indent="-261938" defTabSz="684610">
              <a:buClr>
                <a:schemeClr val="accent2"/>
              </a:buClr>
              <a:buFont typeface="Arial" pitchFamily="34" charset="0"/>
              <a:buChar char="•"/>
              <a:defRPr/>
            </a:pPr>
            <a:r>
              <a:rPr lang="es-AR" sz="1400" dirty="0"/>
              <a:t>¿Qué necesitan aprender para sentir que pueden DAR </a:t>
            </a:r>
            <a:r>
              <a:rPr lang="es-AR" sz="1400" dirty="0" err="1"/>
              <a:t>feedback</a:t>
            </a:r>
            <a:r>
              <a:rPr lang="es-AR" sz="1400" dirty="0"/>
              <a:t> y que éste tenga altas probabilidades de funcionar?</a:t>
            </a:r>
          </a:p>
        </p:txBody>
      </p:sp>
      <p:sp>
        <p:nvSpPr>
          <p:cNvPr id="9" name="Slide Number Placeholder 3">
            <a:extLst>
              <a:ext uri="{FF2B5EF4-FFF2-40B4-BE49-F238E27FC236}">
                <a16:creationId xmlns:a16="http://schemas.microsoft.com/office/drawing/2014/main" id="{5D586238-5434-40E9-A02A-B257DA8D40BF}"/>
              </a:ext>
            </a:extLst>
          </p:cNvPr>
          <p:cNvSpPr txBox="1">
            <a:spLocks/>
          </p:cNvSpPr>
          <p:nvPr/>
        </p:nvSpPr>
        <p:spPr bwMode="auto">
          <a:xfrm>
            <a:off x="7536512" y="4968777"/>
            <a:ext cx="1600200" cy="200025"/>
          </a:xfrm>
          <a:prstGeom prst="rect">
            <a:avLst/>
          </a:prstGeom>
          <a:noFill/>
          <a:ln w="9525">
            <a:noFill/>
            <a:miter lim="800000"/>
            <a:headEnd/>
            <a:tailEnd/>
          </a:ln>
          <a:effectLst/>
        </p:spPr>
        <p:txBody>
          <a:bodyPr/>
          <a:lstStyle/>
          <a:p>
            <a:pPr algn="r" defTabSz="685800" eaLnBrk="1" hangingPunct="1">
              <a:defRPr/>
            </a:pPr>
            <a:r>
              <a:rPr lang="en-US" sz="1000" dirty="0">
                <a:solidFill>
                  <a:srgbClr val="FBB03F"/>
                </a:solidFill>
                <a:latin typeface="+mn-lt"/>
                <a:sym typeface="Trebuchet MS" pitchFamily="34" charset="0"/>
              </a:rPr>
              <a:t>| </a:t>
            </a:r>
            <a:fld id="{1820C168-F809-4609-8384-4235077AC3DF}" type="slidenum">
              <a:rPr lang="en-US" sz="1000">
                <a:solidFill>
                  <a:srgbClr val="B2B2B2"/>
                </a:solidFill>
                <a:latin typeface="+mn-lt"/>
                <a:sym typeface="Trebuchet MS" pitchFamily="34" charset="0"/>
              </a:rPr>
              <a:pPr algn="r" defTabSz="685800" eaLnBrk="1" hangingPunct="1">
                <a:defRPr/>
              </a:pPr>
              <a:t>212</a:t>
            </a:fld>
            <a:endParaRPr lang="en-US" sz="1000" dirty="0">
              <a:solidFill>
                <a:srgbClr val="B2B2B2"/>
              </a:solidFill>
              <a:latin typeface="+mn-lt"/>
              <a:sym typeface="Trebuchet MS" pitchFamily="34" charset="0"/>
            </a:endParaRPr>
          </a:p>
        </p:txBody>
      </p:sp>
      <p:sp>
        <p:nvSpPr>
          <p:cNvPr id="8" name="Shape 262">
            <a:extLst>
              <a:ext uri="{FF2B5EF4-FFF2-40B4-BE49-F238E27FC236}">
                <a16:creationId xmlns:a16="http://schemas.microsoft.com/office/drawing/2014/main" id="{2C8B972A-96B3-4F47-A05A-D853A9533BA1}"/>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40290" name="Rectangle 2">
            <a:extLst>
              <a:ext uri="{FF2B5EF4-FFF2-40B4-BE49-F238E27FC236}">
                <a16:creationId xmlns:a16="http://schemas.microsoft.com/office/drawing/2014/main" id="{23AADD55-7776-43EB-910C-DB6A3A12AB46}"/>
              </a:ext>
            </a:extLst>
          </p:cNvPr>
          <p:cNvSpPr>
            <a:spLocks noGrp="1" noChangeArrowheads="1"/>
          </p:cNvSpPr>
          <p:nvPr>
            <p:ph type="title"/>
          </p:nvPr>
        </p:nvSpPr>
        <p:spPr bwMode="auto">
          <a:xfrm>
            <a:off x="119696" y="74710"/>
            <a:ext cx="8784976" cy="452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s-AR" altLang="en-US" sz="2400" dirty="0">
                <a:latin typeface="Arial" panose="020B0604020202020204" pitchFamily="34" charset="0"/>
                <a:cs typeface="Arial" panose="020B0604020202020204" pitchFamily="34" charset="0"/>
              </a:rPr>
              <a:t>Actividad: Experiencias e impacto de dar o recibir </a:t>
            </a:r>
            <a:r>
              <a:rPr lang="es-AR" altLang="en-US" sz="2400" dirty="0" err="1">
                <a:latin typeface="Arial" panose="020B0604020202020204" pitchFamily="34" charset="0"/>
                <a:cs typeface="Arial" panose="020B0604020202020204" pitchFamily="34" charset="0"/>
              </a:rPr>
              <a:t>feedback</a:t>
            </a:r>
            <a:endParaRPr lang="es-AR"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633211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8743">
                                            <p:bg/>
                                          </p:spTgt>
                                        </p:tgtEl>
                                        <p:attrNameLst>
                                          <p:attrName>style.visibility</p:attrName>
                                        </p:attrNameLst>
                                      </p:cBhvr>
                                      <p:to>
                                        <p:strVal val="visible"/>
                                      </p:to>
                                    </p:set>
                                    <p:animEffect transition="in" filter="fade">
                                      <p:cBhvr>
                                        <p:cTn id="7" dur="500"/>
                                        <p:tgtEl>
                                          <p:spTgt spid="1268743">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8743">
                                            <p:txEl>
                                              <p:pRg st="0" end="0"/>
                                            </p:txEl>
                                          </p:spTgt>
                                        </p:tgtEl>
                                        <p:attrNameLst>
                                          <p:attrName>style.visibility</p:attrName>
                                        </p:attrNameLst>
                                      </p:cBhvr>
                                      <p:to>
                                        <p:strVal val="visible"/>
                                      </p:to>
                                    </p:set>
                                    <p:animEffect transition="in" filter="fade">
                                      <p:cBhvr>
                                        <p:cTn id="12" dur="500"/>
                                        <p:tgtEl>
                                          <p:spTgt spid="12687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8743">
                                            <p:txEl>
                                              <p:pRg st="1" end="1"/>
                                            </p:txEl>
                                          </p:spTgt>
                                        </p:tgtEl>
                                        <p:attrNameLst>
                                          <p:attrName>style.visibility</p:attrName>
                                        </p:attrNameLst>
                                      </p:cBhvr>
                                      <p:to>
                                        <p:strVal val="visible"/>
                                      </p:to>
                                    </p:set>
                                    <p:animEffect transition="in" filter="fade">
                                      <p:cBhvr>
                                        <p:cTn id="17" dur="500"/>
                                        <p:tgtEl>
                                          <p:spTgt spid="126874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8743">
                                            <p:txEl>
                                              <p:pRg st="2" end="2"/>
                                            </p:txEl>
                                          </p:spTgt>
                                        </p:tgtEl>
                                        <p:attrNameLst>
                                          <p:attrName>style.visibility</p:attrName>
                                        </p:attrNameLst>
                                      </p:cBhvr>
                                      <p:to>
                                        <p:strVal val="visible"/>
                                      </p:to>
                                    </p:set>
                                    <p:animEffect transition="in" filter="fade">
                                      <p:cBhvr>
                                        <p:cTn id="22" dur="500"/>
                                        <p:tgtEl>
                                          <p:spTgt spid="126874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68743">
                                            <p:txEl>
                                              <p:pRg st="3" end="3"/>
                                            </p:txEl>
                                          </p:spTgt>
                                        </p:tgtEl>
                                        <p:attrNameLst>
                                          <p:attrName>style.visibility</p:attrName>
                                        </p:attrNameLst>
                                      </p:cBhvr>
                                      <p:to>
                                        <p:strVal val="visible"/>
                                      </p:to>
                                    </p:set>
                                    <p:animEffect transition="in" filter="fade">
                                      <p:cBhvr>
                                        <p:cTn id="27" dur="500"/>
                                        <p:tgtEl>
                                          <p:spTgt spid="126874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68743">
                                            <p:txEl>
                                              <p:pRg st="4" end="4"/>
                                            </p:txEl>
                                          </p:spTgt>
                                        </p:tgtEl>
                                        <p:attrNameLst>
                                          <p:attrName>style.visibility</p:attrName>
                                        </p:attrNameLst>
                                      </p:cBhvr>
                                      <p:to>
                                        <p:strVal val="visible"/>
                                      </p:to>
                                    </p:set>
                                    <p:animEffect transition="in" filter="fade">
                                      <p:cBhvr>
                                        <p:cTn id="32" dur="500"/>
                                        <p:tgtEl>
                                          <p:spTgt spid="126874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68743">
                                            <p:txEl>
                                              <p:pRg st="5" end="5"/>
                                            </p:txEl>
                                          </p:spTgt>
                                        </p:tgtEl>
                                        <p:attrNameLst>
                                          <p:attrName>style.visibility</p:attrName>
                                        </p:attrNameLst>
                                      </p:cBhvr>
                                      <p:to>
                                        <p:strVal val="visible"/>
                                      </p:to>
                                    </p:set>
                                    <p:animEffect transition="in" filter="fade">
                                      <p:cBhvr>
                                        <p:cTn id="37" dur="500"/>
                                        <p:tgtEl>
                                          <p:spTgt spid="12687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43" grpId="0" build="p" bldLvl="5" animBg="1"/>
    </p:bldLst>
  </p:timing>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2339" name="Rectangle 3">
            <a:extLst>
              <a:ext uri="{FF2B5EF4-FFF2-40B4-BE49-F238E27FC236}">
                <a16:creationId xmlns:a16="http://schemas.microsoft.com/office/drawing/2014/main" id="{441D90DC-821F-4228-A6BB-725151A7E05C}"/>
              </a:ext>
            </a:extLst>
          </p:cNvPr>
          <p:cNvSpPr>
            <a:spLocks noGrp="1" noChangeArrowheads="1"/>
          </p:cNvSpPr>
          <p:nvPr>
            <p:ph type="body" idx="4294967295"/>
          </p:nvPr>
        </p:nvSpPr>
        <p:spPr bwMode="auto">
          <a:xfrm>
            <a:off x="251520" y="816096"/>
            <a:ext cx="8509136" cy="3875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57" tIns="69957" rIns="69957" bIns="69957" numCol="1" anchor="t" anchorCtr="0" compatLnSpc="1">
            <a:prstTxWarp prst="textNoShape">
              <a:avLst/>
            </a:prstTxWarp>
            <a:spAutoFit/>
          </a:bodyPr>
          <a:lstStyle/>
          <a:p>
            <a:pPr marL="0" indent="0" defTabSz="671513">
              <a:buNone/>
            </a:pPr>
            <a:r>
              <a:rPr lang="es-AR" altLang="en-US" sz="1600" dirty="0"/>
              <a:t>En pequeños grupos, intercambien reflexiones en base a las siguientes consignas: </a:t>
            </a:r>
          </a:p>
        </p:txBody>
      </p:sp>
      <p:sp>
        <p:nvSpPr>
          <p:cNvPr id="142340" name="Line 6">
            <a:extLst>
              <a:ext uri="{FF2B5EF4-FFF2-40B4-BE49-F238E27FC236}">
                <a16:creationId xmlns:a16="http://schemas.microsoft.com/office/drawing/2014/main" id="{DCA7A320-6C08-4585-8547-DDE299897E54}"/>
              </a:ext>
            </a:extLst>
          </p:cNvPr>
          <p:cNvSpPr>
            <a:spLocks noChangeShapeType="1"/>
          </p:cNvSpPr>
          <p:nvPr/>
        </p:nvSpPr>
        <p:spPr bwMode="auto">
          <a:xfrm>
            <a:off x="1323975" y="3277791"/>
            <a:ext cx="5586413" cy="0"/>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lIns="34290" rIns="34290">
            <a:spAutoFit/>
          </a:bodyPr>
          <a:lstStyle/>
          <a:p>
            <a:endParaRPr lang="en-US" sz="1200"/>
          </a:p>
        </p:txBody>
      </p:sp>
      <p:sp>
        <p:nvSpPr>
          <p:cNvPr id="1268743" name="Rectangle 7">
            <a:extLst>
              <a:ext uri="{FF2B5EF4-FFF2-40B4-BE49-F238E27FC236}">
                <a16:creationId xmlns:a16="http://schemas.microsoft.com/office/drawing/2014/main" id="{A50C67F4-A25B-4555-8117-9AAE5EC6AD08}"/>
              </a:ext>
            </a:extLst>
          </p:cNvPr>
          <p:cNvSpPr>
            <a:spLocks noChangeArrowheads="1"/>
          </p:cNvSpPr>
          <p:nvPr/>
        </p:nvSpPr>
        <p:spPr bwMode="auto">
          <a:xfrm>
            <a:off x="251520" y="1203598"/>
            <a:ext cx="8509136" cy="3280632"/>
          </a:xfrm>
          <a:prstGeom prst="rect">
            <a:avLst/>
          </a:prstGeom>
          <a:solidFill>
            <a:schemeClr val="tx1">
              <a:lumMod val="10000"/>
              <a:lumOff val="90000"/>
            </a:schemeClr>
          </a:solidFill>
          <a:ln w="9525">
            <a:noFill/>
            <a:miter lim="800000"/>
            <a:headEnd/>
            <a:tailEnd/>
          </a:ln>
        </p:spPr>
        <p:txBody>
          <a:bodyPr wrap="square" lIns="69972" tIns="69972" rIns="69972" bIns="69972">
            <a:spAutoFit/>
          </a:bodyPr>
          <a:lstStyle/>
          <a:p>
            <a:pPr defTabSz="684610">
              <a:buClr>
                <a:schemeClr val="accent2"/>
              </a:buClr>
              <a:defRPr/>
            </a:pPr>
            <a:r>
              <a:rPr lang="es-AR" sz="1200" u="sng" dirty="0"/>
              <a:t>GRUPOS “B”</a:t>
            </a:r>
          </a:p>
          <a:p>
            <a:pPr marL="261938" indent="-261938" defTabSz="684610">
              <a:buClr>
                <a:schemeClr val="accent2"/>
              </a:buClr>
              <a:buFont typeface="Arial" pitchFamily="34" charset="0"/>
              <a:buChar char="•"/>
              <a:defRPr/>
            </a:pPr>
            <a:r>
              <a:rPr lang="es-AR" sz="1200" dirty="0"/>
              <a:t>Piensen individualmente en situaciones en las que les habría gustado RECIBIR </a:t>
            </a:r>
            <a:r>
              <a:rPr lang="es-AR" sz="1200" dirty="0" err="1"/>
              <a:t>feedback</a:t>
            </a:r>
            <a:r>
              <a:rPr lang="es-AR" sz="1200" dirty="0"/>
              <a:t> efectivo por parte de otra persona (de su jefe directo, colegas, reportes u otros) acerca de su desempeño (comportamiento y/o resultados), a pesar de lo cual ese </a:t>
            </a:r>
            <a:r>
              <a:rPr lang="es-AR" sz="1200" dirty="0" err="1"/>
              <a:t>feedback</a:t>
            </a:r>
            <a:r>
              <a:rPr lang="es-AR" sz="1200" dirty="0"/>
              <a:t> no existió o, aunque lo hubo, no les sirvió. </a:t>
            </a:r>
          </a:p>
          <a:p>
            <a:pPr lvl="1" defTabSz="684610">
              <a:buClr>
                <a:schemeClr val="accent2"/>
              </a:buClr>
              <a:defRPr/>
            </a:pPr>
            <a:r>
              <a:rPr lang="es-AR" sz="1200" dirty="0"/>
              <a:t>Si </a:t>
            </a:r>
            <a:r>
              <a:rPr lang="es-AR" sz="1200" u="sng" dirty="0"/>
              <a:t>no recibieron</a:t>
            </a:r>
            <a:r>
              <a:rPr lang="es-AR" sz="1200" dirty="0"/>
              <a:t> un </a:t>
            </a:r>
            <a:r>
              <a:rPr lang="es-AR" sz="1200" dirty="0" err="1"/>
              <a:t>feedback</a:t>
            </a:r>
            <a:r>
              <a:rPr lang="es-AR" sz="1200" dirty="0"/>
              <a:t> aunque lo necesitaban:</a:t>
            </a:r>
          </a:p>
          <a:p>
            <a:pPr marL="604838" lvl="1" indent="-261938" defTabSz="684610">
              <a:buClr>
                <a:schemeClr val="accent2"/>
              </a:buClr>
              <a:buFont typeface="Arial" pitchFamily="34" charset="0"/>
              <a:buChar char="•"/>
              <a:defRPr/>
            </a:pPr>
            <a:r>
              <a:rPr lang="es-AR" sz="1200" dirty="0"/>
              <a:t>¿De qué manera los afectó no recibir ese </a:t>
            </a:r>
            <a:r>
              <a:rPr lang="es-AR" sz="1200" dirty="0" err="1"/>
              <a:t>feedback</a:t>
            </a:r>
            <a:r>
              <a:rPr lang="es-AR" sz="1200" dirty="0"/>
              <a:t>? ¿Qué les impidió pedirlo?</a:t>
            </a:r>
          </a:p>
          <a:p>
            <a:pPr marL="604838" lvl="1" indent="-261938" defTabSz="684610">
              <a:buClr>
                <a:schemeClr val="accent2"/>
              </a:buClr>
              <a:buFont typeface="Arial" pitchFamily="34" charset="0"/>
              <a:buChar char="•"/>
              <a:defRPr/>
            </a:pPr>
            <a:r>
              <a:rPr lang="es-AR" sz="1200" dirty="0"/>
              <a:t>¿Cuáles fueron las consecuencias para la tarea, para la relación, y para </a:t>
            </a:r>
            <a:r>
              <a:rPr lang="es-AR" sz="1200" dirty="0" err="1"/>
              <a:t>uds.</a:t>
            </a:r>
            <a:r>
              <a:rPr lang="es-AR" sz="1200" dirty="0"/>
              <a:t> (su realización personal y/o profesional) de no recibir </a:t>
            </a:r>
            <a:r>
              <a:rPr lang="es-AR" sz="1200" dirty="0" err="1"/>
              <a:t>feedback</a:t>
            </a:r>
            <a:r>
              <a:rPr lang="es-AR" sz="1200" dirty="0"/>
              <a:t>?</a:t>
            </a:r>
          </a:p>
          <a:p>
            <a:pPr lvl="1" defTabSz="684610">
              <a:buClr>
                <a:schemeClr val="accent2"/>
              </a:buClr>
              <a:defRPr/>
            </a:pPr>
            <a:r>
              <a:rPr lang="es-AR" sz="1200" dirty="0"/>
              <a:t>Si </a:t>
            </a:r>
            <a:r>
              <a:rPr lang="es-AR" sz="1200" u="sng" dirty="0"/>
              <a:t>recibieron</a:t>
            </a:r>
            <a:r>
              <a:rPr lang="es-AR" sz="1200" dirty="0"/>
              <a:t> </a:t>
            </a:r>
            <a:r>
              <a:rPr lang="es-AR" sz="1200" dirty="0" err="1"/>
              <a:t>feedback</a:t>
            </a:r>
            <a:r>
              <a:rPr lang="es-AR" sz="1200" dirty="0"/>
              <a:t> pero no les funcionó:</a:t>
            </a:r>
          </a:p>
          <a:p>
            <a:pPr marL="604838" lvl="1" indent="-261938" defTabSz="684610">
              <a:buClr>
                <a:schemeClr val="accent2"/>
              </a:buClr>
              <a:buFont typeface="Arial" pitchFamily="34" charset="0"/>
              <a:buChar char="•"/>
              <a:defRPr/>
            </a:pPr>
            <a:r>
              <a:rPr lang="es-AR" sz="1200" dirty="0"/>
              <a:t>¿Qué le faltó a ese </a:t>
            </a:r>
            <a:r>
              <a:rPr lang="es-AR" sz="1200" dirty="0" err="1"/>
              <a:t>feedback</a:t>
            </a:r>
            <a:r>
              <a:rPr lang="es-AR" sz="1200" dirty="0"/>
              <a:t> para resultar efectivo?</a:t>
            </a:r>
          </a:p>
          <a:p>
            <a:pPr marL="604838" lvl="1" indent="-261938" defTabSz="684610">
              <a:buClr>
                <a:schemeClr val="accent2"/>
              </a:buClr>
              <a:buFont typeface="Arial" pitchFamily="34" charset="0"/>
              <a:buChar char="•"/>
              <a:defRPr/>
            </a:pPr>
            <a:r>
              <a:rPr lang="es-AR" sz="1200" dirty="0"/>
              <a:t>¿Cómo debería ser un </a:t>
            </a:r>
            <a:r>
              <a:rPr lang="es-AR" sz="1200" dirty="0" err="1"/>
              <a:t>feedback</a:t>
            </a:r>
            <a:r>
              <a:rPr lang="es-AR" sz="1200" dirty="0"/>
              <a:t> efectivo para que ayude al aprendizaje mutuo?</a:t>
            </a:r>
          </a:p>
          <a:p>
            <a:pPr marL="604838" lvl="1" indent="-261938" defTabSz="684610">
              <a:buClr>
                <a:schemeClr val="accent2"/>
              </a:buClr>
              <a:buFont typeface="Arial" pitchFamily="34" charset="0"/>
              <a:buChar char="•"/>
              <a:defRPr/>
            </a:pPr>
            <a:r>
              <a:rPr lang="es-AR" sz="1200" dirty="0"/>
              <a:t>¿Qué necesitan aprender </a:t>
            </a:r>
            <a:r>
              <a:rPr lang="es-AR" sz="1200" dirty="0" err="1"/>
              <a:t>uds.</a:t>
            </a:r>
            <a:r>
              <a:rPr lang="es-AR" sz="1200" dirty="0"/>
              <a:t> para RECIBIR un </a:t>
            </a:r>
            <a:r>
              <a:rPr lang="es-AR" sz="1200" dirty="0" err="1"/>
              <a:t>feedback</a:t>
            </a:r>
            <a:r>
              <a:rPr lang="es-AR" sz="1200" dirty="0"/>
              <a:t> y capitalizarlo como una experiencia de aprendizaje?</a:t>
            </a:r>
          </a:p>
        </p:txBody>
      </p:sp>
      <p:sp>
        <p:nvSpPr>
          <p:cNvPr id="9" name="Slide Number Placeholder 3">
            <a:extLst>
              <a:ext uri="{FF2B5EF4-FFF2-40B4-BE49-F238E27FC236}">
                <a16:creationId xmlns:a16="http://schemas.microsoft.com/office/drawing/2014/main" id="{5D586238-5434-40E9-A02A-B257DA8D40BF}"/>
              </a:ext>
            </a:extLst>
          </p:cNvPr>
          <p:cNvSpPr txBox="1">
            <a:spLocks/>
          </p:cNvSpPr>
          <p:nvPr/>
        </p:nvSpPr>
        <p:spPr bwMode="auto">
          <a:xfrm>
            <a:off x="7543800" y="4943475"/>
            <a:ext cx="1600200" cy="200025"/>
          </a:xfrm>
          <a:prstGeom prst="rect">
            <a:avLst/>
          </a:prstGeom>
          <a:noFill/>
          <a:ln w="9525">
            <a:noFill/>
            <a:miter lim="800000"/>
            <a:headEnd/>
            <a:tailEnd/>
          </a:ln>
          <a:effectLst/>
        </p:spPr>
        <p:txBody>
          <a:bodyPr/>
          <a:lstStyle/>
          <a:p>
            <a:pPr algn="r" defTabSz="685800" eaLnBrk="1" hangingPunct="1">
              <a:defRPr/>
            </a:pPr>
            <a:r>
              <a:rPr lang="en-US" sz="1000" dirty="0">
                <a:solidFill>
                  <a:srgbClr val="FBB03F"/>
                </a:solidFill>
                <a:latin typeface="+mn-lt"/>
                <a:sym typeface="Trebuchet MS" pitchFamily="34" charset="0"/>
              </a:rPr>
              <a:t>| </a:t>
            </a:r>
            <a:fld id="{7E051FE3-17DA-4090-9421-68CB0263B909}" type="slidenum">
              <a:rPr lang="en-US" sz="1000">
                <a:solidFill>
                  <a:srgbClr val="B2B2B2"/>
                </a:solidFill>
                <a:latin typeface="+mn-lt"/>
                <a:sym typeface="Trebuchet MS" pitchFamily="34" charset="0"/>
              </a:rPr>
              <a:pPr algn="r" defTabSz="685800" eaLnBrk="1" hangingPunct="1">
                <a:defRPr/>
              </a:pPr>
              <a:t>213</a:t>
            </a:fld>
            <a:endParaRPr lang="en-US" sz="1000" dirty="0">
              <a:solidFill>
                <a:srgbClr val="B2B2B2"/>
              </a:solidFill>
              <a:latin typeface="+mn-lt"/>
              <a:sym typeface="Trebuchet MS" pitchFamily="34" charset="0"/>
            </a:endParaRPr>
          </a:p>
        </p:txBody>
      </p:sp>
      <p:sp>
        <p:nvSpPr>
          <p:cNvPr id="10" name="Shape 262">
            <a:extLst>
              <a:ext uri="{FF2B5EF4-FFF2-40B4-BE49-F238E27FC236}">
                <a16:creationId xmlns:a16="http://schemas.microsoft.com/office/drawing/2014/main" id="{D47A191D-AB33-4DEE-8342-825A2EA4E169}"/>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6A34C267-23B0-40DA-B1E3-6F03FA4A150B}"/>
              </a:ext>
            </a:extLst>
          </p:cNvPr>
          <p:cNvSpPr>
            <a:spLocks noGrp="1" noChangeArrowheads="1"/>
          </p:cNvSpPr>
          <p:nvPr>
            <p:ph type="title"/>
          </p:nvPr>
        </p:nvSpPr>
        <p:spPr bwMode="auto">
          <a:xfrm>
            <a:off x="113600" y="130752"/>
            <a:ext cx="8784976" cy="452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s-AR" altLang="en-US" sz="2400" dirty="0">
                <a:latin typeface="Arial" panose="020B0604020202020204" pitchFamily="34" charset="0"/>
                <a:cs typeface="Arial" panose="020B0604020202020204" pitchFamily="34" charset="0"/>
              </a:rPr>
              <a:t>Actividad: Experiencias e impacto de dar o recibir </a:t>
            </a:r>
            <a:r>
              <a:rPr lang="es-AR" altLang="en-US" sz="2400" dirty="0" err="1">
                <a:latin typeface="Arial" panose="020B0604020202020204" pitchFamily="34" charset="0"/>
                <a:cs typeface="Arial" panose="020B0604020202020204" pitchFamily="34" charset="0"/>
              </a:rPr>
              <a:t>feedback</a:t>
            </a:r>
            <a:endParaRPr lang="es-AR" altLang="en-US" sz="24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47657D7-4057-4057-904E-71CD5BD7AA59}"/>
              </a:ext>
            </a:extLst>
          </p:cNvPr>
          <p:cNvSpPr txBox="1"/>
          <p:nvPr/>
        </p:nvSpPr>
        <p:spPr>
          <a:xfrm>
            <a:off x="3131840" y="4604921"/>
            <a:ext cx="2120581" cy="338554"/>
          </a:xfrm>
          <a:prstGeom prst="rect">
            <a:avLst/>
          </a:prstGeom>
          <a:noFill/>
        </p:spPr>
        <p:txBody>
          <a:bodyPr wrap="none" rtlCol="0">
            <a:spAutoFit/>
          </a:bodyPr>
          <a:lstStyle/>
          <a:p>
            <a:r>
              <a:rPr lang="es-AR" dirty="0"/>
              <a:t>Tiempo: 15 minutos</a:t>
            </a:r>
            <a:endParaRPr lang="en-US" dirty="0"/>
          </a:p>
        </p:txBody>
      </p:sp>
    </p:spTree>
    <p:extLst>
      <p:ext uri="{BB962C8B-B14F-4D97-AF65-F5344CB8AC3E}">
        <p14:creationId xmlns:p14="http://schemas.microsoft.com/office/powerpoint/2010/main" val="237472872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8743">
                                            <p:bg/>
                                          </p:spTgt>
                                        </p:tgtEl>
                                        <p:attrNameLst>
                                          <p:attrName>style.visibility</p:attrName>
                                        </p:attrNameLst>
                                      </p:cBhvr>
                                      <p:to>
                                        <p:strVal val="visible"/>
                                      </p:to>
                                    </p:set>
                                    <p:animEffect transition="in" filter="fade">
                                      <p:cBhvr>
                                        <p:cTn id="7" dur="500"/>
                                        <p:tgtEl>
                                          <p:spTgt spid="1268743">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8743">
                                            <p:txEl>
                                              <p:pRg st="0" end="0"/>
                                            </p:txEl>
                                          </p:spTgt>
                                        </p:tgtEl>
                                        <p:attrNameLst>
                                          <p:attrName>style.visibility</p:attrName>
                                        </p:attrNameLst>
                                      </p:cBhvr>
                                      <p:to>
                                        <p:strVal val="visible"/>
                                      </p:to>
                                    </p:set>
                                    <p:animEffect transition="in" filter="fade">
                                      <p:cBhvr>
                                        <p:cTn id="12" dur="500"/>
                                        <p:tgtEl>
                                          <p:spTgt spid="12687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8743">
                                            <p:txEl>
                                              <p:pRg st="1" end="1"/>
                                            </p:txEl>
                                          </p:spTgt>
                                        </p:tgtEl>
                                        <p:attrNameLst>
                                          <p:attrName>style.visibility</p:attrName>
                                        </p:attrNameLst>
                                      </p:cBhvr>
                                      <p:to>
                                        <p:strVal val="visible"/>
                                      </p:to>
                                    </p:set>
                                    <p:animEffect transition="in" filter="fade">
                                      <p:cBhvr>
                                        <p:cTn id="17" dur="500"/>
                                        <p:tgtEl>
                                          <p:spTgt spid="126874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8743">
                                            <p:txEl>
                                              <p:pRg st="2" end="2"/>
                                            </p:txEl>
                                          </p:spTgt>
                                        </p:tgtEl>
                                        <p:attrNameLst>
                                          <p:attrName>style.visibility</p:attrName>
                                        </p:attrNameLst>
                                      </p:cBhvr>
                                      <p:to>
                                        <p:strVal val="visible"/>
                                      </p:to>
                                    </p:set>
                                    <p:animEffect transition="in" filter="fade">
                                      <p:cBhvr>
                                        <p:cTn id="22" dur="500"/>
                                        <p:tgtEl>
                                          <p:spTgt spid="126874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68743">
                                            <p:txEl>
                                              <p:pRg st="3" end="3"/>
                                            </p:txEl>
                                          </p:spTgt>
                                        </p:tgtEl>
                                        <p:attrNameLst>
                                          <p:attrName>style.visibility</p:attrName>
                                        </p:attrNameLst>
                                      </p:cBhvr>
                                      <p:to>
                                        <p:strVal val="visible"/>
                                      </p:to>
                                    </p:set>
                                    <p:animEffect transition="in" filter="fade">
                                      <p:cBhvr>
                                        <p:cTn id="27" dur="500"/>
                                        <p:tgtEl>
                                          <p:spTgt spid="126874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68743">
                                            <p:txEl>
                                              <p:pRg st="4" end="4"/>
                                            </p:txEl>
                                          </p:spTgt>
                                        </p:tgtEl>
                                        <p:attrNameLst>
                                          <p:attrName>style.visibility</p:attrName>
                                        </p:attrNameLst>
                                      </p:cBhvr>
                                      <p:to>
                                        <p:strVal val="visible"/>
                                      </p:to>
                                    </p:set>
                                    <p:animEffect transition="in" filter="fade">
                                      <p:cBhvr>
                                        <p:cTn id="32" dur="500"/>
                                        <p:tgtEl>
                                          <p:spTgt spid="126874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68743">
                                            <p:txEl>
                                              <p:pRg st="5" end="5"/>
                                            </p:txEl>
                                          </p:spTgt>
                                        </p:tgtEl>
                                        <p:attrNameLst>
                                          <p:attrName>style.visibility</p:attrName>
                                        </p:attrNameLst>
                                      </p:cBhvr>
                                      <p:to>
                                        <p:strVal val="visible"/>
                                      </p:to>
                                    </p:set>
                                    <p:animEffect transition="in" filter="fade">
                                      <p:cBhvr>
                                        <p:cTn id="37" dur="500"/>
                                        <p:tgtEl>
                                          <p:spTgt spid="126874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68743">
                                            <p:txEl>
                                              <p:pRg st="6" end="6"/>
                                            </p:txEl>
                                          </p:spTgt>
                                        </p:tgtEl>
                                        <p:attrNameLst>
                                          <p:attrName>style.visibility</p:attrName>
                                        </p:attrNameLst>
                                      </p:cBhvr>
                                      <p:to>
                                        <p:strVal val="visible"/>
                                      </p:to>
                                    </p:set>
                                    <p:animEffect transition="in" filter="fade">
                                      <p:cBhvr>
                                        <p:cTn id="42" dur="500"/>
                                        <p:tgtEl>
                                          <p:spTgt spid="126874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68743">
                                            <p:txEl>
                                              <p:pRg st="7" end="7"/>
                                            </p:txEl>
                                          </p:spTgt>
                                        </p:tgtEl>
                                        <p:attrNameLst>
                                          <p:attrName>style.visibility</p:attrName>
                                        </p:attrNameLst>
                                      </p:cBhvr>
                                      <p:to>
                                        <p:strVal val="visible"/>
                                      </p:to>
                                    </p:set>
                                    <p:animEffect transition="in" filter="fade">
                                      <p:cBhvr>
                                        <p:cTn id="47" dur="500"/>
                                        <p:tgtEl>
                                          <p:spTgt spid="1268743">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68743">
                                            <p:txEl>
                                              <p:pRg st="8" end="8"/>
                                            </p:txEl>
                                          </p:spTgt>
                                        </p:tgtEl>
                                        <p:attrNameLst>
                                          <p:attrName>style.visibility</p:attrName>
                                        </p:attrNameLst>
                                      </p:cBhvr>
                                      <p:to>
                                        <p:strVal val="visible"/>
                                      </p:to>
                                    </p:set>
                                    <p:animEffect transition="in" filter="fade">
                                      <p:cBhvr>
                                        <p:cTn id="52" dur="500"/>
                                        <p:tgtEl>
                                          <p:spTgt spid="126874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43" grpId="0" build="p" bldLvl="5" animBg="1"/>
      <p:bldP spid="2" grpId="0"/>
    </p:bld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7234" name="Rectangle 2">
            <a:extLst>
              <a:ext uri="{FF2B5EF4-FFF2-40B4-BE49-F238E27FC236}">
                <a16:creationId xmlns:a16="http://schemas.microsoft.com/office/drawing/2014/main" id="{7389C1A1-98A5-41D6-AE60-6C1AFDBC0F6F}"/>
              </a:ext>
            </a:extLst>
          </p:cNvPr>
          <p:cNvSpPr>
            <a:spLocks noChangeArrowheads="1"/>
          </p:cNvSpPr>
          <p:nvPr/>
        </p:nvSpPr>
        <p:spPr bwMode="auto">
          <a:xfrm>
            <a:off x="443732" y="702239"/>
            <a:ext cx="8376740" cy="4241236"/>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69935" tIns="69935" rIns="69935" bIns="69935"/>
          <a:lstStyle>
            <a:lvl1pPr marL="342900" indent="-342900" defTabSz="912813">
              <a:defRPr>
                <a:solidFill>
                  <a:schemeClr val="tx1"/>
                </a:solidFill>
                <a:latin typeface="Calibri" panose="020F0502020204030204" pitchFamily="34" charset="0"/>
                <a:ea typeface="ＭＳ Ｐゴシック" panose="020B0600070205080204" pitchFamily="34" charset="-128"/>
              </a:defRPr>
            </a:lvl1pPr>
            <a:lvl2pPr marL="752475" indent="-342900" defTabSz="912813">
              <a:defRPr>
                <a:solidFill>
                  <a:schemeClr val="tx1"/>
                </a:solidFill>
                <a:latin typeface="Calibri" panose="020F0502020204030204" pitchFamily="34" charset="0"/>
                <a:ea typeface="ＭＳ Ｐゴシック" panose="020B0600070205080204" pitchFamily="34" charset="-128"/>
              </a:defRPr>
            </a:lvl2pPr>
            <a:lvl3pPr marL="1143000" indent="-228600" defTabSz="912813">
              <a:defRPr>
                <a:solidFill>
                  <a:schemeClr val="tx1"/>
                </a:solidFill>
                <a:latin typeface="Calibri" panose="020F0502020204030204" pitchFamily="34" charset="0"/>
                <a:ea typeface="ＭＳ Ｐゴシック" panose="020B0600070205080204" pitchFamily="34" charset="-128"/>
              </a:defRPr>
            </a:lvl3pPr>
            <a:lvl4pPr marL="1600200" indent="-228600" defTabSz="912813">
              <a:defRPr>
                <a:solidFill>
                  <a:schemeClr val="tx1"/>
                </a:solidFill>
                <a:latin typeface="Calibri" panose="020F0502020204030204" pitchFamily="34" charset="0"/>
                <a:ea typeface="ＭＳ Ｐゴシック" panose="020B0600070205080204" pitchFamily="34" charset="-128"/>
              </a:defRPr>
            </a:lvl4pPr>
            <a:lvl5pPr marL="2057400" indent="-228600" defTabSz="912813">
              <a:defRPr>
                <a:solidFill>
                  <a:schemeClr val="tx1"/>
                </a:solidFill>
                <a:latin typeface="Calibri" panose="020F050202020403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spcBef>
                <a:spcPts val="450"/>
              </a:spcBef>
              <a:buClr>
                <a:schemeClr val="accent2"/>
              </a:buClr>
              <a:buFont typeface="Arial" panose="020B0604020202020204" pitchFamily="34" charset="0"/>
              <a:buChar char="•"/>
            </a:pPr>
            <a:r>
              <a:rPr lang="es-AR" altLang="en-US" dirty="0"/>
              <a:t>Encararlo como una herramienta que favorece nuestro aprendizaje</a:t>
            </a:r>
            <a:r>
              <a:rPr lang="es-AR" altLang="en-US" u="sng" dirty="0"/>
              <a:t> mutuo</a:t>
            </a:r>
            <a:r>
              <a:rPr lang="es-AR" altLang="en-US" dirty="0"/>
              <a:t>. </a:t>
            </a:r>
          </a:p>
          <a:p>
            <a:pPr lvl="1">
              <a:lnSpc>
                <a:spcPct val="90000"/>
              </a:lnSpc>
              <a:spcBef>
                <a:spcPct val="30000"/>
              </a:spcBef>
              <a:buFont typeface="Arial" panose="020B0604020202020204" pitchFamily="34" charset="0"/>
              <a:buChar char="-"/>
            </a:pPr>
            <a:r>
              <a:rPr lang="es-AR" altLang="en-US" sz="1200" i="1" dirty="0"/>
              <a:t>Tu aprendizaje y el mío. </a:t>
            </a:r>
          </a:p>
          <a:p>
            <a:pPr lvl="1">
              <a:lnSpc>
                <a:spcPct val="90000"/>
              </a:lnSpc>
              <a:spcBef>
                <a:spcPct val="30000"/>
              </a:spcBef>
              <a:buFont typeface="Arial" panose="020B0604020202020204" pitchFamily="34" charset="0"/>
              <a:buChar char="-"/>
            </a:pPr>
            <a:r>
              <a:rPr lang="es-AR" altLang="en-US" sz="1200" i="1" dirty="0"/>
              <a:t>Me veo como parte del sistema que no está funcionando bien.</a:t>
            </a:r>
          </a:p>
          <a:p>
            <a:pPr>
              <a:spcBef>
                <a:spcPts val="450"/>
              </a:spcBef>
              <a:buClr>
                <a:schemeClr val="accent2"/>
              </a:buClr>
              <a:buFont typeface="Arial" panose="020B0604020202020204" pitchFamily="34" charset="0"/>
              <a:buChar char="•"/>
            </a:pPr>
            <a:r>
              <a:rPr lang="es-AR" altLang="en-US" dirty="0"/>
              <a:t>Presentar el </a:t>
            </a:r>
            <a:r>
              <a:rPr lang="es-AR" altLang="en-US" dirty="0" err="1"/>
              <a:t>feedback</a:t>
            </a:r>
            <a:r>
              <a:rPr lang="es-AR" altLang="en-US" dirty="0"/>
              <a:t> con humildad</a:t>
            </a:r>
          </a:p>
          <a:p>
            <a:pPr marL="409575" lvl="1" indent="0">
              <a:lnSpc>
                <a:spcPct val="90000"/>
              </a:lnSpc>
              <a:spcBef>
                <a:spcPct val="30000"/>
              </a:spcBef>
              <a:buClr>
                <a:schemeClr val="accent2"/>
              </a:buClr>
            </a:pPr>
            <a:r>
              <a:rPr lang="es-AR" altLang="en-US" sz="1200" i="1" dirty="0"/>
              <a:t>-        “Me hago cargo de que hablo sobre mi propia experiencia / perspectiva, y no sobre la verdad absoluta”</a:t>
            </a:r>
          </a:p>
          <a:p>
            <a:pPr lvl="1">
              <a:lnSpc>
                <a:spcPct val="90000"/>
              </a:lnSpc>
              <a:spcBef>
                <a:spcPct val="30000"/>
              </a:spcBef>
              <a:buFont typeface="Arial" panose="020B0604020202020204" pitchFamily="34" charset="0"/>
              <a:buChar char="-"/>
            </a:pPr>
            <a:r>
              <a:rPr lang="es-AR" altLang="en-US" sz="1200" i="1" dirty="0"/>
              <a:t>Ej.: </a:t>
            </a:r>
            <a:r>
              <a:rPr lang="es-AR" altLang="en-US" sz="1200" dirty="0"/>
              <a:t>“</a:t>
            </a:r>
            <a:r>
              <a:rPr lang="es-AR" altLang="en-US" sz="1200" u="sng" dirty="0"/>
              <a:t>Lo que yo veo </a:t>
            </a:r>
            <a:r>
              <a:rPr lang="es-AR" altLang="en-US" sz="1200" dirty="0"/>
              <a:t>es que…(hechos)</a:t>
            </a:r>
          </a:p>
          <a:p>
            <a:pPr lvl="1">
              <a:lnSpc>
                <a:spcPct val="90000"/>
              </a:lnSpc>
              <a:spcBef>
                <a:spcPct val="30000"/>
              </a:spcBef>
              <a:buFont typeface="Arial" panose="020B0604020202020204" pitchFamily="34" charset="0"/>
              <a:buChar char="-"/>
            </a:pPr>
            <a:r>
              <a:rPr lang="es-AR" altLang="en-US" sz="1200" i="1" dirty="0"/>
              <a:t>Ej.: “</a:t>
            </a:r>
            <a:r>
              <a:rPr lang="es-AR" altLang="en-US" sz="1200" i="1" u="sng" dirty="0"/>
              <a:t>Mis estándares / expectativas </a:t>
            </a:r>
            <a:r>
              <a:rPr lang="es-AR" altLang="en-US" sz="1200" i="1" dirty="0"/>
              <a:t>en este aspecto son…(descripción de elementos observables)</a:t>
            </a:r>
          </a:p>
          <a:p>
            <a:pPr>
              <a:spcBef>
                <a:spcPts val="450"/>
              </a:spcBef>
              <a:buClr>
                <a:schemeClr val="accent2"/>
              </a:buClr>
              <a:buFont typeface="Arial" panose="020B0604020202020204" pitchFamily="34" charset="0"/>
              <a:buChar char="•"/>
            </a:pPr>
            <a:r>
              <a:rPr lang="es-AR" altLang="en-US" dirty="0"/>
              <a:t>Balancear </a:t>
            </a:r>
            <a:r>
              <a:rPr lang="es-AR" altLang="en-US" dirty="0" err="1"/>
              <a:t>feedback</a:t>
            </a:r>
            <a:r>
              <a:rPr lang="es-AR" altLang="en-US" dirty="0"/>
              <a:t> de refuerzo (“positivo”) y </a:t>
            </a:r>
            <a:r>
              <a:rPr lang="es-AR" altLang="en-US" dirty="0" err="1"/>
              <a:t>feedback</a:t>
            </a:r>
            <a:r>
              <a:rPr lang="es-AR" altLang="en-US" dirty="0"/>
              <a:t> de mejora. </a:t>
            </a:r>
          </a:p>
          <a:p>
            <a:pPr marL="409575" lvl="1" indent="0">
              <a:spcBef>
                <a:spcPts val="450"/>
              </a:spcBef>
              <a:buClr>
                <a:schemeClr val="accent2"/>
              </a:buClr>
            </a:pPr>
            <a:r>
              <a:rPr lang="es-AR" altLang="en-US" b="0" dirty="0"/>
              <a:t>-</a:t>
            </a:r>
            <a:r>
              <a:rPr lang="es-AR" altLang="en-US" dirty="0"/>
              <a:t>      </a:t>
            </a:r>
            <a:r>
              <a:rPr lang="es-AR" altLang="en-US" sz="1200" i="1" dirty="0"/>
              <a:t>Enfocarse primero en el de refuerzo y reconocimiento.</a:t>
            </a:r>
          </a:p>
          <a:p>
            <a:pPr>
              <a:spcBef>
                <a:spcPts val="450"/>
              </a:spcBef>
              <a:buClr>
                <a:schemeClr val="accent2"/>
              </a:buClr>
              <a:buFont typeface="Arial" panose="020B0604020202020204" pitchFamily="34" charset="0"/>
              <a:buChar char="•"/>
            </a:pPr>
            <a:r>
              <a:rPr lang="es-AR" altLang="en-US" dirty="0"/>
              <a:t>Concentrarme en las brechas de efectividad y no en los atributos personales del otro.</a:t>
            </a:r>
          </a:p>
          <a:p>
            <a:pPr lvl="1">
              <a:lnSpc>
                <a:spcPct val="90000"/>
              </a:lnSpc>
              <a:spcBef>
                <a:spcPct val="30000"/>
              </a:spcBef>
              <a:buFont typeface="Arial" panose="020B0604020202020204" pitchFamily="34" charset="0"/>
              <a:buChar char="-"/>
            </a:pPr>
            <a:r>
              <a:rPr lang="es-AR" altLang="en-US" sz="1200" i="1" dirty="0"/>
              <a:t>Ej.: “Los informes que vos me </a:t>
            </a:r>
            <a:r>
              <a:rPr lang="es-AR" altLang="en-US" sz="1200" i="1" dirty="0" err="1"/>
              <a:t>presentás</a:t>
            </a:r>
            <a:r>
              <a:rPr lang="es-AR" altLang="en-US" sz="1200" i="1" dirty="0"/>
              <a:t> suelen tener numerosos errores ortográficos, por lo que dedico mucho tiempo a revisarlos y corregirlos. Necesito minimizar ese tiempo para que el proceso me resulte más eficiente. ¿Cómo podrías ayudarme con eso?</a:t>
            </a:r>
            <a:endParaRPr lang="es-AR" altLang="en-US" sz="1200" dirty="0"/>
          </a:p>
          <a:p>
            <a:pPr>
              <a:spcBef>
                <a:spcPts val="450"/>
              </a:spcBef>
              <a:buClr>
                <a:schemeClr val="accent2"/>
              </a:buClr>
              <a:buFont typeface="Arial" panose="020B0604020202020204" pitchFamily="34" charset="0"/>
              <a:buChar char="•"/>
            </a:pPr>
            <a:r>
              <a:rPr lang="es-AR" altLang="en-US" dirty="0"/>
              <a:t>Dar ejemplos</a:t>
            </a:r>
          </a:p>
          <a:p>
            <a:pPr lvl="1">
              <a:lnSpc>
                <a:spcPct val="90000"/>
              </a:lnSpc>
              <a:spcBef>
                <a:spcPct val="30000"/>
              </a:spcBef>
              <a:buFont typeface="Arial" panose="020B0604020202020204" pitchFamily="34" charset="0"/>
              <a:buChar char="-"/>
            </a:pPr>
            <a:r>
              <a:rPr lang="es-AR" altLang="en-US" sz="1200" i="1" dirty="0"/>
              <a:t>Ej.:</a:t>
            </a:r>
            <a:r>
              <a:rPr lang="es-AR" altLang="en-US" sz="1200" dirty="0"/>
              <a:t> </a:t>
            </a:r>
            <a:r>
              <a:rPr lang="es-AR" altLang="en-US" sz="1200" i="1" dirty="0"/>
              <a:t>“En los informes de los últimos 3 meses me encontré dedicando no menos de 1 hora cada vez a la tarea de corrección ortográfica. Y lo que me pasa es que cuando encuentro errores, empiezo a dudar del resto del contenido y por lo tanto reviso todo más exhaustivamente, consumiendo más tiempo.”</a:t>
            </a:r>
            <a:endParaRPr lang="es-AR" altLang="en-US" sz="1200" dirty="0"/>
          </a:p>
        </p:txBody>
      </p:sp>
      <p:sp>
        <p:nvSpPr>
          <p:cNvPr id="4" name="Slide Number Placeholder 3">
            <a:extLst>
              <a:ext uri="{FF2B5EF4-FFF2-40B4-BE49-F238E27FC236}">
                <a16:creationId xmlns:a16="http://schemas.microsoft.com/office/drawing/2014/main" id="{D4CB3B72-4641-46DB-98B6-E4C92D4EDF73}"/>
              </a:ext>
            </a:extLst>
          </p:cNvPr>
          <p:cNvSpPr txBox="1">
            <a:spLocks/>
          </p:cNvSpPr>
          <p:nvPr/>
        </p:nvSpPr>
        <p:spPr bwMode="auto">
          <a:xfrm>
            <a:off x="7539944" y="4943475"/>
            <a:ext cx="1600200" cy="200025"/>
          </a:xfrm>
          <a:prstGeom prst="rect">
            <a:avLst/>
          </a:prstGeom>
          <a:noFill/>
          <a:ln w="9525">
            <a:noFill/>
            <a:miter lim="800000"/>
            <a:headEnd/>
            <a:tailEnd/>
          </a:ln>
          <a:effectLst/>
        </p:spPr>
        <p:txBody>
          <a:bodyPr/>
          <a:lstStyle/>
          <a:p>
            <a:pPr algn="r" defTabSz="685800" eaLnBrk="1" hangingPunct="1">
              <a:defRPr/>
            </a:pPr>
            <a:r>
              <a:rPr lang="en-US" sz="1000" dirty="0">
                <a:solidFill>
                  <a:srgbClr val="FBB03F"/>
                </a:solidFill>
                <a:latin typeface="+mn-lt"/>
                <a:sym typeface="Trebuchet MS" pitchFamily="34" charset="0"/>
              </a:rPr>
              <a:t>| </a:t>
            </a:r>
            <a:fld id="{EDE19273-888F-4532-8B9E-C1DCC0FC991E}" type="slidenum">
              <a:rPr lang="en-US" sz="1000">
                <a:solidFill>
                  <a:srgbClr val="B2B2B2"/>
                </a:solidFill>
                <a:latin typeface="+mn-lt"/>
                <a:sym typeface="Trebuchet MS" pitchFamily="34" charset="0"/>
              </a:rPr>
              <a:pPr algn="r" defTabSz="685800" eaLnBrk="1" hangingPunct="1">
                <a:defRPr/>
              </a:pPr>
              <a:t>214</a:t>
            </a:fld>
            <a:endParaRPr lang="en-US" sz="1000" dirty="0">
              <a:solidFill>
                <a:srgbClr val="B2B2B2"/>
              </a:solidFill>
              <a:latin typeface="+mn-lt"/>
              <a:sym typeface="Trebuchet MS" pitchFamily="34" charset="0"/>
            </a:endParaRPr>
          </a:p>
        </p:txBody>
      </p:sp>
      <p:sp>
        <p:nvSpPr>
          <p:cNvPr id="6" name="Shape 262">
            <a:extLst>
              <a:ext uri="{FF2B5EF4-FFF2-40B4-BE49-F238E27FC236}">
                <a16:creationId xmlns:a16="http://schemas.microsoft.com/office/drawing/2014/main" id="{DCB6B53C-4057-48F0-883D-AF50D095BFAD}"/>
              </a:ext>
            </a:extLst>
          </p:cNvPr>
          <p:cNvSpPr/>
          <p:nvPr/>
        </p:nvSpPr>
        <p:spPr>
          <a:xfrm>
            <a:off x="0" y="3062"/>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a:extLst>
              <a:ext uri="{FF2B5EF4-FFF2-40B4-BE49-F238E27FC236}">
                <a16:creationId xmlns:a16="http://schemas.microsoft.com/office/drawing/2014/main" id="{235F595D-F315-48A1-9019-FA06FF0EF2A8}"/>
              </a:ext>
            </a:extLst>
          </p:cNvPr>
          <p:cNvSpPr>
            <a:spLocks noGrp="1" noChangeArrowheads="1"/>
          </p:cNvSpPr>
          <p:nvPr>
            <p:ph type="title"/>
          </p:nvPr>
        </p:nvSpPr>
        <p:spPr bwMode="auto">
          <a:xfrm>
            <a:off x="251520" y="111286"/>
            <a:ext cx="8784976" cy="452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s-AR" altLang="en-US" sz="2400" dirty="0" err="1">
                <a:latin typeface="Arial" panose="020B0604020202020204" pitchFamily="34" charset="0"/>
                <a:cs typeface="Arial" panose="020B0604020202020204" pitchFamily="34" charset="0"/>
              </a:rPr>
              <a:t>Feedback</a:t>
            </a:r>
            <a:r>
              <a:rPr lang="es-AR" altLang="en-US" sz="2400" dirty="0">
                <a:latin typeface="Arial" panose="020B0604020202020204" pitchFamily="34" charset="0"/>
                <a:cs typeface="Arial" panose="020B0604020202020204" pitchFamily="34" charset="0"/>
              </a:rPr>
              <a:t>: Algunas claves para que funcione</a:t>
            </a:r>
          </a:p>
        </p:txBody>
      </p:sp>
    </p:spTree>
    <p:extLst>
      <p:ext uri="{BB962C8B-B14F-4D97-AF65-F5344CB8AC3E}">
        <p14:creationId xmlns:p14="http://schemas.microsoft.com/office/powerpoint/2010/main" val="400221003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47234">
                                            <p:txEl>
                                              <p:pRg st="0" end="0"/>
                                            </p:txEl>
                                          </p:spTgt>
                                        </p:tgtEl>
                                        <p:attrNameLst>
                                          <p:attrName>style.visibility</p:attrName>
                                        </p:attrNameLst>
                                      </p:cBhvr>
                                      <p:to>
                                        <p:strVal val="visible"/>
                                      </p:to>
                                    </p:set>
                                    <p:animEffect transition="in" filter="fade">
                                      <p:cBhvr>
                                        <p:cTn id="7" dur="500"/>
                                        <p:tgtEl>
                                          <p:spTgt spid="12472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7234">
                                            <p:txEl>
                                              <p:pRg st="1" end="1"/>
                                            </p:txEl>
                                          </p:spTgt>
                                        </p:tgtEl>
                                        <p:attrNameLst>
                                          <p:attrName>style.visibility</p:attrName>
                                        </p:attrNameLst>
                                      </p:cBhvr>
                                      <p:to>
                                        <p:strVal val="visible"/>
                                      </p:to>
                                    </p:set>
                                    <p:animEffect transition="in" filter="fade">
                                      <p:cBhvr>
                                        <p:cTn id="12" dur="500"/>
                                        <p:tgtEl>
                                          <p:spTgt spid="12472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7234">
                                            <p:txEl>
                                              <p:pRg st="2" end="2"/>
                                            </p:txEl>
                                          </p:spTgt>
                                        </p:tgtEl>
                                        <p:attrNameLst>
                                          <p:attrName>style.visibility</p:attrName>
                                        </p:attrNameLst>
                                      </p:cBhvr>
                                      <p:to>
                                        <p:strVal val="visible"/>
                                      </p:to>
                                    </p:set>
                                    <p:animEffect transition="in" filter="fade">
                                      <p:cBhvr>
                                        <p:cTn id="17" dur="500"/>
                                        <p:tgtEl>
                                          <p:spTgt spid="124723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247234">
                                            <p:txEl>
                                              <p:pRg st="3" end="3"/>
                                            </p:txEl>
                                          </p:spTgt>
                                        </p:tgtEl>
                                        <p:attrNameLst>
                                          <p:attrName>style.visibility</p:attrName>
                                        </p:attrNameLst>
                                      </p:cBhvr>
                                      <p:to>
                                        <p:strVal val="visible"/>
                                      </p:to>
                                    </p:set>
                                    <p:animEffect transition="in" filter="fade">
                                      <p:cBhvr>
                                        <p:cTn id="22" dur="500"/>
                                        <p:tgtEl>
                                          <p:spTgt spid="12472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7234">
                                            <p:txEl>
                                              <p:pRg st="4" end="4"/>
                                            </p:txEl>
                                          </p:spTgt>
                                        </p:tgtEl>
                                        <p:attrNameLst>
                                          <p:attrName>style.visibility</p:attrName>
                                        </p:attrNameLst>
                                      </p:cBhvr>
                                      <p:to>
                                        <p:strVal val="visible"/>
                                      </p:to>
                                    </p:set>
                                    <p:animEffect transition="in" filter="fade">
                                      <p:cBhvr>
                                        <p:cTn id="27" dur="500"/>
                                        <p:tgtEl>
                                          <p:spTgt spid="12472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47234">
                                            <p:txEl>
                                              <p:pRg st="5" end="5"/>
                                            </p:txEl>
                                          </p:spTgt>
                                        </p:tgtEl>
                                        <p:attrNameLst>
                                          <p:attrName>style.visibility</p:attrName>
                                        </p:attrNameLst>
                                      </p:cBhvr>
                                      <p:to>
                                        <p:strVal val="visible"/>
                                      </p:to>
                                    </p:set>
                                    <p:animEffect transition="in" filter="fade">
                                      <p:cBhvr>
                                        <p:cTn id="32" dur="500"/>
                                        <p:tgtEl>
                                          <p:spTgt spid="12472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7234">
                                            <p:txEl>
                                              <p:pRg st="6" end="6"/>
                                            </p:txEl>
                                          </p:spTgt>
                                        </p:tgtEl>
                                        <p:attrNameLst>
                                          <p:attrName>style.visibility</p:attrName>
                                        </p:attrNameLst>
                                      </p:cBhvr>
                                      <p:to>
                                        <p:strVal val="visible"/>
                                      </p:to>
                                    </p:set>
                                    <p:animEffect transition="in" filter="fade">
                                      <p:cBhvr>
                                        <p:cTn id="37" dur="500"/>
                                        <p:tgtEl>
                                          <p:spTgt spid="124723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47234">
                                            <p:txEl>
                                              <p:pRg st="7" end="7"/>
                                            </p:txEl>
                                          </p:spTgt>
                                        </p:tgtEl>
                                        <p:attrNameLst>
                                          <p:attrName>style.visibility</p:attrName>
                                        </p:attrNameLst>
                                      </p:cBhvr>
                                      <p:to>
                                        <p:strVal val="visible"/>
                                      </p:to>
                                    </p:set>
                                    <p:animEffect transition="in" filter="fade">
                                      <p:cBhvr>
                                        <p:cTn id="42" dur="500"/>
                                        <p:tgtEl>
                                          <p:spTgt spid="124723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47234">
                                            <p:txEl>
                                              <p:pRg st="8" end="8"/>
                                            </p:txEl>
                                          </p:spTgt>
                                        </p:tgtEl>
                                        <p:attrNameLst>
                                          <p:attrName>style.visibility</p:attrName>
                                        </p:attrNameLst>
                                      </p:cBhvr>
                                      <p:to>
                                        <p:strVal val="visible"/>
                                      </p:to>
                                    </p:set>
                                    <p:animEffect transition="in" filter="fade">
                                      <p:cBhvr>
                                        <p:cTn id="47" dur="500"/>
                                        <p:tgtEl>
                                          <p:spTgt spid="124723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1247234">
                                            <p:txEl>
                                              <p:pRg st="9" end="9"/>
                                            </p:txEl>
                                          </p:spTgt>
                                        </p:tgtEl>
                                        <p:attrNameLst>
                                          <p:attrName>style.visibility</p:attrName>
                                        </p:attrNameLst>
                                      </p:cBhvr>
                                      <p:to>
                                        <p:strVal val="visible"/>
                                      </p:to>
                                    </p:set>
                                    <p:animEffect transition="in" filter="fade">
                                      <p:cBhvr>
                                        <p:cTn id="52" dur="500"/>
                                        <p:tgtEl>
                                          <p:spTgt spid="124723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47234">
                                            <p:txEl>
                                              <p:pRg st="10" end="10"/>
                                            </p:txEl>
                                          </p:spTgt>
                                        </p:tgtEl>
                                        <p:attrNameLst>
                                          <p:attrName>style.visibility</p:attrName>
                                        </p:attrNameLst>
                                      </p:cBhvr>
                                      <p:to>
                                        <p:strVal val="visible"/>
                                      </p:to>
                                    </p:set>
                                    <p:animEffect transition="in" filter="fade">
                                      <p:cBhvr>
                                        <p:cTn id="57" dur="500"/>
                                        <p:tgtEl>
                                          <p:spTgt spid="1247234">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1247234">
                                            <p:txEl>
                                              <p:pRg st="11" end="11"/>
                                            </p:txEl>
                                          </p:spTgt>
                                        </p:tgtEl>
                                        <p:attrNameLst>
                                          <p:attrName>style.visibility</p:attrName>
                                        </p:attrNameLst>
                                      </p:cBhvr>
                                      <p:to>
                                        <p:strVal val="visible"/>
                                      </p:to>
                                    </p:set>
                                    <p:animEffect transition="in" filter="fade">
                                      <p:cBhvr>
                                        <p:cTn id="62" dur="500"/>
                                        <p:tgtEl>
                                          <p:spTgt spid="124723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47234">
                                            <p:txEl>
                                              <p:pRg st="12" end="12"/>
                                            </p:txEl>
                                          </p:spTgt>
                                        </p:tgtEl>
                                        <p:attrNameLst>
                                          <p:attrName>style.visibility</p:attrName>
                                        </p:attrNameLst>
                                      </p:cBhvr>
                                      <p:to>
                                        <p:strVal val="visible"/>
                                      </p:to>
                                    </p:set>
                                    <p:animEffect transition="in" filter="fade">
                                      <p:cBhvr>
                                        <p:cTn id="67" dur="500"/>
                                        <p:tgtEl>
                                          <p:spTgt spid="124723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0B28CC4D-7DE4-426A-9DFD-E054FE32150E}"/>
              </a:ext>
            </a:extLst>
          </p:cNvPr>
          <p:cNvSpPr/>
          <p:nvPr/>
        </p:nvSpPr>
        <p:spPr>
          <a:xfrm>
            <a:off x="5364" y="-35236"/>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68739" name="Rectangle 3">
            <a:extLst>
              <a:ext uri="{FF2B5EF4-FFF2-40B4-BE49-F238E27FC236}">
                <a16:creationId xmlns:a16="http://schemas.microsoft.com/office/drawing/2014/main" id="{A7A4046B-723F-4DE0-9655-61F016DEBB77}"/>
              </a:ext>
            </a:extLst>
          </p:cNvPr>
          <p:cNvSpPr>
            <a:spLocks noGrp="1" noChangeArrowheads="1"/>
          </p:cNvSpPr>
          <p:nvPr>
            <p:ph type="body" idx="4294967295"/>
          </p:nvPr>
        </p:nvSpPr>
        <p:spPr bwMode="auto">
          <a:xfrm>
            <a:off x="179512" y="794227"/>
            <a:ext cx="8712968" cy="41531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57" tIns="69957" rIns="69957" bIns="69957" numCol="1" anchor="t" anchorCtr="0" compatLnSpc="1">
            <a:prstTxWarp prst="textNoShape">
              <a:avLst/>
            </a:prstTxWarp>
            <a:spAutoFit/>
          </a:bodyPr>
          <a:lstStyle/>
          <a:p>
            <a:pPr marL="228600" indent="-228600" defTabSz="671513">
              <a:buFont typeface="+mj-lt"/>
              <a:buAutoNum type="arabicPeriod"/>
            </a:pPr>
            <a:r>
              <a:rPr lang="es-AR" altLang="en-US" sz="1200" dirty="0"/>
              <a:t>Formar parejas (“A” y “B”). </a:t>
            </a:r>
          </a:p>
          <a:p>
            <a:pPr marL="257175" indent="-257175" defTabSz="671513">
              <a:buFontTx/>
              <a:buAutoNum type="arabicPeriod"/>
            </a:pPr>
            <a:r>
              <a:rPr lang="es-AR" altLang="en-US" sz="1200" dirty="0"/>
              <a:t>“A” piensa en un caso real, que puede tener en su mente la forma actual de una opinión “tóxica” sobre el desempeño (comportamientos y/o resultados) de otra persona, y que aún no fue expresada. </a:t>
            </a:r>
          </a:p>
          <a:p>
            <a:pPr marL="592138" lvl="1" indent="-257175" defTabSz="671513"/>
            <a:r>
              <a:rPr lang="es-AR" altLang="en-US" sz="1000" i="1" dirty="0"/>
              <a:t>“B” lo va a ayudar a “A” a convertir esa opinión tóxica en un </a:t>
            </a:r>
            <a:r>
              <a:rPr lang="es-AR" altLang="en-US" sz="1000" i="1" dirty="0" err="1"/>
              <a:t>feedback</a:t>
            </a:r>
            <a:r>
              <a:rPr lang="es-AR" altLang="en-US" sz="1000" i="1" dirty="0"/>
              <a:t> efectivo.</a:t>
            </a:r>
          </a:p>
          <a:p>
            <a:pPr marL="257175" indent="-257175" defTabSz="671513">
              <a:buFontTx/>
              <a:buAutoNum type="arabicPeriod"/>
            </a:pPr>
            <a:r>
              <a:rPr lang="es-AR" altLang="en-US" sz="1200" dirty="0"/>
              <a:t>“A” describe la situación a “B”, en su forma cruda y expresando la opinión “tóxica” que se ha formado. </a:t>
            </a:r>
          </a:p>
          <a:p>
            <a:pPr marL="592138" lvl="1" indent="-257175" defTabSz="671513"/>
            <a:r>
              <a:rPr lang="es-AR" altLang="en-US" sz="1000" i="1" dirty="0"/>
              <a:t>“B” escucha con curiosidad, con el ánimo y la voluntad de entender.</a:t>
            </a:r>
          </a:p>
          <a:p>
            <a:pPr marL="257175" indent="-257175" defTabSz="671513">
              <a:buFontTx/>
              <a:buAutoNum type="arabicPeriod"/>
            </a:pPr>
            <a:r>
              <a:rPr lang="es-AR" altLang="en-US" sz="1200" dirty="0"/>
              <a:t>“B” ayuda a “A” a transformar esa opinión en un </a:t>
            </a:r>
            <a:r>
              <a:rPr lang="es-AR" altLang="en-US" sz="1200" dirty="0" err="1"/>
              <a:t>feedback</a:t>
            </a:r>
            <a:r>
              <a:rPr lang="es-AR" altLang="en-US" sz="1200" dirty="0"/>
              <a:t> efectivo, a través de las siguientes preguntas: </a:t>
            </a:r>
          </a:p>
          <a:p>
            <a:pPr marL="257175" lvl="1" indent="0" defTabSz="671513">
              <a:spcBef>
                <a:spcPts val="300"/>
              </a:spcBef>
              <a:buNone/>
            </a:pPr>
            <a:r>
              <a:rPr lang="es-AR" altLang="en-US" sz="1050" i="1" dirty="0"/>
              <a:t>	¿Cuáles son los hechos?</a:t>
            </a:r>
          </a:p>
          <a:p>
            <a:pPr marL="257175" lvl="1" indent="0" defTabSz="671513">
              <a:spcBef>
                <a:spcPts val="300"/>
              </a:spcBef>
              <a:buNone/>
            </a:pPr>
            <a:r>
              <a:rPr lang="es-AR" altLang="en-US" sz="1050" i="1" dirty="0"/>
              <a:t>	¿Cuáles eran/son tus expectativas (estándares)? ¿Los habías expresado antes a esta persona?</a:t>
            </a:r>
          </a:p>
          <a:p>
            <a:pPr marL="257175" lvl="1" indent="0" defTabSz="671513">
              <a:spcBef>
                <a:spcPts val="300"/>
              </a:spcBef>
              <a:buNone/>
            </a:pPr>
            <a:r>
              <a:rPr lang="es-AR" altLang="en-US" sz="1050" i="1" dirty="0"/>
              <a:t>	¿Qué es lo valioso que según vos está a riesgo como consecuencia de los comportamientos / resultados de esta persona?</a:t>
            </a:r>
          </a:p>
          <a:p>
            <a:pPr marL="257175" lvl="1" indent="0" defTabSz="671513">
              <a:spcBef>
                <a:spcPts val="300"/>
              </a:spcBef>
              <a:buNone/>
            </a:pPr>
            <a:r>
              <a:rPr lang="es-AR" altLang="en-US" sz="1050" i="1" dirty="0"/>
              <a:t>	¿Qué le preguntarías a la otra persona para conocer su perspectiva?</a:t>
            </a:r>
          </a:p>
          <a:p>
            <a:pPr marL="257175" lvl="1" indent="0" defTabSz="671513">
              <a:spcBef>
                <a:spcPts val="300"/>
              </a:spcBef>
              <a:buNone/>
            </a:pPr>
            <a:r>
              <a:rPr lang="es-AR" altLang="en-US" sz="1050" i="1" dirty="0"/>
              <a:t>	¿Qué le sugerirías o pedirías a la otra persona para avanzar hacia los cambios que </a:t>
            </a:r>
            <a:r>
              <a:rPr lang="es-AR" altLang="en-US" sz="1050" i="1" dirty="0" err="1"/>
              <a:t>esperás</a:t>
            </a:r>
            <a:r>
              <a:rPr lang="es-AR" altLang="en-US" sz="1050" i="1" dirty="0"/>
              <a:t>? ¿Qué le ofrecerías?</a:t>
            </a:r>
          </a:p>
          <a:p>
            <a:pPr marL="257175" lvl="1" indent="-257175" defTabSz="671513">
              <a:buClr>
                <a:schemeClr val="accent2"/>
              </a:buClr>
              <a:buFont typeface="+mj-lt"/>
              <a:buAutoNum type="arabicPeriod" startAt="5"/>
            </a:pPr>
            <a:r>
              <a:rPr lang="es-AR" altLang="en-US" sz="1200" dirty="0">
                <a:ea typeface="+mn-ea"/>
              </a:rPr>
              <a:t>“A”  practica su conversación de </a:t>
            </a:r>
            <a:r>
              <a:rPr lang="es-AR" altLang="en-US" sz="1200" dirty="0" err="1">
                <a:ea typeface="+mn-ea"/>
              </a:rPr>
              <a:t>feedback</a:t>
            </a:r>
            <a:r>
              <a:rPr lang="es-AR" altLang="en-US" sz="1200" dirty="0">
                <a:ea typeface="+mn-ea"/>
              </a:rPr>
              <a:t> efectivo </a:t>
            </a:r>
            <a:r>
              <a:rPr lang="es-AR" altLang="en-US" sz="1200" dirty="0" err="1">
                <a:ea typeface="+mn-ea"/>
              </a:rPr>
              <a:t>y“B</a:t>
            </a:r>
            <a:r>
              <a:rPr lang="es-AR" altLang="en-US" sz="1200" dirty="0">
                <a:ea typeface="+mn-ea"/>
              </a:rPr>
              <a:t>” juega el rol de contraparte de “A”. </a:t>
            </a:r>
          </a:p>
          <a:p>
            <a:pPr marL="257175" lvl="1" indent="0" defTabSz="671513">
              <a:spcBef>
                <a:spcPts val="300"/>
              </a:spcBef>
              <a:buNone/>
            </a:pPr>
            <a:r>
              <a:rPr lang="es-AR" altLang="en-US" sz="1000" i="1" dirty="0"/>
              <a:t>	Para ello, “B” le pregunta a “A”: ¿Cómo sería tu conversación de </a:t>
            </a:r>
            <a:r>
              <a:rPr lang="es-AR" altLang="en-US" sz="1000" i="1" dirty="0" err="1"/>
              <a:t>feedback</a:t>
            </a:r>
            <a:r>
              <a:rPr lang="es-AR" altLang="en-US" sz="1000" i="1" dirty="0"/>
              <a:t> efectivo, a partir de lo que me </a:t>
            </a:r>
            <a:r>
              <a:rPr lang="es-AR" altLang="en-US" sz="1000" i="1" dirty="0" err="1"/>
              <a:t>acabás</a:t>
            </a:r>
            <a:r>
              <a:rPr lang="es-AR" altLang="en-US" sz="1000" i="1" dirty="0"/>
              <a:t> de contar?</a:t>
            </a:r>
          </a:p>
          <a:p>
            <a:pPr marL="257175" indent="-257175" defTabSz="671513">
              <a:buFont typeface="+mj-lt"/>
              <a:buAutoNum type="arabicPeriod" startAt="6"/>
            </a:pPr>
            <a:r>
              <a:rPr lang="es-AR" altLang="en-US" sz="1200" dirty="0"/>
              <a:t>“B” da un </a:t>
            </a:r>
            <a:r>
              <a:rPr lang="es-AR" altLang="en-US" sz="1200" dirty="0" err="1"/>
              <a:t>feedback</a:t>
            </a:r>
            <a:r>
              <a:rPr lang="es-AR" altLang="en-US" sz="1200" dirty="0"/>
              <a:t> (orientado al aprendizaje </a:t>
            </a:r>
            <a:r>
              <a:rPr lang="es-AR" altLang="en-US" sz="1200" dirty="0">
                <a:sym typeface="Wingdings" panose="05000000000000000000" pitchFamily="2" charset="2"/>
              </a:rPr>
              <a:t>) sobre cómo se sintió. “A” reporta qué aprendizaje se lleva de esta práctica.</a:t>
            </a:r>
          </a:p>
          <a:p>
            <a:pPr marL="257175" indent="-257175" defTabSz="671513">
              <a:buFontTx/>
              <a:buAutoNum type="arabicPeriod" startAt="6"/>
            </a:pPr>
            <a:r>
              <a:rPr lang="es-AR" altLang="en-US" sz="1200" dirty="0">
                <a:sym typeface="Wingdings" panose="05000000000000000000" pitchFamily="2" charset="2"/>
              </a:rPr>
              <a:t>Invierten roles y repiten el proceso desde el paso 2.</a:t>
            </a:r>
            <a:endParaRPr lang="es-AR" altLang="en-US" sz="1200" dirty="0"/>
          </a:p>
        </p:txBody>
      </p:sp>
      <p:sp>
        <p:nvSpPr>
          <p:cNvPr id="149508" name="Line 6">
            <a:extLst>
              <a:ext uri="{FF2B5EF4-FFF2-40B4-BE49-F238E27FC236}">
                <a16:creationId xmlns:a16="http://schemas.microsoft.com/office/drawing/2014/main" id="{8A8361F5-3190-4E38-893C-60990906E8FD}"/>
              </a:ext>
            </a:extLst>
          </p:cNvPr>
          <p:cNvSpPr>
            <a:spLocks noChangeShapeType="1"/>
          </p:cNvSpPr>
          <p:nvPr/>
        </p:nvSpPr>
        <p:spPr bwMode="auto">
          <a:xfrm>
            <a:off x="1323975" y="3277791"/>
            <a:ext cx="5586413" cy="0"/>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lIns="34290" rIns="34290">
            <a:spAutoFit/>
          </a:bodyPr>
          <a:lstStyle/>
          <a:p>
            <a:endParaRPr lang="en-US" sz="1200"/>
          </a:p>
        </p:txBody>
      </p:sp>
      <p:sp>
        <p:nvSpPr>
          <p:cNvPr id="1268743" name="Rectangle 7">
            <a:extLst>
              <a:ext uri="{FF2B5EF4-FFF2-40B4-BE49-F238E27FC236}">
                <a16:creationId xmlns:a16="http://schemas.microsoft.com/office/drawing/2014/main" id="{629AEE85-DED4-49AB-B7F1-7E7A1A326B37}"/>
              </a:ext>
            </a:extLst>
          </p:cNvPr>
          <p:cNvSpPr>
            <a:spLocks noChangeArrowheads="1"/>
          </p:cNvSpPr>
          <p:nvPr/>
        </p:nvSpPr>
        <p:spPr bwMode="auto">
          <a:xfrm>
            <a:off x="4992886" y="4587974"/>
            <a:ext cx="3835003" cy="325977"/>
          </a:xfrm>
          <a:prstGeom prst="rect">
            <a:avLst/>
          </a:prstGeom>
          <a:solidFill>
            <a:schemeClr val="tx1">
              <a:lumMod val="10000"/>
              <a:lumOff val="90000"/>
            </a:schemeClr>
          </a:solidFill>
          <a:ln w="9525">
            <a:noFill/>
            <a:miter lim="800000"/>
            <a:headEnd/>
            <a:tailEnd/>
          </a:ln>
        </p:spPr>
        <p:txBody>
          <a:bodyPr lIns="69972" tIns="69972" rIns="69972" bIns="69972">
            <a:spAutoFit/>
          </a:bodyPr>
          <a:lstStyle/>
          <a:p>
            <a:pPr algn="ctr" defTabSz="684610">
              <a:buClr>
                <a:schemeClr val="accent2"/>
              </a:buClr>
              <a:defRPr/>
            </a:pPr>
            <a:r>
              <a:rPr lang="es-AR" sz="1200" dirty="0"/>
              <a:t>TIEMPO TOTAL =   40’ </a:t>
            </a:r>
          </a:p>
        </p:txBody>
      </p:sp>
      <p:sp>
        <p:nvSpPr>
          <p:cNvPr id="9" name="Slide Number Placeholder 3">
            <a:extLst>
              <a:ext uri="{FF2B5EF4-FFF2-40B4-BE49-F238E27FC236}">
                <a16:creationId xmlns:a16="http://schemas.microsoft.com/office/drawing/2014/main" id="{BFE927AC-D2E0-427B-AF01-D26732B9EB6E}"/>
              </a:ext>
            </a:extLst>
          </p:cNvPr>
          <p:cNvSpPr txBox="1">
            <a:spLocks/>
          </p:cNvSpPr>
          <p:nvPr/>
        </p:nvSpPr>
        <p:spPr bwMode="auto">
          <a:xfrm>
            <a:off x="7538800" y="4947375"/>
            <a:ext cx="1600200" cy="200025"/>
          </a:xfrm>
          <a:prstGeom prst="rect">
            <a:avLst/>
          </a:prstGeom>
          <a:noFill/>
          <a:ln w="9525">
            <a:noFill/>
            <a:miter lim="800000"/>
            <a:headEnd/>
            <a:tailEnd/>
          </a:ln>
          <a:effectLst/>
        </p:spPr>
        <p:txBody>
          <a:bodyPr/>
          <a:lstStyle/>
          <a:p>
            <a:pPr algn="r" defTabSz="685800" eaLnBrk="1" hangingPunct="1">
              <a:defRPr/>
            </a:pPr>
            <a:r>
              <a:rPr lang="en-US" sz="1000" dirty="0">
                <a:solidFill>
                  <a:srgbClr val="FBB03F"/>
                </a:solidFill>
                <a:latin typeface="+mn-lt"/>
                <a:sym typeface="Trebuchet MS" pitchFamily="34" charset="0"/>
              </a:rPr>
              <a:t>| </a:t>
            </a:r>
            <a:fld id="{B14B912C-359D-4D15-B2B9-CEC8646492D6}" type="slidenum">
              <a:rPr lang="en-US" sz="1000">
                <a:solidFill>
                  <a:srgbClr val="B2B2B2"/>
                </a:solidFill>
                <a:latin typeface="+mn-lt"/>
                <a:sym typeface="Trebuchet MS" pitchFamily="34" charset="0"/>
              </a:rPr>
              <a:pPr algn="r" defTabSz="685800" eaLnBrk="1" hangingPunct="1">
                <a:defRPr/>
              </a:pPr>
              <a:t>215</a:t>
            </a:fld>
            <a:endParaRPr lang="en-US" sz="1000" dirty="0">
              <a:solidFill>
                <a:srgbClr val="B2B2B2"/>
              </a:solidFill>
              <a:latin typeface="+mn-lt"/>
              <a:sym typeface="Trebuchet MS" pitchFamily="34" charset="0"/>
            </a:endParaRPr>
          </a:p>
        </p:txBody>
      </p:sp>
      <p:sp>
        <p:nvSpPr>
          <p:cNvPr id="11" name="Rectangle 2">
            <a:extLst>
              <a:ext uri="{FF2B5EF4-FFF2-40B4-BE49-F238E27FC236}">
                <a16:creationId xmlns:a16="http://schemas.microsoft.com/office/drawing/2014/main" id="{F9377FEE-3963-4A74-903A-8934AFE7DF7D}"/>
              </a:ext>
            </a:extLst>
          </p:cNvPr>
          <p:cNvSpPr>
            <a:spLocks noGrp="1" noChangeArrowheads="1"/>
          </p:cNvSpPr>
          <p:nvPr>
            <p:ph type="title"/>
          </p:nvPr>
        </p:nvSpPr>
        <p:spPr bwMode="auto">
          <a:xfrm>
            <a:off x="239328" y="127881"/>
            <a:ext cx="8653152" cy="452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s-AR" altLang="en-US" sz="2400" dirty="0">
                <a:latin typeface="Arial" panose="020B0604020202020204" pitchFamily="34" charset="0"/>
                <a:cs typeface="Arial" panose="020B0604020202020204" pitchFamily="34" charset="0"/>
              </a:rPr>
              <a:t>Actividad: Construcción de un </a:t>
            </a:r>
            <a:r>
              <a:rPr lang="es-AR" altLang="en-US" sz="2400" dirty="0" err="1">
                <a:latin typeface="Arial" panose="020B0604020202020204" pitchFamily="34" charset="0"/>
                <a:cs typeface="Arial" panose="020B0604020202020204" pitchFamily="34" charset="0"/>
              </a:rPr>
              <a:t>feedback</a:t>
            </a:r>
            <a:r>
              <a:rPr lang="es-AR" altLang="en-US" sz="2400" dirty="0">
                <a:latin typeface="Arial" panose="020B0604020202020204" pitchFamily="34" charset="0"/>
                <a:cs typeface="Arial" panose="020B0604020202020204" pitchFamily="34" charset="0"/>
              </a:rPr>
              <a:t> efectivo</a:t>
            </a:r>
          </a:p>
        </p:txBody>
      </p:sp>
    </p:spTree>
    <p:extLst>
      <p:ext uri="{BB962C8B-B14F-4D97-AF65-F5344CB8AC3E}">
        <p14:creationId xmlns:p14="http://schemas.microsoft.com/office/powerpoint/2010/main" val="2363560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8739">
                                            <p:txEl>
                                              <p:pRg st="0" end="0"/>
                                            </p:txEl>
                                          </p:spTgt>
                                        </p:tgtEl>
                                        <p:attrNameLst>
                                          <p:attrName>style.visibility</p:attrName>
                                        </p:attrNameLst>
                                      </p:cBhvr>
                                      <p:to>
                                        <p:strVal val="visible"/>
                                      </p:to>
                                    </p:set>
                                    <p:animEffect transition="in" filter="fade">
                                      <p:cBhvr>
                                        <p:cTn id="7" dur="500"/>
                                        <p:tgtEl>
                                          <p:spTgt spid="12687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8739">
                                            <p:txEl>
                                              <p:pRg st="1" end="1"/>
                                            </p:txEl>
                                          </p:spTgt>
                                        </p:tgtEl>
                                        <p:attrNameLst>
                                          <p:attrName>style.visibility</p:attrName>
                                        </p:attrNameLst>
                                      </p:cBhvr>
                                      <p:to>
                                        <p:strVal val="visible"/>
                                      </p:to>
                                    </p:set>
                                    <p:animEffect transition="in" filter="fade">
                                      <p:cBhvr>
                                        <p:cTn id="12" dur="500"/>
                                        <p:tgtEl>
                                          <p:spTgt spid="12687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8739">
                                            <p:txEl>
                                              <p:pRg st="2" end="2"/>
                                            </p:txEl>
                                          </p:spTgt>
                                        </p:tgtEl>
                                        <p:attrNameLst>
                                          <p:attrName>style.visibility</p:attrName>
                                        </p:attrNameLst>
                                      </p:cBhvr>
                                      <p:to>
                                        <p:strVal val="visible"/>
                                      </p:to>
                                    </p:set>
                                    <p:animEffect transition="in" filter="fade">
                                      <p:cBhvr>
                                        <p:cTn id="17" dur="500"/>
                                        <p:tgtEl>
                                          <p:spTgt spid="12687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8739">
                                            <p:txEl>
                                              <p:pRg st="3" end="3"/>
                                            </p:txEl>
                                          </p:spTgt>
                                        </p:tgtEl>
                                        <p:attrNameLst>
                                          <p:attrName>style.visibility</p:attrName>
                                        </p:attrNameLst>
                                      </p:cBhvr>
                                      <p:to>
                                        <p:strVal val="visible"/>
                                      </p:to>
                                    </p:set>
                                    <p:animEffect transition="in" filter="fade">
                                      <p:cBhvr>
                                        <p:cTn id="22" dur="500"/>
                                        <p:tgtEl>
                                          <p:spTgt spid="12687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68739">
                                            <p:txEl>
                                              <p:pRg st="4" end="4"/>
                                            </p:txEl>
                                          </p:spTgt>
                                        </p:tgtEl>
                                        <p:attrNameLst>
                                          <p:attrName>style.visibility</p:attrName>
                                        </p:attrNameLst>
                                      </p:cBhvr>
                                      <p:to>
                                        <p:strVal val="visible"/>
                                      </p:to>
                                    </p:set>
                                    <p:animEffect transition="in" filter="fade">
                                      <p:cBhvr>
                                        <p:cTn id="27" dur="500"/>
                                        <p:tgtEl>
                                          <p:spTgt spid="126873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68739">
                                            <p:txEl>
                                              <p:pRg st="5" end="5"/>
                                            </p:txEl>
                                          </p:spTgt>
                                        </p:tgtEl>
                                        <p:attrNameLst>
                                          <p:attrName>style.visibility</p:attrName>
                                        </p:attrNameLst>
                                      </p:cBhvr>
                                      <p:to>
                                        <p:strVal val="visible"/>
                                      </p:to>
                                    </p:set>
                                    <p:animEffect transition="in" filter="fade">
                                      <p:cBhvr>
                                        <p:cTn id="32" dur="500"/>
                                        <p:tgtEl>
                                          <p:spTgt spid="126873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68739">
                                            <p:txEl>
                                              <p:pRg st="6" end="6"/>
                                            </p:txEl>
                                          </p:spTgt>
                                        </p:tgtEl>
                                        <p:attrNameLst>
                                          <p:attrName>style.visibility</p:attrName>
                                        </p:attrNameLst>
                                      </p:cBhvr>
                                      <p:to>
                                        <p:strVal val="visible"/>
                                      </p:to>
                                    </p:set>
                                    <p:animEffect transition="in" filter="fade">
                                      <p:cBhvr>
                                        <p:cTn id="37" dur="500"/>
                                        <p:tgtEl>
                                          <p:spTgt spid="126873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68739">
                                            <p:txEl>
                                              <p:pRg st="7" end="7"/>
                                            </p:txEl>
                                          </p:spTgt>
                                        </p:tgtEl>
                                        <p:attrNameLst>
                                          <p:attrName>style.visibility</p:attrName>
                                        </p:attrNameLst>
                                      </p:cBhvr>
                                      <p:to>
                                        <p:strVal val="visible"/>
                                      </p:to>
                                    </p:set>
                                    <p:animEffect transition="in" filter="fade">
                                      <p:cBhvr>
                                        <p:cTn id="42" dur="500"/>
                                        <p:tgtEl>
                                          <p:spTgt spid="126873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68739">
                                            <p:txEl>
                                              <p:pRg st="8" end="8"/>
                                            </p:txEl>
                                          </p:spTgt>
                                        </p:tgtEl>
                                        <p:attrNameLst>
                                          <p:attrName>style.visibility</p:attrName>
                                        </p:attrNameLst>
                                      </p:cBhvr>
                                      <p:to>
                                        <p:strVal val="visible"/>
                                      </p:to>
                                    </p:set>
                                    <p:animEffect transition="in" filter="fade">
                                      <p:cBhvr>
                                        <p:cTn id="47" dur="500"/>
                                        <p:tgtEl>
                                          <p:spTgt spid="1268739">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68739">
                                            <p:txEl>
                                              <p:pRg st="9" end="9"/>
                                            </p:txEl>
                                          </p:spTgt>
                                        </p:tgtEl>
                                        <p:attrNameLst>
                                          <p:attrName>style.visibility</p:attrName>
                                        </p:attrNameLst>
                                      </p:cBhvr>
                                      <p:to>
                                        <p:strVal val="visible"/>
                                      </p:to>
                                    </p:set>
                                    <p:animEffect transition="in" filter="fade">
                                      <p:cBhvr>
                                        <p:cTn id="52" dur="500"/>
                                        <p:tgtEl>
                                          <p:spTgt spid="1268739">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68739">
                                            <p:txEl>
                                              <p:pRg st="10" end="10"/>
                                            </p:txEl>
                                          </p:spTgt>
                                        </p:tgtEl>
                                        <p:attrNameLst>
                                          <p:attrName>style.visibility</p:attrName>
                                        </p:attrNameLst>
                                      </p:cBhvr>
                                      <p:to>
                                        <p:strVal val="visible"/>
                                      </p:to>
                                    </p:set>
                                    <p:animEffect transition="in" filter="fade">
                                      <p:cBhvr>
                                        <p:cTn id="57" dur="500"/>
                                        <p:tgtEl>
                                          <p:spTgt spid="1268739">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68739">
                                            <p:txEl>
                                              <p:pRg st="11" end="11"/>
                                            </p:txEl>
                                          </p:spTgt>
                                        </p:tgtEl>
                                        <p:attrNameLst>
                                          <p:attrName>style.visibility</p:attrName>
                                        </p:attrNameLst>
                                      </p:cBhvr>
                                      <p:to>
                                        <p:strVal val="visible"/>
                                      </p:to>
                                    </p:set>
                                    <p:animEffect transition="in" filter="fade">
                                      <p:cBhvr>
                                        <p:cTn id="62" dur="500"/>
                                        <p:tgtEl>
                                          <p:spTgt spid="126873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68739">
                                            <p:txEl>
                                              <p:pRg st="12" end="12"/>
                                            </p:txEl>
                                          </p:spTgt>
                                        </p:tgtEl>
                                        <p:attrNameLst>
                                          <p:attrName>style.visibility</p:attrName>
                                        </p:attrNameLst>
                                      </p:cBhvr>
                                      <p:to>
                                        <p:strVal val="visible"/>
                                      </p:to>
                                    </p:set>
                                    <p:animEffect transition="in" filter="fade">
                                      <p:cBhvr>
                                        <p:cTn id="67" dur="500"/>
                                        <p:tgtEl>
                                          <p:spTgt spid="1268739">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268739">
                                            <p:txEl>
                                              <p:pRg st="13" end="13"/>
                                            </p:txEl>
                                          </p:spTgt>
                                        </p:tgtEl>
                                        <p:attrNameLst>
                                          <p:attrName>style.visibility</p:attrName>
                                        </p:attrNameLst>
                                      </p:cBhvr>
                                      <p:to>
                                        <p:strVal val="visible"/>
                                      </p:to>
                                    </p:set>
                                    <p:animEffect transition="in" filter="fade">
                                      <p:cBhvr>
                                        <p:cTn id="72" dur="500"/>
                                        <p:tgtEl>
                                          <p:spTgt spid="1268739">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268739">
                                            <p:txEl>
                                              <p:pRg st="14" end="14"/>
                                            </p:txEl>
                                          </p:spTgt>
                                        </p:tgtEl>
                                        <p:attrNameLst>
                                          <p:attrName>style.visibility</p:attrName>
                                        </p:attrNameLst>
                                      </p:cBhvr>
                                      <p:to>
                                        <p:strVal val="visible"/>
                                      </p:to>
                                    </p:set>
                                    <p:animEffect transition="in" filter="fade">
                                      <p:cBhvr>
                                        <p:cTn id="77" dur="500"/>
                                        <p:tgtEl>
                                          <p:spTgt spid="1268739">
                                            <p:txEl>
                                              <p:pRg st="14" end="14"/>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68743"/>
                                        </p:tgtEl>
                                        <p:attrNameLst>
                                          <p:attrName>style.visibility</p:attrName>
                                        </p:attrNameLst>
                                      </p:cBhvr>
                                      <p:to>
                                        <p:strVal val="visible"/>
                                      </p:to>
                                    </p:set>
                                    <p:animEffect transition="in" filter="fade">
                                      <p:cBhvr>
                                        <p:cTn id="82" dur="500"/>
                                        <p:tgtEl>
                                          <p:spTgt spid="1268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39" grpId="0" build="p" bldLvl="5"/>
      <p:bldP spid="126874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a:t>y café</a:t>
            </a:r>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22</a:t>
            </a:fld>
            <a:endParaRPr lang="en-US" dirty="0">
              <a:solidFill>
                <a:srgbClr val="B2B2B2"/>
              </a:solidFill>
            </a:endParaRPr>
          </a:p>
        </p:txBody>
      </p:sp>
    </p:spTree>
    <p:extLst>
      <p:ext uri="{BB962C8B-B14F-4D97-AF65-F5344CB8AC3E}">
        <p14:creationId xmlns:p14="http://schemas.microsoft.com/office/powerpoint/2010/main" val="16336166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394865" y="2548582"/>
            <a:ext cx="7129463" cy="527224"/>
          </a:xfrm>
          <a:noFill/>
          <a:ln/>
        </p:spPr>
        <p:txBody>
          <a:bodyPr/>
          <a:lstStyle/>
          <a:p>
            <a:pPr algn="ctr">
              <a:spcBef>
                <a:spcPct val="80000"/>
              </a:spcBef>
              <a:buClrTx/>
            </a:pPr>
            <a:r>
              <a:rPr lang="es-AR" sz="2400" dirty="0"/>
              <a:t>INTEGRIDAD ESENCIAL</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4" name="Rectangle 3">
            <a:extLst>
              <a:ext uri="{FF2B5EF4-FFF2-40B4-BE49-F238E27FC236}">
                <a16:creationId xmlns:a16="http://schemas.microsoft.com/office/drawing/2014/main" id="{2A1BEB61-547B-4CA1-A571-EA1AC2B70693}"/>
              </a:ext>
            </a:extLst>
          </p:cNvPr>
          <p:cNvSpPr/>
          <p:nvPr/>
        </p:nvSpPr>
        <p:spPr>
          <a:xfrm>
            <a:off x="1678187" y="1207102"/>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8533172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62">
            <a:extLst>
              <a:ext uri="{FF2B5EF4-FFF2-40B4-BE49-F238E27FC236}">
                <a16:creationId xmlns:a16="http://schemas.microsoft.com/office/drawing/2014/main" id="{79B60445-28C1-4F37-B059-A1287D582B92}"/>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51330" name="Rectangle 2"/>
          <p:cNvSpPr>
            <a:spLocks noGrp="1" noChangeArrowheads="1"/>
          </p:cNvSpPr>
          <p:nvPr>
            <p:ph type="title"/>
          </p:nvPr>
        </p:nvSpPr>
        <p:spPr>
          <a:xfrm>
            <a:off x="251520" y="46844"/>
            <a:ext cx="8568952" cy="520207"/>
          </a:xfrm>
        </p:spPr>
        <p:txBody>
          <a:bodyPr/>
          <a:lstStyle/>
          <a:p>
            <a:r>
              <a:rPr lang="es-ES" dirty="0"/>
              <a:t>Ejercicio: personajes admirables</a:t>
            </a:r>
            <a:endParaRPr lang="es-AR" dirty="0"/>
          </a:p>
        </p:txBody>
      </p:sp>
      <p:sp>
        <p:nvSpPr>
          <p:cNvPr id="1251331" name="Rectangle 3"/>
          <p:cNvSpPr>
            <a:spLocks noGrp="1" noChangeArrowheads="1"/>
          </p:cNvSpPr>
          <p:nvPr>
            <p:ph type="body" idx="1"/>
          </p:nvPr>
        </p:nvSpPr>
        <p:spPr>
          <a:xfrm>
            <a:off x="518270" y="1275606"/>
            <a:ext cx="8107460" cy="2952328"/>
          </a:xfrm>
          <a:noFill/>
          <a:ln/>
        </p:spPr>
        <p:txBody>
          <a:bodyPr vert="horz" wrap="square" lIns="68528" tIns="34265" rIns="68528" bIns="34265" numCol="1" anchor="t" anchorCtr="0" compatLnSpc="1">
            <a:prstTxWarp prst="textNoShape">
              <a:avLst/>
            </a:prstTxWarp>
          </a:bodyPr>
          <a:lstStyle/>
          <a:p>
            <a:pPr marL="361950" indent="-361950" defTabSz="671513">
              <a:spcBef>
                <a:spcPts val="600"/>
              </a:spcBef>
              <a:spcAft>
                <a:spcPts val="1200"/>
              </a:spcAft>
              <a:buFontTx/>
              <a:buAutoNum type="arabicPeriod"/>
            </a:pPr>
            <a:r>
              <a:rPr lang="es-ES" sz="2200" b="0" dirty="0">
                <a:solidFill>
                  <a:srgbClr val="002960"/>
                </a:solidFill>
              </a:rPr>
              <a:t>Elija 1 ó 2 personajes (reales o ficticios) que Ud. admire. </a:t>
            </a:r>
          </a:p>
          <a:p>
            <a:pPr marL="361950" indent="-361950" defTabSz="671513">
              <a:spcBef>
                <a:spcPts val="600"/>
              </a:spcBef>
              <a:spcAft>
                <a:spcPts val="1200"/>
              </a:spcAft>
              <a:buFontTx/>
              <a:buAutoNum type="arabicPeriod"/>
            </a:pPr>
            <a:r>
              <a:rPr lang="es-ES" sz="2200" b="0" dirty="0">
                <a:solidFill>
                  <a:srgbClr val="002960"/>
                </a:solidFill>
              </a:rPr>
              <a:t>Para cada personaje, determine qué los hace admirables para Ud.</a:t>
            </a:r>
          </a:p>
          <a:p>
            <a:pPr marL="361950" indent="-361950" defTabSz="671513">
              <a:spcBef>
                <a:spcPts val="600"/>
              </a:spcBef>
              <a:spcAft>
                <a:spcPts val="1200"/>
              </a:spcAft>
              <a:buFontTx/>
              <a:buAutoNum type="arabicPeriod"/>
            </a:pPr>
            <a:r>
              <a:rPr lang="es-ES" sz="2200" b="0" dirty="0">
                <a:solidFill>
                  <a:srgbClr val="002960"/>
                </a:solidFill>
              </a:rPr>
              <a:t>Piense en una situación donde cada personaje haya puesto de manifiesto eso que lo hace admirable para Ud. </a:t>
            </a:r>
          </a:p>
          <a:p>
            <a:pPr marL="361950" indent="-361950" defTabSz="671513">
              <a:spcBef>
                <a:spcPts val="600"/>
              </a:spcBef>
              <a:spcAft>
                <a:spcPts val="1200"/>
              </a:spcAft>
              <a:buFontTx/>
              <a:buAutoNum type="arabicPeriod"/>
            </a:pPr>
            <a:r>
              <a:rPr lang="es-ES" sz="2200" b="0" dirty="0">
                <a:solidFill>
                  <a:srgbClr val="002960"/>
                </a:solidFill>
              </a:rPr>
              <a:t>Comparta su trabajo con su grupo. </a:t>
            </a:r>
          </a:p>
        </p:txBody>
      </p:sp>
      <p:sp>
        <p:nvSpPr>
          <p:cNvPr id="5" name="Marcador de número de diapositiva 3">
            <a:extLst>
              <a:ext uri="{FF2B5EF4-FFF2-40B4-BE49-F238E27FC236}">
                <a16:creationId xmlns:a16="http://schemas.microsoft.com/office/drawing/2014/main" id="{96DCB782-EBE4-4ADA-A718-55B3433BD4A7}"/>
              </a:ext>
            </a:extLst>
          </p:cNvPr>
          <p:cNvSpPr>
            <a:spLocks noGrp="1"/>
          </p:cNvSpPr>
          <p:nvPr>
            <p:ph type="sldNum" sz="quarter" idx="10"/>
          </p:nvPr>
        </p:nvSpPr>
        <p:spPr>
          <a:xfrm>
            <a:off x="7010400" y="4943477"/>
            <a:ext cx="2133600" cy="200025"/>
          </a:xfrm>
        </p:spPr>
        <p:txBody>
          <a:bodyPr/>
          <a:lstStyle/>
          <a:p>
            <a:pPr>
              <a:defRPr/>
            </a:pPr>
            <a:r>
              <a:rPr lang="en-US"/>
              <a:t>| </a:t>
            </a:r>
            <a:fld id="{9B4E8CCE-87C1-4BA8-8D86-15FF64157675}" type="slidenum">
              <a:rPr lang="en-US" smtClean="0">
                <a:solidFill>
                  <a:srgbClr val="B2B2B2"/>
                </a:solidFill>
              </a:rPr>
              <a:pPr>
                <a:defRPr/>
              </a:pPr>
              <a:t>24</a:t>
            </a:fld>
            <a:endParaRPr lang="en-US">
              <a:solidFill>
                <a:srgbClr val="B2B2B2"/>
              </a:solidFill>
            </a:endParaRPr>
          </a:p>
        </p:txBody>
      </p:sp>
    </p:spTree>
    <p:extLst>
      <p:ext uri="{BB962C8B-B14F-4D97-AF65-F5344CB8AC3E}">
        <p14:creationId xmlns:p14="http://schemas.microsoft.com/office/powerpoint/2010/main" val="1601308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51331">
                                            <p:txEl>
                                              <p:pRg st="0" end="0"/>
                                            </p:txEl>
                                          </p:spTgt>
                                        </p:tgtEl>
                                        <p:attrNameLst>
                                          <p:attrName>style.visibility</p:attrName>
                                        </p:attrNameLst>
                                      </p:cBhvr>
                                      <p:to>
                                        <p:strVal val="visible"/>
                                      </p:to>
                                    </p:set>
                                    <p:animEffect transition="in" filter="box(in)">
                                      <p:cBhvr>
                                        <p:cTn id="7" dur="500"/>
                                        <p:tgtEl>
                                          <p:spTgt spid="1251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51331">
                                            <p:txEl>
                                              <p:pRg st="1" end="1"/>
                                            </p:txEl>
                                          </p:spTgt>
                                        </p:tgtEl>
                                        <p:attrNameLst>
                                          <p:attrName>style.visibility</p:attrName>
                                        </p:attrNameLst>
                                      </p:cBhvr>
                                      <p:to>
                                        <p:strVal val="visible"/>
                                      </p:to>
                                    </p:set>
                                    <p:animEffect transition="in" filter="box(in)">
                                      <p:cBhvr>
                                        <p:cTn id="12" dur="500"/>
                                        <p:tgtEl>
                                          <p:spTgt spid="12513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51331">
                                            <p:txEl>
                                              <p:pRg st="2" end="2"/>
                                            </p:txEl>
                                          </p:spTgt>
                                        </p:tgtEl>
                                        <p:attrNameLst>
                                          <p:attrName>style.visibility</p:attrName>
                                        </p:attrNameLst>
                                      </p:cBhvr>
                                      <p:to>
                                        <p:strVal val="visible"/>
                                      </p:to>
                                    </p:set>
                                    <p:animEffect transition="in" filter="box(in)">
                                      <p:cBhvr>
                                        <p:cTn id="17" dur="500"/>
                                        <p:tgtEl>
                                          <p:spTgt spid="12513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51331">
                                            <p:txEl>
                                              <p:pRg st="3" end="3"/>
                                            </p:txEl>
                                          </p:spTgt>
                                        </p:tgtEl>
                                        <p:attrNameLst>
                                          <p:attrName>style.visibility</p:attrName>
                                        </p:attrNameLst>
                                      </p:cBhvr>
                                      <p:to>
                                        <p:strVal val="visible"/>
                                      </p:to>
                                    </p:set>
                                    <p:animEffect transition="in" filter="box(in)">
                                      <p:cBhvr>
                                        <p:cTn id="22" dur="500"/>
                                        <p:tgtEl>
                                          <p:spTgt spid="12513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133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262">
            <a:extLst>
              <a:ext uri="{FF2B5EF4-FFF2-40B4-BE49-F238E27FC236}">
                <a16:creationId xmlns:a16="http://schemas.microsoft.com/office/drawing/2014/main" id="{7F28AE89-DEBA-4850-B090-728F0ACAC5EF}"/>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49858" name="Rectangle 2"/>
          <p:cNvSpPr>
            <a:spLocks noGrp="1" noChangeArrowheads="1"/>
          </p:cNvSpPr>
          <p:nvPr>
            <p:ph type="title" idx="4294967295"/>
          </p:nvPr>
        </p:nvSpPr>
        <p:spPr>
          <a:xfrm>
            <a:off x="156648" y="42883"/>
            <a:ext cx="6513910" cy="523220"/>
          </a:xfrm>
        </p:spPr>
        <p:txBody>
          <a:bodyPr anchor="ctr">
            <a:spAutoFit/>
          </a:bodyPr>
          <a:lstStyle/>
          <a:p>
            <a:r>
              <a:rPr lang="es-ES" dirty="0"/>
              <a:t>Éxito más allá del éxito</a:t>
            </a:r>
          </a:p>
        </p:txBody>
      </p:sp>
      <p:grpSp>
        <p:nvGrpSpPr>
          <p:cNvPr id="2" name="Group 3"/>
          <p:cNvGrpSpPr>
            <a:grpSpLocks/>
          </p:cNvGrpSpPr>
          <p:nvPr/>
        </p:nvGrpSpPr>
        <p:grpSpPr bwMode="auto">
          <a:xfrm>
            <a:off x="863844" y="801105"/>
            <a:ext cx="3187303" cy="770334"/>
            <a:chOff x="20" y="691"/>
            <a:chExt cx="2677" cy="647"/>
          </a:xfrm>
        </p:grpSpPr>
        <p:sp>
          <p:nvSpPr>
            <p:cNvPr id="249859" name="Text Box 3"/>
            <p:cNvSpPr txBox="1">
              <a:spLocks noChangeArrowheads="1"/>
            </p:cNvSpPr>
            <p:nvPr/>
          </p:nvSpPr>
          <p:spPr bwMode="auto">
            <a:xfrm>
              <a:off x="20" y="691"/>
              <a:ext cx="1815" cy="647"/>
            </a:xfrm>
            <a:prstGeom prst="rect">
              <a:avLst/>
            </a:prstGeom>
            <a:solidFill>
              <a:schemeClr val="accent4">
                <a:lumMod val="75000"/>
              </a:schemeClr>
            </a:solidFill>
            <a:ln w="15875" algn="ctr">
              <a:solidFill>
                <a:schemeClr val="tx1"/>
              </a:solidFill>
              <a:miter lim="800000"/>
              <a:headEnd/>
              <a:tailEnd/>
            </a:ln>
          </p:spPr>
          <p:txBody>
            <a:bodyPr lIns="68558" tIns="34280" rIns="68558" bIns="34280"/>
            <a:lstStyle/>
            <a:p>
              <a:pPr algn="ctr" defTabSz="684322">
                <a:spcBef>
                  <a:spcPct val="20000"/>
                </a:spcBef>
              </a:pPr>
              <a:r>
                <a:rPr lang="es-ES" sz="1200" dirty="0">
                  <a:solidFill>
                    <a:schemeClr val="accent1"/>
                  </a:solidFill>
                </a:rPr>
                <a:t>Realidad externa</a:t>
              </a:r>
            </a:p>
            <a:p>
              <a:pPr algn="ctr" defTabSz="684322">
                <a:spcBef>
                  <a:spcPct val="20000"/>
                </a:spcBef>
              </a:pPr>
              <a:r>
                <a:rPr lang="es-ES" sz="1050" b="0" i="1" dirty="0">
                  <a:solidFill>
                    <a:schemeClr val="accent1"/>
                  </a:solidFill>
                </a:rPr>
                <a:t>[Datos, recursos, alternativas, restricciones]</a:t>
              </a:r>
            </a:p>
          </p:txBody>
        </p:sp>
        <p:grpSp>
          <p:nvGrpSpPr>
            <p:cNvPr id="3" name="Group 15"/>
            <p:cNvGrpSpPr>
              <a:grpSpLocks/>
            </p:cNvGrpSpPr>
            <p:nvPr/>
          </p:nvGrpSpPr>
          <p:grpSpPr bwMode="auto">
            <a:xfrm>
              <a:off x="1887" y="908"/>
              <a:ext cx="810" cy="390"/>
              <a:chOff x="1738" y="730"/>
              <a:chExt cx="810" cy="390"/>
            </a:xfrm>
          </p:grpSpPr>
          <p:sp>
            <p:nvSpPr>
              <p:cNvPr id="1253382" name="Text Box 16"/>
              <p:cNvSpPr txBox="1">
                <a:spLocks noChangeArrowheads="1"/>
              </p:cNvSpPr>
              <p:nvPr/>
            </p:nvSpPr>
            <p:spPr bwMode="auto">
              <a:xfrm rot="1229616">
                <a:off x="1743" y="730"/>
                <a:ext cx="763" cy="194"/>
              </a:xfrm>
              <a:prstGeom prst="rect">
                <a:avLst/>
              </a:prstGeom>
              <a:noFill/>
              <a:ln w="38100" algn="ctr">
                <a:noFill/>
                <a:miter lim="800000"/>
                <a:headEnd/>
                <a:tailEnd/>
              </a:ln>
            </p:spPr>
            <p:txBody>
              <a:bodyPr wrap="none" lIns="68558" tIns="34280" rIns="68558" bIns="34280">
                <a:spAutoFit/>
              </a:bodyPr>
              <a:lstStyle/>
              <a:p>
                <a:pPr algn="ctr" defTabSz="684322"/>
                <a:r>
                  <a:rPr lang="es-ES" sz="1050" dirty="0">
                    <a:solidFill>
                      <a:srgbClr val="002960"/>
                    </a:solidFill>
                  </a:rPr>
                  <a:t>Información</a:t>
                </a:r>
              </a:p>
            </p:txBody>
          </p:sp>
          <p:sp>
            <p:nvSpPr>
              <p:cNvPr id="1253383" name="Line 17"/>
              <p:cNvSpPr>
                <a:spLocks noChangeShapeType="1"/>
              </p:cNvSpPr>
              <p:nvPr/>
            </p:nvSpPr>
            <p:spPr bwMode="auto">
              <a:xfrm>
                <a:off x="1738" y="820"/>
                <a:ext cx="810" cy="300"/>
              </a:xfrm>
              <a:prstGeom prst="line">
                <a:avLst/>
              </a:prstGeom>
              <a:noFill/>
              <a:ln w="9525">
                <a:solidFill>
                  <a:srgbClr val="002960"/>
                </a:solidFill>
                <a:round/>
                <a:headEnd/>
                <a:tailEnd type="triangle" w="med" len="med"/>
              </a:ln>
            </p:spPr>
            <p:txBody>
              <a:bodyPr wrap="square" lIns="34290" rIns="34290">
                <a:spAutoFit/>
              </a:bodyPr>
              <a:lstStyle/>
              <a:p>
                <a:endParaRPr lang="es-AR" sz="1200"/>
              </a:p>
            </p:txBody>
          </p:sp>
        </p:grpSp>
      </p:grpSp>
      <p:grpSp>
        <p:nvGrpSpPr>
          <p:cNvPr id="4" name="Group 8"/>
          <p:cNvGrpSpPr>
            <a:grpSpLocks/>
          </p:cNvGrpSpPr>
          <p:nvPr/>
        </p:nvGrpSpPr>
        <p:grpSpPr bwMode="auto">
          <a:xfrm>
            <a:off x="5582689" y="731067"/>
            <a:ext cx="3192067" cy="762000"/>
            <a:chOff x="3031" y="709"/>
            <a:chExt cx="2681" cy="640"/>
          </a:xfrm>
        </p:grpSpPr>
        <p:sp>
          <p:nvSpPr>
            <p:cNvPr id="249861" name="Text Box 5"/>
            <p:cNvSpPr txBox="1">
              <a:spLocks noChangeArrowheads="1"/>
            </p:cNvSpPr>
            <p:nvPr/>
          </p:nvSpPr>
          <p:spPr bwMode="auto">
            <a:xfrm>
              <a:off x="3897" y="709"/>
              <a:ext cx="1815" cy="640"/>
            </a:xfrm>
            <a:prstGeom prst="rect">
              <a:avLst/>
            </a:prstGeom>
            <a:solidFill>
              <a:schemeClr val="accent4">
                <a:lumMod val="75000"/>
              </a:schemeClr>
            </a:solidFill>
            <a:ln w="15875" algn="ctr">
              <a:solidFill>
                <a:schemeClr val="tx1"/>
              </a:solidFill>
              <a:miter lim="800000"/>
              <a:headEnd/>
              <a:tailEnd/>
            </a:ln>
          </p:spPr>
          <p:txBody>
            <a:bodyPr lIns="68558" tIns="34280" rIns="68558" bIns="34280"/>
            <a:lstStyle/>
            <a:p>
              <a:pPr algn="ctr" defTabSz="684322">
                <a:spcBef>
                  <a:spcPct val="20000"/>
                </a:spcBef>
              </a:pPr>
              <a:r>
                <a:rPr lang="es-ES" sz="1200" dirty="0">
                  <a:solidFill>
                    <a:schemeClr val="accent1"/>
                  </a:solidFill>
                </a:rPr>
                <a:t>Realidad interna</a:t>
              </a:r>
            </a:p>
            <a:p>
              <a:pPr algn="ctr" defTabSz="684322">
                <a:spcBef>
                  <a:spcPct val="20000"/>
                </a:spcBef>
              </a:pPr>
              <a:r>
                <a:rPr lang="es-ES" sz="1050" b="0" i="1" dirty="0">
                  <a:solidFill>
                    <a:schemeClr val="accent1"/>
                  </a:solidFill>
                </a:rPr>
                <a:t>[Sensaciones, impulsos, emociones, pensamientos, habilidades]</a:t>
              </a:r>
            </a:p>
          </p:txBody>
        </p:sp>
        <p:grpSp>
          <p:nvGrpSpPr>
            <p:cNvPr id="5" name="Group 19"/>
            <p:cNvGrpSpPr>
              <a:grpSpLocks/>
            </p:cNvGrpSpPr>
            <p:nvPr/>
          </p:nvGrpSpPr>
          <p:grpSpPr bwMode="auto">
            <a:xfrm>
              <a:off x="3031" y="933"/>
              <a:ext cx="785" cy="387"/>
              <a:chOff x="2882" y="755"/>
              <a:chExt cx="785" cy="387"/>
            </a:xfrm>
          </p:grpSpPr>
          <p:sp>
            <p:nvSpPr>
              <p:cNvPr id="1253387" name="Line 20"/>
              <p:cNvSpPr>
                <a:spLocks noChangeShapeType="1"/>
              </p:cNvSpPr>
              <p:nvPr/>
            </p:nvSpPr>
            <p:spPr bwMode="auto">
              <a:xfrm flipH="1">
                <a:off x="2882" y="820"/>
                <a:ext cx="762" cy="322"/>
              </a:xfrm>
              <a:prstGeom prst="line">
                <a:avLst/>
              </a:prstGeom>
              <a:noFill/>
              <a:ln w="9525">
                <a:solidFill>
                  <a:srgbClr val="002960"/>
                </a:solidFill>
                <a:round/>
                <a:headEnd/>
                <a:tailEnd type="triangle" w="med" len="med"/>
              </a:ln>
            </p:spPr>
            <p:txBody>
              <a:bodyPr wrap="square" lIns="34290" rIns="34290">
                <a:spAutoFit/>
              </a:bodyPr>
              <a:lstStyle/>
              <a:p>
                <a:endParaRPr lang="es-AR" sz="1200"/>
              </a:p>
            </p:txBody>
          </p:sp>
          <p:sp>
            <p:nvSpPr>
              <p:cNvPr id="1253388" name="Text Box 21"/>
              <p:cNvSpPr txBox="1">
                <a:spLocks noChangeArrowheads="1"/>
              </p:cNvSpPr>
              <p:nvPr/>
            </p:nvSpPr>
            <p:spPr bwMode="auto">
              <a:xfrm rot="20212639">
                <a:off x="2904" y="755"/>
                <a:ext cx="763" cy="194"/>
              </a:xfrm>
              <a:prstGeom prst="rect">
                <a:avLst/>
              </a:prstGeom>
              <a:noFill/>
              <a:ln w="38100" algn="ctr">
                <a:noFill/>
                <a:miter lim="800000"/>
                <a:headEnd/>
                <a:tailEnd/>
              </a:ln>
            </p:spPr>
            <p:txBody>
              <a:bodyPr wrap="square" lIns="68558" tIns="34280" rIns="68558" bIns="34280">
                <a:spAutoFit/>
              </a:bodyPr>
              <a:lstStyle/>
              <a:p>
                <a:pPr algn="ctr" defTabSz="684322"/>
                <a:r>
                  <a:rPr lang="es-ES" sz="1050" dirty="0">
                    <a:solidFill>
                      <a:srgbClr val="002960"/>
                    </a:solidFill>
                  </a:rPr>
                  <a:t>Información</a:t>
                </a:r>
              </a:p>
            </p:txBody>
          </p:sp>
        </p:grpSp>
      </p:grpSp>
      <p:grpSp>
        <p:nvGrpSpPr>
          <p:cNvPr id="6" name="Group 13"/>
          <p:cNvGrpSpPr>
            <a:grpSpLocks/>
          </p:cNvGrpSpPr>
          <p:nvPr/>
        </p:nvGrpSpPr>
        <p:grpSpPr bwMode="auto">
          <a:xfrm>
            <a:off x="853680" y="1644254"/>
            <a:ext cx="3180160" cy="583406"/>
            <a:chOff x="-247" y="1663"/>
            <a:chExt cx="2671" cy="490"/>
          </a:xfrm>
        </p:grpSpPr>
        <p:sp>
          <p:nvSpPr>
            <p:cNvPr id="249862" name="Text Box 6"/>
            <p:cNvSpPr txBox="1">
              <a:spLocks noChangeArrowheads="1"/>
            </p:cNvSpPr>
            <p:nvPr/>
          </p:nvSpPr>
          <p:spPr bwMode="auto">
            <a:xfrm>
              <a:off x="-247" y="1750"/>
              <a:ext cx="1827" cy="403"/>
            </a:xfrm>
            <a:prstGeom prst="rect">
              <a:avLst/>
            </a:prstGeom>
            <a:solidFill>
              <a:srgbClr val="006600"/>
            </a:solidFill>
            <a:ln w="15875" algn="ctr">
              <a:solidFill>
                <a:schemeClr val="tx1"/>
              </a:solidFill>
              <a:miter lim="800000"/>
              <a:headEnd/>
              <a:tailEnd/>
            </a:ln>
          </p:spPr>
          <p:txBody>
            <a:bodyPr lIns="68558" tIns="34280" rIns="68558" bIns="34280"/>
            <a:lstStyle/>
            <a:p>
              <a:pPr algn="ctr" defTabSz="684322">
                <a:spcBef>
                  <a:spcPct val="20000"/>
                </a:spcBef>
              </a:pPr>
              <a:r>
                <a:rPr lang="es-ES" sz="1200" dirty="0">
                  <a:solidFill>
                    <a:schemeClr val="accent1"/>
                  </a:solidFill>
                </a:rPr>
                <a:t>Objetivos [Qué]</a:t>
              </a:r>
            </a:p>
            <a:p>
              <a:pPr algn="ctr" defTabSz="684322">
                <a:spcBef>
                  <a:spcPct val="20000"/>
                </a:spcBef>
              </a:pPr>
              <a:r>
                <a:rPr lang="es-ES" sz="1200" b="0" i="1" dirty="0">
                  <a:solidFill>
                    <a:schemeClr val="accent1"/>
                  </a:solidFill>
                </a:rPr>
                <a:t>(</a:t>
              </a:r>
              <a:r>
                <a:rPr lang="es-ES" sz="1200" b="0" i="1" dirty="0" err="1">
                  <a:solidFill>
                    <a:schemeClr val="accent1"/>
                  </a:solidFill>
                </a:rPr>
                <a:t>Autodeterminados</a:t>
              </a:r>
              <a:r>
                <a:rPr lang="es-ES" sz="1200" b="0" i="1" dirty="0">
                  <a:solidFill>
                    <a:schemeClr val="accent1"/>
                  </a:solidFill>
                </a:rPr>
                <a:t>)</a:t>
              </a:r>
            </a:p>
          </p:txBody>
        </p:sp>
        <p:grpSp>
          <p:nvGrpSpPr>
            <p:cNvPr id="7" name="Group 22"/>
            <p:cNvGrpSpPr>
              <a:grpSpLocks/>
            </p:cNvGrpSpPr>
            <p:nvPr/>
          </p:nvGrpSpPr>
          <p:grpSpPr bwMode="auto">
            <a:xfrm>
              <a:off x="1619" y="1663"/>
              <a:ext cx="805" cy="291"/>
              <a:chOff x="1470" y="1485"/>
              <a:chExt cx="805" cy="291"/>
            </a:xfrm>
          </p:grpSpPr>
          <p:sp>
            <p:nvSpPr>
              <p:cNvPr id="1253392" name="Line 23"/>
              <p:cNvSpPr>
                <a:spLocks noChangeShapeType="1"/>
              </p:cNvSpPr>
              <p:nvPr/>
            </p:nvSpPr>
            <p:spPr bwMode="auto">
              <a:xfrm flipV="1">
                <a:off x="1479" y="1580"/>
                <a:ext cx="796" cy="196"/>
              </a:xfrm>
              <a:prstGeom prst="line">
                <a:avLst/>
              </a:prstGeom>
              <a:noFill/>
              <a:ln w="9525">
                <a:solidFill>
                  <a:srgbClr val="002960"/>
                </a:solidFill>
                <a:round/>
                <a:headEnd/>
                <a:tailEnd type="triangle" w="med" len="med"/>
              </a:ln>
            </p:spPr>
            <p:txBody>
              <a:bodyPr wrap="square" lIns="34290" rIns="34290">
                <a:spAutoFit/>
              </a:bodyPr>
              <a:lstStyle/>
              <a:p>
                <a:endParaRPr lang="es-AR" sz="1200"/>
              </a:p>
            </p:txBody>
          </p:sp>
          <p:sp>
            <p:nvSpPr>
              <p:cNvPr id="1253393" name="Text Box 24"/>
              <p:cNvSpPr txBox="1">
                <a:spLocks noChangeArrowheads="1"/>
              </p:cNvSpPr>
              <p:nvPr/>
            </p:nvSpPr>
            <p:spPr bwMode="auto">
              <a:xfrm rot="20778611">
                <a:off x="1470" y="1485"/>
                <a:ext cx="763" cy="194"/>
              </a:xfrm>
              <a:prstGeom prst="rect">
                <a:avLst/>
              </a:prstGeom>
              <a:noFill/>
              <a:ln w="38100" algn="ctr">
                <a:noFill/>
                <a:miter lim="800000"/>
                <a:headEnd/>
                <a:tailEnd/>
              </a:ln>
            </p:spPr>
            <p:txBody>
              <a:bodyPr wrap="none" lIns="68558" tIns="34280" rIns="68558" bIns="34280">
                <a:spAutoFit/>
              </a:bodyPr>
              <a:lstStyle/>
              <a:p>
                <a:pPr algn="ctr" defTabSz="684322"/>
                <a:r>
                  <a:rPr lang="es-ES" sz="1050" dirty="0">
                    <a:solidFill>
                      <a:srgbClr val="002960"/>
                    </a:solidFill>
                  </a:rPr>
                  <a:t>Información</a:t>
                </a:r>
              </a:p>
            </p:txBody>
          </p:sp>
        </p:grpSp>
      </p:grpSp>
      <p:sp>
        <p:nvSpPr>
          <p:cNvPr id="249874" name="Line 18"/>
          <p:cNvSpPr>
            <a:spLocks noChangeShapeType="1"/>
          </p:cNvSpPr>
          <p:nvPr/>
        </p:nvSpPr>
        <p:spPr bwMode="auto">
          <a:xfrm flipV="1">
            <a:off x="5540732" y="2227661"/>
            <a:ext cx="1037816" cy="209551"/>
          </a:xfrm>
          <a:prstGeom prst="line">
            <a:avLst/>
          </a:prstGeom>
          <a:noFill/>
          <a:ln w="57150">
            <a:solidFill>
              <a:srgbClr val="002960"/>
            </a:solidFill>
            <a:round/>
            <a:headEnd type="triangle" w="med" len="med"/>
            <a:tailEnd type="triangle" w="med" len="med"/>
          </a:ln>
        </p:spPr>
        <p:txBody>
          <a:bodyPr wrap="square" lIns="34290" rIns="34290">
            <a:spAutoFit/>
          </a:bodyPr>
          <a:lstStyle/>
          <a:p>
            <a:endParaRPr lang="es-AR" sz="1200"/>
          </a:p>
        </p:txBody>
      </p:sp>
      <p:grpSp>
        <p:nvGrpSpPr>
          <p:cNvPr id="9" name="Group 20"/>
          <p:cNvGrpSpPr>
            <a:grpSpLocks/>
          </p:cNvGrpSpPr>
          <p:nvPr/>
        </p:nvGrpSpPr>
        <p:grpSpPr bwMode="auto">
          <a:xfrm>
            <a:off x="5592103" y="1614528"/>
            <a:ext cx="3182295" cy="622697"/>
            <a:chOff x="3296" y="1737"/>
            <a:chExt cx="2399" cy="523"/>
          </a:xfrm>
        </p:grpSpPr>
        <p:sp>
          <p:nvSpPr>
            <p:cNvPr id="249863" name="Text Box 7"/>
            <p:cNvSpPr txBox="1">
              <a:spLocks noChangeArrowheads="1"/>
            </p:cNvSpPr>
            <p:nvPr/>
          </p:nvSpPr>
          <p:spPr bwMode="auto">
            <a:xfrm>
              <a:off x="4083" y="1857"/>
              <a:ext cx="1612" cy="403"/>
            </a:xfrm>
            <a:prstGeom prst="rect">
              <a:avLst/>
            </a:prstGeom>
            <a:solidFill>
              <a:srgbClr val="006600"/>
            </a:solidFill>
            <a:ln w="15875" algn="ctr">
              <a:solidFill>
                <a:schemeClr val="tx1"/>
              </a:solidFill>
              <a:miter lim="800000"/>
              <a:headEnd/>
              <a:tailEnd/>
            </a:ln>
          </p:spPr>
          <p:txBody>
            <a:bodyPr lIns="68558" tIns="34280" rIns="68558" bIns="34280"/>
            <a:lstStyle/>
            <a:p>
              <a:pPr algn="ctr" defTabSz="684322">
                <a:spcBef>
                  <a:spcPct val="20000"/>
                </a:spcBef>
              </a:pPr>
              <a:r>
                <a:rPr lang="es-ES" sz="1200" dirty="0">
                  <a:solidFill>
                    <a:schemeClr val="accent1"/>
                  </a:solidFill>
                </a:rPr>
                <a:t>Valores [Cómo]</a:t>
              </a:r>
            </a:p>
            <a:p>
              <a:pPr algn="ctr" defTabSz="684322">
                <a:spcBef>
                  <a:spcPct val="20000"/>
                </a:spcBef>
              </a:pPr>
              <a:r>
                <a:rPr lang="es-ES" sz="1200" b="0" i="1" dirty="0">
                  <a:solidFill>
                    <a:schemeClr val="accent1"/>
                  </a:solidFill>
                </a:rPr>
                <a:t>(</a:t>
              </a:r>
              <a:r>
                <a:rPr lang="es-ES" sz="1200" b="0" i="1" dirty="0" err="1">
                  <a:solidFill>
                    <a:schemeClr val="accent1"/>
                  </a:solidFill>
                </a:rPr>
                <a:t>Autodeterminados</a:t>
              </a:r>
              <a:r>
                <a:rPr lang="es-ES" sz="1200" b="0" i="1" dirty="0">
                  <a:solidFill>
                    <a:schemeClr val="accent1"/>
                  </a:solidFill>
                </a:rPr>
                <a:t>)</a:t>
              </a:r>
            </a:p>
          </p:txBody>
        </p:sp>
        <p:grpSp>
          <p:nvGrpSpPr>
            <p:cNvPr id="10" name="Group 25"/>
            <p:cNvGrpSpPr>
              <a:grpSpLocks/>
            </p:cNvGrpSpPr>
            <p:nvPr/>
          </p:nvGrpSpPr>
          <p:grpSpPr bwMode="auto">
            <a:xfrm>
              <a:off x="3296" y="1737"/>
              <a:ext cx="764" cy="296"/>
              <a:chOff x="3147" y="1559"/>
              <a:chExt cx="764" cy="296"/>
            </a:xfrm>
          </p:grpSpPr>
          <p:sp>
            <p:nvSpPr>
              <p:cNvPr id="1253399" name="Line 26"/>
              <p:cNvSpPr>
                <a:spLocks noChangeShapeType="1"/>
              </p:cNvSpPr>
              <p:nvPr/>
            </p:nvSpPr>
            <p:spPr bwMode="auto">
              <a:xfrm flipH="1" flipV="1">
                <a:off x="3147" y="1642"/>
                <a:ext cx="744" cy="213"/>
              </a:xfrm>
              <a:prstGeom prst="line">
                <a:avLst/>
              </a:prstGeom>
              <a:noFill/>
              <a:ln w="9525">
                <a:solidFill>
                  <a:srgbClr val="002960"/>
                </a:solidFill>
                <a:round/>
                <a:headEnd/>
                <a:tailEnd type="triangle" w="med" len="med"/>
              </a:ln>
            </p:spPr>
            <p:txBody>
              <a:bodyPr wrap="square" lIns="34290" rIns="34290">
                <a:spAutoFit/>
              </a:bodyPr>
              <a:lstStyle/>
              <a:p>
                <a:endParaRPr lang="es-AR" sz="1200"/>
              </a:p>
            </p:txBody>
          </p:sp>
          <p:sp>
            <p:nvSpPr>
              <p:cNvPr id="1253400" name="Text Box 27"/>
              <p:cNvSpPr txBox="1">
                <a:spLocks noChangeArrowheads="1"/>
              </p:cNvSpPr>
              <p:nvPr/>
            </p:nvSpPr>
            <p:spPr bwMode="auto">
              <a:xfrm rot="865107">
                <a:off x="3148" y="1559"/>
                <a:ext cx="763" cy="194"/>
              </a:xfrm>
              <a:prstGeom prst="rect">
                <a:avLst/>
              </a:prstGeom>
              <a:noFill/>
              <a:ln w="38100" algn="ctr">
                <a:noFill/>
                <a:miter lim="800000"/>
                <a:headEnd/>
                <a:tailEnd/>
              </a:ln>
            </p:spPr>
            <p:txBody>
              <a:bodyPr wrap="none" lIns="68558" tIns="34280" rIns="68558" bIns="34280">
                <a:spAutoFit/>
              </a:bodyPr>
              <a:lstStyle/>
              <a:p>
                <a:pPr algn="ctr" defTabSz="684322"/>
                <a:r>
                  <a:rPr lang="es-ES" sz="1050" dirty="0">
                    <a:solidFill>
                      <a:srgbClr val="002960"/>
                    </a:solidFill>
                  </a:rPr>
                  <a:t>Información</a:t>
                </a:r>
              </a:p>
            </p:txBody>
          </p:sp>
        </p:grpSp>
      </p:grpSp>
      <p:sp>
        <p:nvSpPr>
          <p:cNvPr id="249886" name="Line 30"/>
          <p:cNvSpPr>
            <a:spLocks noChangeShapeType="1"/>
          </p:cNvSpPr>
          <p:nvPr/>
        </p:nvSpPr>
        <p:spPr bwMode="auto">
          <a:xfrm>
            <a:off x="3051572" y="2259809"/>
            <a:ext cx="997987" cy="1014403"/>
          </a:xfrm>
          <a:prstGeom prst="line">
            <a:avLst/>
          </a:prstGeom>
          <a:noFill/>
          <a:ln w="57150">
            <a:solidFill>
              <a:srgbClr val="002960"/>
            </a:solidFill>
            <a:round/>
            <a:headEnd type="triangle" w="med" len="med"/>
            <a:tailEnd type="triangle" w="med" len="med"/>
          </a:ln>
        </p:spPr>
        <p:txBody>
          <a:bodyPr wrap="square" lIns="34276" tIns="34276" rIns="34276" bIns="34276">
            <a:spAutoFit/>
          </a:bodyPr>
          <a:lstStyle/>
          <a:p>
            <a:endParaRPr lang="es-AR" sz="1200"/>
          </a:p>
        </p:txBody>
      </p:sp>
      <p:grpSp>
        <p:nvGrpSpPr>
          <p:cNvPr id="11" name="Group 27"/>
          <p:cNvGrpSpPr>
            <a:grpSpLocks/>
          </p:cNvGrpSpPr>
          <p:nvPr/>
        </p:nvGrpSpPr>
        <p:grpSpPr bwMode="auto">
          <a:xfrm>
            <a:off x="864394" y="3381382"/>
            <a:ext cx="3211116" cy="531020"/>
            <a:chOff x="-234" y="2840"/>
            <a:chExt cx="2697" cy="446"/>
          </a:xfrm>
        </p:grpSpPr>
        <p:sp>
          <p:nvSpPr>
            <p:cNvPr id="249866" name="Text Box 10"/>
            <p:cNvSpPr txBox="1">
              <a:spLocks noChangeArrowheads="1"/>
            </p:cNvSpPr>
            <p:nvPr/>
          </p:nvSpPr>
          <p:spPr bwMode="auto">
            <a:xfrm flipH="1">
              <a:off x="-234" y="2840"/>
              <a:ext cx="1815" cy="446"/>
            </a:xfrm>
            <a:prstGeom prst="rect">
              <a:avLst/>
            </a:prstGeom>
            <a:solidFill>
              <a:srgbClr val="FD9900">
                <a:alpha val="81960"/>
              </a:srgbClr>
            </a:solidFill>
            <a:ln w="15875" algn="ctr">
              <a:solidFill>
                <a:schemeClr val="tx1"/>
              </a:solidFill>
              <a:miter lim="800000"/>
              <a:headEnd/>
              <a:tailEnd/>
            </a:ln>
          </p:spPr>
          <p:txBody>
            <a:bodyPr wrap="square" lIns="34283" tIns="34280" rIns="34283" bIns="34280">
              <a:spAutoFit/>
            </a:bodyPr>
            <a:lstStyle/>
            <a:p>
              <a:pPr algn="ctr" defTabSz="684322"/>
              <a:r>
                <a:rPr lang="es-ES" sz="1200" dirty="0">
                  <a:solidFill>
                    <a:srgbClr val="002960"/>
                  </a:solidFill>
                </a:rPr>
                <a:t>Factores externos</a:t>
              </a:r>
            </a:p>
            <a:p>
              <a:pPr algn="ctr" defTabSz="684322"/>
              <a:r>
                <a:rPr lang="es-ES" sz="1200" dirty="0">
                  <a:solidFill>
                    <a:srgbClr val="002960"/>
                  </a:solidFill>
                </a:rPr>
                <a:t> incontrolables</a:t>
              </a:r>
            </a:p>
          </p:txBody>
        </p:sp>
        <p:sp>
          <p:nvSpPr>
            <p:cNvPr id="249888" name="Text Box 32"/>
            <p:cNvSpPr txBox="1">
              <a:spLocks noChangeArrowheads="1"/>
            </p:cNvSpPr>
            <p:nvPr/>
          </p:nvSpPr>
          <p:spPr bwMode="auto">
            <a:xfrm>
              <a:off x="1757" y="2840"/>
              <a:ext cx="585" cy="194"/>
            </a:xfrm>
            <a:prstGeom prst="rect">
              <a:avLst/>
            </a:prstGeom>
            <a:noFill/>
            <a:ln w="9525" algn="ctr">
              <a:noFill/>
              <a:miter lim="800000"/>
              <a:headEnd/>
              <a:tailEnd/>
            </a:ln>
          </p:spPr>
          <p:txBody>
            <a:bodyPr wrap="none" lIns="34283" tIns="34283" rIns="34283" bIns="34283">
              <a:spAutoFit/>
            </a:bodyPr>
            <a:lstStyle/>
            <a:p>
              <a:pPr algn="r" defTabSz="671228"/>
              <a:r>
                <a:rPr lang="es-ES" sz="1050" dirty="0">
                  <a:solidFill>
                    <a:srgbClr val="002960"/>
                  </a:solidFill>
                </a:rPr>
                <a:t>Influencia</a:t>
              </a:r>
            </a:p>
          </p:txBody>
        </p:sp>
        <p:sp>
          <p:nvSpPr>
            <p:cNvPr id="249889" name="Line 33"/>
            <p:cNvSpPr>
              <a:spLocks noChangeShapeType="1"/>
            </p:cNvSpPr>
            <p:nvPr/>
          </p:nvSpPr>
          <p:spPr bwMode="auto">
            <a:xfrm flipV="1">
              <a:off x="1565" y="3061"/>
              <a:ext cx="898" cy="6"/>
            </a:xfrm>
            <a:prstGeom prst="line">
              <a:avLst/>
            </a:prstGeom>
            <a:noFill/>
            <a:ln w="19050">
              <a:solidFill>
                <a:schemeClr val="accent2"/>
              </a:solidFill>
              <a:round/>
              <a:headEnd/>
              <a:tailEnd type="triangle" w="med" len="med"/>
            </a:ln>
          </p:spPr>
          <p:txBody>
            <a:bodyPr wrap="square" lIns="34290" rIns="34290">
              <a:spAutoFit/>
            </a:bodyPr>
            <a:lstStyle/>
            <a:p>
              <a:endParaRPr lang="es-AR" sz="1200"/>
            </a:p>
          </p:txBody>
        </p:sp>
      </p:grpSp>
      <p:sp>
        <p:nvSpPr>
          <p:cNvPr id="249860" name="Text Box 4"/>
          <p:cNvSpPr txBox="1">
            <a:spLocks noChangeArrowheads="1"/>
          </p:cNvSpPr>
          <p:nvPr/>
        </p:nvSpPr>
        <p:spPr bwMode="auto">
          <a:xfrm>
            <a:off x="4098850" y="1459735"/>
            <a:ext cx="1398168" cy="334893"/>
          </a:xfrm>
          <a:prstGeom prst="rect">
            <a:avLst/>
          </a:prstGeom>
          <a:solidFill>
            <a:srgbClr val="0000CC">
              <a:alpha val="57647"/>
            </a:srgbClr>
          </a:solidFill>
          <a:ln w="15875" algn="ctr">
            <a:solidFill>
              <a:schemeClr val="tx1"/>
            </a:solidFill>
            <a:miter lim="800000"/>
            <a:headEnd/>
            <a:tailEnd/>
          </a:ln>
        </p:spPr>
        <p:txBody>
          <a:bodyPr lIns="68558" tIns="34280" rIns="68558" bIns="34280" anchor="ctr"/>
          <a:lstStyle/>
          <a:p>
            <a:pPr algn="ctr" defTabSz="684322"/>
            <a:r>
              <a:rPr lang="es-ES" sz="1200" dirty="0">
                <a:solidFill>
                  <a:schemeClr val="accent1"/>
                </a:solidFill>
                <a:effectLst>
                  <a:outerShdw blurRad="38100" dist="38100" dir="2700000" algn="tl">
                    <a:srgbClr val="000000">
                      <a:alpha val="43137"/>
                    </a:srgbClr>
                  </a:outerShdw>
                </a:effectLst>
              </a:rPr>
              <a:t>Conciencia</a:t>
            </a:r>
          </a:p>
        </p:txBody>
      </p:sp>
      <p:grpSp>
        <p:nvGrpSpPr>
          <p:cNvPr id="45" name="Group 44"/>
          <p:cNvGrpSpPr/>
          <p:nvPr/>
        </p:nvGrpSpPr>
        <p:grpSpPr>
          <a:xfrm>
            <a:off x="4093273" y="1774035"/>
            <a:ext cx="1489417" cy="1016794"/>
            <a:chOff x="3492505" y="2349504"/>
            <a:chExt cx="1985890" cy="1355725"/>
          </a:xfrm>
        </p:grpSpPr>
        <p:sp>
          <p:nvSpPr>
            <p:cNvPr id="249864" name="Text Box 8"/>
            <p:cNvSpPr txBox="1">
              <a:spLocks noChangeArrowheads="1"/>
            </p:cNvSpPr>
            <p:nvPr/>
          </p:nvSpPr>
          <p:spPr bwMode="auto">
            <a:xfrm>
              <a:off x="4435409" y="2549417"/>
              <a:ext cx="1042986" cy="338527"/>
            </a:xfrm>
            <a:prstGeom prst="rect">
              <a:avLst/>
            </a:prstGeom>
            <a:noFill/>
            <a:ln w="38100" algn="ctr">
              <a:noFill/>
              <a:miter lim="800000"/>
              <a:headEnd/>
              <a:tailEnd/>
            </a:ln>
          </p:spPr>
          <p:txBody>
            <a:bodyPr lIns="68558" tIns="34280" rIns="68558" bIns="34280">
              <a:spAutoFit/>
            </a:bodyPr>
            <a:lstStyle/>
            <a:p>
              <a:pPr algn="ctr" defTabSz="684322"/>
              <a:r>
                <a:rPr lang="es-ES" sz="1200" dirty="0">
                  <a:solidFill>
                    <a:srgbClr val="002960"/>
                  </a:solidFill>
                </a:rPr>
                <a:t>Elección</a:t>
              </a:r>
            </a:p>
          </p:txBody>
        </p:sp>
        <p:sp>
          <p:nvSpPr>
            <p:cNvPr id="249884" name="Line 28"/>
            <p:cNvSpPr>
              <a:spLocks noChangeShapeType="1"/>
            </p:cNvSpPr>
            <p:nvPr/>
          </p:nvSpPr>
          <p:spPr bwMode="auto">
            <a:xfrm>
              <a:off x="4389442" y="2349504"/>
              <a:ext cx="0" cy="647700"/>
            </a:xfrm>
            <a:prstGeom prst="line">
              <a:avLst/>
            </a:prstGeom>
            <a:noFill/>
            <a:ln w="28575">
              <a:solidFill>
                <a:srgbClr val="EE8700"/>
              </a:solidFill>
              <a:round/>
              <a:headEnd/>
              <a:tailEnd type="triangle" w="med" len="med"/>
            </a:ln>
          </p:spPr>
          <p:txBody>
            <a:bodyPr lIns="34290" rIns="34290">
              <a:spAutoFit/>
            </a:bodyPr>
            <a:lstStyle/>
            <a:p>
              <a:endParaRPr lang="es-AR" sz="1200"/>
            </a:p>
          </p:txBody>
        </p:sp>
        <p:sp>
          <p:nvSpPr>
            <p:cNvPr id="249865" name="Text Box 9"/>
            <p:cNvSpPr txBox="1">
              <a:spLocks noChangeArrowheads="1"/>
            </p:cNvSpPr>
            <p:nvPr/>
          </p:nvSpPr>
          <p:spPr bwMode="auto">
            <a:xfrm>
              <a:off x="3492505" y="3068642"/>
              <a:ext cx="1871661" cy="636587"/>
            </a:xfrm>
            <a:prstGeom prst="rect">
              <a:avLst/>
            </a:prstGeom>
            <a:solidFill>
              <a:srgbClr val="0000CC">
                <a:alpha val="58038"/>
              </a:srgbClr>
            </a:solidFill>
            <a:ln w="15875" algn="ctr">
              <a:solidFill>
                <a:schemeClr val="tx1"/>
              </a:solidFill>
              <a:miter lim="800000"/>
              <a:headEnd/>
              <a:tailEnd/>
            </a:ln>
          </p:spPr>
          <p:txBody>
            <a:bodyPr lIns="68558" tIns="34280" rIns="68558" bIns="34280" anchor="ctr"/>
            <a:lstStyle/>
            <a:p>
              <a:pPr algn="ctr" defTabSz="684322"/>
              <a:r>
                <a:rPr lang="es-ES" sz="1200" dirty="0">
                  <a:solidFill>
                    <a:schemeClr val="accent1"/>
                  </a:solidFill>
                  <a:effectLst>
                    <a:outerShdw blurRad="38100" dist="38100" dir="2700000" algn="tl">
                      <a:srgbClr val="000000">
                        <a:alpha val="43137"/>
                      </a:srgbClr>
                    </a:outerShdw>
                  </a:effectLst>
                </a:rPr>
                <a:t>Comportamiento</a:t>
              </a:r>
            </a:p>
            <a:p>
              <a:pPr algn="ctr" defTabSz="684322">
                <a:spcBef>
                  <a:spcPct val="20000"/>
                </a:spcBef>
              </a:pPr>
              <a:r>
                <a:rPr lang="es-ES" sz="1200" b="0" dirty="0">
                  <a:solidFill>
                    <a:schemeClr val="accent1"/>
                  </a:solidFill>
                  <a:effectLst>
                    <a:outerShdw blurRad="38100" dist="38100" dir="2700000" algn="tl">
                      <a:srgbClr val="000000">
                        <a:alpha val="43137"/>
                      </a:srgbClr>
                    </a:outerShdw>
                  </a:effectLst>
                </a:rPr>
                <a:t>(Incondicional)</a:t>
              </a:r>
            </a:p>
          </p:txBody>
        </p:sp>
      </p:grpSp>
      <p:grpSp>
        <p:nvGrpSpPr>
          <p:cNvPr id="46" name="Group 45"/>
          <p:cNvGrpSpPr/>
          <p:nvPr/>
        </p:nvGrpSpPr>
        <p:grpSpPr>
          <a:xfrm>
            <a:off x="4098850" y="2819823"/>
            <a:ext cx="1528450" cy="964943"/>
            <a:chOff x="3941130" y="3759762"/>
            <a:chExt cx="2037932" cy="1286590"/>
          </a:xfrm>
        </p:grpSpPr>
        <p:sp>
          <p:nvSpPr>
            <p:cNvPr id="249867" name="Text Box 11"/>
            <p:cNvSpPr txBox="1">
              <a:spLocks noChangeArrowheads="1"/>
            </p:cNvSpPr>
            <p:nvPr/>
          </p:nvSpPr>
          <p:spPr bwMode="auto">
            <a:xfrm>
              <a:off x="3941130" y="4405002"/>
              <a:ext cx="1871661" cy="641350"/>
            </a:xfrm>
            <a:prstGeom prst="rect">
              <a:avLst/>
            </a:prstGeom>
            <a:solidFill>
              <a:srgbClr val="0000CC"/>
            </a:solidFill>
            <a:ln w="15875" algn="ctr">
              <a:solidFill>
                <a:schemeClr val="tx1"/>
              </a:solidFill>
              <a:miter lim="800000"/>
              <a:headEnd/>
              <a:tailEnd/>
            </a:ln>
          </p:spPr>
          <p:txBody>
            <a:bodyPr lIns="68528" tIns="34265" rIns="68528" bIns="34265" anchor="ctr"/>
            <a:lstStyle/>
            <a:p>
              <a:pPr algn="ctr" defTabSz="684322">
                <a:spcBef>
                  <a:spcPct val="25000"/>
                </a:spcBef>
              </a:pPr>
              <a:r>
                <a:rPr lang="es-ES" sz="1200" dirty="0">
                  <a:solidFill>
                    <a:schemeClr val="accent1"/>
                  </a:solidFill>
                </a:rPr>
                <a:t>Resultado</a:t>
              </a:r>
            </a:p>
            <a:p>
              <a:pPr algn="ctr" defTabSz="684322">
                <a:spcBef>
                  <a:spcPct val="25000"/>
                </a:spcBef>
              </a:pPr>
              <a:r>
                <a:rPr lang="es-ES" sz="1200" b="0" dirty="0">
                  <a:solidFill>
                    <a:schemeClr val="accent1"/>
                  </a:solidFill>
                </a:rPr>
                <a:t>(Condicional)</a:t>
              </a:r>
            </a:p>
          </p:txBody>
        </p:sp>
        <p:sp>
          <p:nvSpPr>
            <p:cNvPr id="249885" name="Line 29"/>
            <p:cNvSpPr>
              <a:spLocks noChangeShapeType="1"/>
            </p:cNvSpPr>
            <p:nvPr/>
          </p:nvSpPr>
          <p:spPr bwMode="auto">
            <a:xfrm>
              <a:off x="4799174" y="3759762"/>
              <a:ext cx="0" cy="647700"/>
            </a:xfrm>
            <a:prstGeom prst="line">
              <a:avLst/>
            </a:prstGeom>
            <a:noFill/>
            <a:ln w="28575">
              <a:solidFill>
                <a:srgbClr val="EE8700"/>
              </a:solidFill>
              <a:round/>
              <a:headEnd/>
              <a:tailEnd type="triangle" w="med" len="med"/>
            </a:ln>
          </p:spPr>
          <p:txBody>
            <a:bodyPr lIns="34290" rIns="34290">
              <a:spAutoFit/>
            </a:bodyPr>
            <a:lstStyle/>
            <a:p>
              <a:endParaRPr lang="es-AR" sz="1200"/>
            </a:p>
          </p:txBody>
        </p:sp>
        <p:sp>
          <p:nvSpPr>
            <p:cNvPr id="249890" name="Text Box 34"/>
            <p:cNvSpPr txBox="1">
              <a:spLocks noChangeArrowheads="1"/>
            </p:cNvSpPr>
            <p:nvPr/>
          </p:nvSpPr>
          <p:spPr bwMode="auto">
            <a:xfrm>
              <a:off x="4927084" y="3864565"/>
              <a:ext cx="1051978" cy="338536"/>
            </a:xfrm>
            <a:prstGeom prst="rect">
              <a:avLst/>
            </a:prstGeom>
            <a:noFill/>
            <a:ln w="9525" algn="ctr">
              <a:noFill/>
              <a:miter lim="800000"/>
              <a:headEnd/>
              <a:tailEnd/>
            </a:ln>
          </p:spPr>
          <p:txBody>
            <a:bodyPr wrap="none" lIns="34283" tIns="34283" rIns="34283" bIns="34283">
              <a:spAutoFit/>
            </a:bodyPr>
            <a:lstStyle/>
            <a:p>
              <a:pPr algn="r" defTabSz="671228"/>
              <a:r>
                <a:rPr lang="es-ES" sz="1200" dirty="0">
                  <a:solidFill>
                    <a:srgbClr val="002960"/>
                  </a:solidFill>
                </a:rPr>
                <a:t>Influencia</a:t>
              </a:r>
              <a:endParaRPr lang="es-ES" sz="1050" dirty="0">
                <a:solidFill>
                  <a:srgbClr val="002960"/>
                </a:solidFill>
              </a:endParaRPr>
            </a:p>
          </p:txBody>
        </p:sp>
      </p:grpSp>
      <p:grpSp>
        <p:nvGrpSpPr>
          <p:cNvPr id="15" name="Group 41"/>
          <p:cNvGrpSpPr>
            <a:grpSpLocks/>
          </p:cNvGrpSpPr>
          <p:nvPr/>
        </p:nvGrpSpPr>
        <p:grpSpPr bwMode="auto">
          <a:xfrm>
            <a:off x="5642511" y="4120866"/>
            <a:ext cx="3294310" cy="795940"/>
            <a:chOff x="3349" y="3387"/>
            <a:chExt cx="2223" cy="567"/>
          </a:xfrm>
        </p:grpSpPr>
        <p:sp>
          <p:nvSpPr>
            <p:cNvPr id="1253418" name="Oval 42"/>
            <p:cNvSpPr>
              <a:spLocks noChangeArrowheads="1"/>
            </p:cNvSpPr>
            <p:nvPr/>
          </p:nvSpPr>
          <p:spPr bwMode="auto">
            <a:xfrm>
              <a:off x="3349" y="3387"/>
              <a:ext cx="2223" cy="559"/>
            </a:xfrm>
            <a:prstGeom prst="ellipse">
              <a:avLst/>
            </a:prstGeom>
            <a:solidFill>
              <a:srgbClr val="CCFFCC"/>
            </a:solidFill>
            <a:ln w="9525">
              <a:solidFill>
                <a:schemeClr val="tx1"/>
              </a:solidFill>
              <a:round/>
              <a:headEnd/>
              <a:tailEnd/>
            </a:ln>
            <a:effectLst/>
          </p:spPr>
          <p:txBody>
            <a:bodyPr wrap="none" anchor="ctr"/>
            <a:lstStyle/>
            <a:p>
              <a:endParaRPr lang="es-AR" sz="1200"/>
            </a:p>
          </p:txBody>
        </p:sp>
        <p:sp>
          <p:nvSpPr>
            <p:cNvPr id="249870" name="Text Box 14"/>
            <p:cNvSpPr txBox="1">
              <a:spLocks noChangeArrowheads="1"/>
            </p:cNvSpPr>
            <p:nvPr/>
          </p:nvSpPr>
          <p:spPr bwMode="auto">
            <a:xfrm>
              <a:off x="3394" y="3411"/>
              <a:ext cx="2178" cy="543"/>
            </a:xfrm>
            <a:prstGeom prst="rect">
              <a:avLst/>
            </a:prstGeom>
            <a:noFill/>
            <a:ln w="38100" algn="ctr">
              <a:noFill/>
              <a:miter lim="800000"/>
              <a:headEnd/>
              <a:tailEnd/>
            </a:ln>
          </p:spPr>
          <p:txBody>
            <a:bodyPr lIns="68558" tIns="34280" rIns="68558" bIns="34280">
              <a:spAutoFit/>
            </a:bodyPr>
            <a:lstStyle/>
            <a:p>
              <a:pPr algn="ctr" defTabSz="684322">
                <a:spcBef>
                  <a:spcPts val="0"/>
                </a:spcBef>
              </a:pPr>
              <a:r>
                <a:rPr lang="es-ES" sz="1200" dirty="0">
                  <a:solidFill>
                    <a:srgbClr val="002960"/>
                  </a:solidFill>
                </a:rPr>
                <a:t>ÉXITO MÁS ALLÁ DEL ÉXITO  </a:t>
              </a:r>
            </a:p>
            <a:p>
              <a:pPr algn="ctr" defTabSz="684322">
                <a:spcBef>
                  <a:spcPts val="0"/>
                </a:spcBef>
              </a:pPr>
              <a:r>
                <a:rPr lang="es-ES" sz="1200" dirty="0">
                  <a:solidFill>
                    <a:srgbClr val="002960"/>
                  </a:solidFill>
                </a:rPr>
                <a:t>(incondicional)</a:t>
              </a:r>
            </a:p>
            <a:p>
              <a:pPr algn="ctr" defTabSz="684322">
                <a:spcBef>
                  <a:spcPts val="0"/>
                </a:spcBef>
              </a:pPr>
              <a:r>
                <a:rPr lang="es-ES" sz="1050" dirty="0">
                  <a:solidFill>
                    <a:srgbClr val="002960"/>
                  </a:solidFill>
                </a:rPr>
                <a:t>Integridad. Paz interior</a:t>
              </a:r>
            </a:p>
            <a:p>
              <a:pPr algn="ctr" defTabSz="684322">
                <a:spcBef>
                  <a:spcPts val="0"/>
                </a:spcBef>
              </a:pPr>
              <a:r>
                <a:rPr lang="es-ES" sz="1050" dirty="0">
                  <a:solidFill>
                    <a:srgbClr val="002960"/>
                  </a:solidFill>
                </a:rPr>
                <a:t> incondicional.</a:t>
              </a:r>
            </a:p>
          </p:txBody>
        </p:sp>
      </p:grpSp>
      <p:grpSp>
        <p:nvGrpSpPr>
          <p:cNvPr id="52" name="Group 41">
            <a:extLst>
              <a:ext uri="{FF2B5EF4-FFF2-40B4-BE49-F238E27FC236}">
                <a16:creationId xmlns:a16="http://schemas.microsoft.com/office/drawing/2014/main" id="{22E45C4A-F04D-4FC4-BE89-24B7A4287189}"/>
              </a:ext>
            </a:extLst>
          </p:cNvPr>
          <p:cNvGrpSpPr>
            <a:grpSpLocks/>
          </p:cNvGrpSpPr>
          <p:nvPr/>
        </p:nvGrpSpPr>
        <p:grpSpPr bwMode="auto">
          <a:xfrm>
            <a:off x="637361" y="4128462"/>
            <a:ext cx="3294310" cy="815593"/>
            <a:chOff x="3349" y="3365"/>
            <a:chExt cx="2223" cy="581"/>
          </a:xfrm>
        </p:grpSpPr>
        <p:sp>
          <p:nvSpPr>
            <p:cNvPr id="53" name="Oval 42">
              <a:extLst>
                <a:ext uri="{FF2B5EF4-FFF2-40B4-BE49-F238E27FC236}">
                  <a16:creationId xmlns:a16="http://schemas.microsoft.com/office/drawing/2014/main" id="{601A0B8C-476D-4C61-8F71-7F04D3E2F976}"/>
                </a:ext>
              </a:extLst>
            </p:cNvPr>
            <p:cNvSpPr>
              <a:spLocks noChangeArrowheads="1"/>
            </p:cNvSpPr>
            <p:nvPr/>
          </p:nvSpPr>
          <p:spPr bwMode="auto">
            <a:xfrm>
              <a:off x="3349" y="3387"/>
              <a:ext cx="2223" cy="559"/>
            </a:xfrm>
            <a:prstGeom prst="ellipse">
              <a:avLst/>
            </a:prstGeom>
            <a:solidFill>
              <a:srgbClr val="CCFFCC"/>
            </a:solidFill>
            <a:ln w="9525">
              <a:solidFill>
                <a:schemeClr val="tx1"/>
              </a:solidFill>
              <a:round/>
              <a:headEnd/>
              <a:tailEnd/>
            </a:ln>
            <a:effectLst/>
          </p:spPr>
          <p:txBody>
            <a:bodyPr wrap="none" anchor="ctr"/>
            <a:lstStyle/>
            <a:p>
              <a:endParaRPr lang="es-AR" sz="1200"/>
            </a:p>
          </p:txBody>
        </p:sp>
        <p:sp>
          <p:nvSpPr>
            <p:cNvPr id="54" name="Text Box 14">
              <a:extLst>
                <a:ext uri="{FF2B5EF4-FFF2-40B4-BE49-F238E27FC236}">
                  <a16:creationId xmlns:a16="http://schemas.microsoft.com/office/drawing/2014/main" id="{6C9D97E0-82D3-4C37-92B8-AC196B43FE58}"/>
                </a:ext>
              </a:extLst>
            </p:cNvPr>
            <p:cNvSpPr txBox="1">
              <a:spLocks noChangeArrowheads="1"/>
            </p:cNvSpPr>
            <p:nvPr/>
          </p:nvSpPr>
          <p:spPr bwMode="auto">
            <a:xfrm>
              <a:off x="3349" y="3365"/>
              <a:ext cx="2178" cy="576"/>
            </a:xfrm>
            <a:prstGeom prst="rect">
              <a:avLst/>
            </a:prstGeom>
            <a:noFill/>
            <a:ln w="38100" algn="ctr">
              <a:noFill/>
              <a:miter lim="800000"/>
              <a:headEnd/>
              <a:tailEnd/>
            </a:ln>
          </p:spPr>
          <p:txBody>
            <a:bodyPr lIns="68558" tIns="34280" rIns="68558" bIns="34280">
              <a:spAutoFit/>
            </a:bodyPr>
            <a:lstStyle/>
            <a:p>
              <a:pPr algn="ctr" defTabSz="684322">
                <a:spcBef>
                  <a:spcPts val="0"/>
                </a:spcBef>
              </a:pPr>
              <a:r>
                <a:rPr lang="es-AR" sz="1200" dirty="0">
                  <a:solidFill>
                    <a:srgbClr val="002960"/>
                  </a:solidFill>
                </a:rPr>
                <a:t>ÉXITO </a:t>
              </a:r>
            </a:p>
            <a:p>
              <a:pPr algn="ctr" defTabSz="684322">
                <a:spcBef>
                  <a:spcPts val="0"/>
                </a:spcBef>
              </a:pPr>
              <a:r>
                <a:rPr lang="es-AR" sz="1200" dirty="0">
                  <a:solidFill>
                    <a:srgbClr val="002960"/>
                  </a:solidFill>
                </a:rPr>
                <a:t>(condicional)</a:t>
              </a:r>
            </a:p>
            <a:p>
              <a:pPr algn="ctr" defTabSz="684322">
                <a:spcBef>
                  <a:spcPts val="0"/>
                </a:spcBef>
              </a:pPr>
              <a:r>
                <a:rPr lang="es-AR" sz="1200" dirty="0">
                  <a:solidFill>
                    <a:srgbClr val="002960"/>
                  </a:solidFill>
                </a:rPr>
                <a:t>Efectividad y excelencia.</a:t>
              </a:r>
            </a:p>
            <a:p>
              <a:pPr algn="ctr" defTabSz="684322">
                <a:spcBef>
                  <a:spcPts val="0"/>
                </a:spcBef>
              </a:pPr>
              <a:r>
                <a:rPr lang="es-AR" sz="1200" dirty="0">
                  <a:solidFill>
                    <a:srgbClr val="002960"/>
                  </a:solidFill>
                </a:rPr>
                <a:t>Alegría condicional.</a:t>
              </a:r>
            </a:p>
          </p:txBody>
        </p:sp>
      </p:grpSp>
      <p:grpSp>
        <p:nvGrpSpPr>
          <p:cNvPr id="26" name="Grupo 25">
            <a:extLst>
              <a:ext uri="{FF2B5EF4-FFF2-40B4-BE49-F238E27FC236}">
                <a16:creationId xmlns:a16="http://schemas.microsoft.com/office/drawing/2014/main" id="{5979300A-5429-474B-97B8-AED635E19F97}"/>
              </a:ext>
            </a:extLst>
          </p:cNvPr>
          <p:cNvGrpSpPr/>
          <p:nvPr/>
        </p:nvGrpSpPr>
        <p:grpSpPr>
          <a:xfrm>
            <a:off x="861293" y="1186272"/>
            <a:ext cx="3939431" cy="2888069"/>
            <a:chOff x="861293" y="1186272"/>
            <a:chExt cx="3939431" cy="2888069"/>
          </a:xfrm>
        </p:grpSpPr>
        <p:cxnSp>
          <p:nvCxnSpPr>
            <p:cNvPr id="249887" name="AutoShape 31"/>
            <p:cNvCxnSpPr>
              <a:cxnSpLocks noChangeShapeType="1"/>
            </p:cNvCxnSpPr>
            <p:nvPr/>
          </p:nvCxnSpPr>
          <p:spPr bwMode="auto">
            <a:xfrm rot="10800000">
              <a:off x="861293" y="1186272"/>
              <a:ext cx="3926731" cy="2888068"/>
            </a:xfrm>
            <a:prstGeom prst="bentConnector3">
              <a:avLst>
                <a:gd name="adj1" fmla="val 105822"/>
              </a:avLst>
            </a:prstGeom>
            <a:noFill/>
            <a:ln w="28575">
              <a:solidFill>
                <a:srgbClr val="EE8700"/>
              </a:solidFill>
              <a:miter lim="800000"/>
              <a:headEnd/>
              <a:tailEnd type="triangle" w="med" len="med"/>
            </a:ln>
          </p:spPr>
        </p:cxnSp>
        <p:cxnSp>
          <p:nvCxnSpPr>
            <p:cNvPr id="25" name="Conector recto 24">
              <a:extLst>
                <a:ext uri="{FF2B5EF4-FFF2-40B4-BE49-F238E27FC236}">
                  <a16:creationId xmlns:a16="http://schemas.microsoft.com/office/drawing/2014/main" id="{C6032D35-10D9-4654-9B1B-27A8F9024C88}"/>
                </a:ext>
              </a:extLst>
            </p:cNvPr>
            <p:cNvCxnSpPr>
              <a:stCxn id="249867" idx="2"/>
            </p:cNvCxnSpPr>
            <p:nvPr/>
          </p:nvCxnSpPr>
          <p:spPr bwMode="auto">
            <a:xfrm flipH="1">
              <a:off x="4797934" y="3784766"/>
              <a:ext cx="2790" cy="289575"/>
            </a:xfrm>
            <a:prstGeom prst="line">
              <a:avLst/>
            </a:prstGeom>
            <a:solidFill>
              <a:schemeClr val="accent1"/>
            </a:solidFill>
            <a:ln w="28575" cap="flat" cmpd="sng" algn="ctr">
              <a:solidFill>
                <a:schemeClr val="accent2"/>
              </a:solidFill>
              <a:prstDash val="solid"/>
              <a:round/>
              <a:headEnd type="none" w="med" len="med"/>
              <a:tailEnd type="none" w="med" len="med"/>
            </a:ln>
            <a:effectLst/>
          </p:spPr>
        </p:cxnSp>
      </p:grpSp>
      <p:sp>
        <p:nvSpPr>
          <p:cNvPr id="63" name="Marcador de número de diapositiva 3">
            <a:extLst>
              <a:ext uri="{FF2B5EF4-FFF2-40B4-BE49-F238E27FC236}">
                <a16:creationId xmlns:a16="http://schemas.microsoft.com/office/drawing/2014/main" id="{F7A3EA60-DC4E-4748-ACF1-EEF3A04BDABF}"/>
              </a:ext>
            </a:extLst>
          </p:cNvPr>
          <p:cNvSpPr>
            <a:spLocks noGrp="1"/>
          </p:cNvSpPr>
          <p:nvPr>
            <p:ph type="sldNum" sz="quarter" idx="10"/>
          </p:nvPr>
        </p:nvSpPr>
        <p:spPr>
          <a:xfrm>
            <a:off x="7010400" y="4943477"/>
            <a:ext cx="2133600" cy="200025"/>
          </a:xfrm>
        </p:spPr>
        <p:txBody>
          <a:bodyPr/>
          <a:lstStyle/>
          <a:p>
            <a:pPr>
              <a:defRPr/>
            </a:pPr>
            <a:r>
              <a:rPr lang="en-US"/>
              <a:t>| </a:t>
            </a:r>
            <a:fld id="{9B4E8CCE-87C1-4BA8-8D86-15FF64157675}" type="slidenum">
              <a:rPr lang="en-US" smtClean="0">
                <a:solidFill>
                  <a:srgbClr val="B2B2B2"/>
                </a:solidFill>
              </a:rPr>
              <a:pPr>
                <a:defRPr/>
              </a:pPr>
              <a:t>25</a:t>
            </a:fld>
            <a:endParaRPr lang="en-US">
              <a:solidFill>
                <a:srgbClr val="B2B2B2"/>
              </a:solidFill>
            </a:endParaRPr>
          </a:p>
        </p:txBody>
      </p:sp>
    </p:spTree>
    <p:extLst>
      <p:ext uri="{BB962C8B-B14F-4D97-AF65-F5344CB8AC3E}">
        <p14:creationId xmlns:p14="http://schemas.microsoft.com/office/powerpoint/2010/main" val="4828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9860"/>
                                        </p:tgtEl>
                                        <p:attrNameLst>
                                          <p:attrName>style.visibility</p:attrName>
                                        </p:attrNameLst>
                                      </p:cBhvr>
                                      <p:to>
                                        <p:strVal val="visible"/>
                                      </p:to>
                                    </p:set>
                                    <p:animEffect transition="in" filter="fade">
                                      <p:cBhvr>
                                        <p:cTn id="7" dur="500"/>
                                        <p:tgtEl>
                                          <p:spTgt spid="2498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up)">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up)">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32" fill="hold" grpId="0" nodeType="clickEffect">
                                  <p:stCondLst>
                                    <p:cond delay="0"/>
                                  </p:stCondLst>
                                  <p:childTnLst>
                                    <p:set>
                                      <p:cBhvr>
                                        <p:cTn id="46" dur="1" fill="hold">
                                          <p:stCondLst>
                                            <p:cond delay="0"/>
                                          </p:stCondLst>
                                        </p:cTn>
                                        <p:tgtEl>
                                          <p:spTgt spid="249886"/>
                                        </p:tgtEl>
                                        <p:attrNameLst>
                                          <p:attrName>style.visibility</p:attrName>
                                        </p:attrNameLst>
                                      </p:cBhvr>
                                      <p:to>
                                        <p:strVal val="visible"/>
                                      </p:to>
                                    </p:set>
                                    <p:animEffect transition="in" filter="circle(out)">
                                      <p:cBhvr>
                                        <p:cTn id="47" dur="2000"/>
                                        <p:tgtEl>
                                          <p:spTgt spid="249886"/>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49874"/>
                                        </p:tgtEl>
                                        <p:attrNameLst>
                                          <p:attrName>style.visibility</p:attrName>
                                        </p:attrNameLst>
                                      </p:cBhvr>
                                      <p:to>
                                        <p:strVal val="visible"/>
                                      </p:to>
                                    </p:set>
                                    <p:anim calcmode="lin" valueType="num">
                                      <p:cBhvr additive="base">
                                        <p:cTn id="52" dur="500" fill="hold"/>
                                        <p:tgtEl>
                                          <p:spTgt spid="249874"/>
                                        </p:tgtEl>
                                        <p:attrNameLst>
                                          <p:attrName>ppt_x</p:attrName>
                                        </p:attrNameLst>
                                      </p:cBhvr>
                                      <p:tavLst>
                                        <p:tav tm="0">
                                          <p:val>
                                            <p:strVal val="#ppt_x"/>
                                          </p:val>
                                        </p:tav>
                                        <p:tav tm="100000">
                                          <p:val>
                                            <p:strVal val="#ppt_x"/>
                                          </p:val>
                                        </p:tav>
                                      </p:tavLst>
                                    </p:anim>
                                    <p:anim calcmode="lin" valueType="num">
                                      <p:cBhvr additive="base">
                                        <p:cTn id="53" dur="500" fill="hold"/>
                                        <p:tgtEl>
                                          <p:spTgt spid="249874"/>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righ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32" fill="hold"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circle(out)">
                                      <p:cBhvr>
                                        <p:cTn id="63" dur="20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ntr" presetSubtype="32" fill="hold" nodeType="click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circle(out)">
                                      <p:cBhvr>
                                        <p:cTn id="68" dur="2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74" grpId="0" animBg="1"/>
      <p:bldP spid="249886" grpId="0" animBg="1"/>
      <p:bldP spid="24986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1570" name="Picture 4"/>
          <p:cNvPicPr>
            <a:picLocks noChangeAspect="1" noChangeArrowheads="1"/>
          </p:cNvPicPr>
          <p:nvPr/>
        </p:nvPicPr>
        <p:blipFill>
          <a:blip r:embed="rId3" cstate="print"/>
          <a:srcRect/>
          <a:stretch>
            <a:fillRect/>
          </a:stretch>
        </p:blipFill>
        <p:spPr bwMode="auto">
          <a:xfrm>
            <a:off x="0" y="0"/>
            <a:ext cx="10403226" cy="5143500"/>
          </a:xfrm>
          <a:prstGeom prst="rect">
            <a:avLst/>
          </a:prstGeom>
          <a:noFill/>
          <a:ln w="9525">
            <a:noFill/>
            <a:miter lim="800000"/>
            <a:headEnd/>
            <a:tailEnd/>
          </a:ln>
        </p:spPr>
      </p:pic>
    </p:spTree>
    <p:extLst>
      <p:ext uri="{BB962C8B-B14F-4D97-AF65-F5344CB8AC3E}">
        <p14:creationId xmlns:p14="http://schemas.microsoft.com/office/powerpoint/2010/main" val="27032853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22" name="Picture 5" descr="iStock_000004126774Medium"/>
          <p:cNvPicPr>
            <a:picLocks noChangeAspect="1" noChangeArrowheads="1"/>
          </p:cNvPicPr>
          <p:nvPr/>
        </p:nvPicPr>
        <p:blipFill>
          <a:blip r:embed="rId3" cstate="print"/>
          <a:srcRect/>
          <a:stretch>
            <a:fillRect/>
          </a:stretch>
        </p:blipFill>
        <p:spPr bwMode="auto">
          <a:xfrm>
            <a:off x="0" y="-471839"/>
            <a:ext cx="9144000" cy="6090358"/>
          </a:xfrm>
          <a:prstGeom prst="rect">
            <a:avLst/>
          </a:prstGeom>
          <a:noFill/>
          <a:ln w="9525">
            <a:noFill/>
            <a:miter lim="800000"/>
            <a:headEnd/>
            <a:tailEnd/>
          </a:ln>
        </p:spPr>
      </p:pic>
      <p:sp>
        <p:nvSpPr>
          <p:cNvPr id="1259523" name="Text Box 4"/>
          <p:cNvSpPr txBox="1">
            <a:spLocks noChangeArrowheads="1"/>
          </p:cNvSpPr>
          <p:nvPr/>
        </p:nvSpPr>
        <p:spPr bwMode="auto">
          <a:xfrm>
            <a:off x="3154729" y="556024"/>
            <a:ext cx="4498611" cy="761719"/>
          </a:xfrm>
          <a:prstGeom prst="rect">
            <a:avLst/>
          </a:prstGeom>
          <a:noFill/>
          <a:ln w="9525">
            <a:noFill/>
            <a:miter lim="800000"/>
            <a:headEnd/>
            <a:tailEnd/>
          </a:ln>
        </p:spPr>
        <p:txBody>
          <a:bodyPr wrap="none" lIns="68552" tIns="34276" rIns="68552" bIns="34276">
            <a:spAutoFit/>
          </a:bodyPr>
          <a:lstStyle/>
          <a:p>
            <a:pPr algn="r" eaLnBrk="1" hangingPunct="1">
              <a:spcBef>
                <a:spcPct val="0"/>
              </a:spcBef>
            </a:pPr>
            <a:r>
              <a:rPr lang="en-US" sz="4500" dirty="0" err="1">
                <a:solidFill>
                  <a:schemeClr val="bg1"/>
                </a:solidFill>
              </a:rPr>
              <a:t>Arnés</a:t>
            </a:r>
            <a:r>
              <a:rPr lang="en-US" sz="4500" dirty="0">
                <a:solidFill>
                  <a:schemeClr val="bg1"/>
                </a:solidFill>
              </a:rPr>
              <a:t> </a:t>
            </a:r>
            <a:r>
              <a:rPr lang="en-US" sz="4500" dirty="0" err="1">
                <a:solidFill>
                  <a:schemeClr val="bg1"/>
                </a:solidFill>
              </a:rPr>
              <a:t>espiritual</a:t>
            </a:r>
            <a:endParaRPr lang="en-US" sz="4500" dirty="0">
              <a:solidFill>
                <a:schemeClr val="bg1"/>
              </a:solidFill>
            </a:endParaRPr>
          </a:p>
        </p:txBody>
      </p:sp>
    </p:spTree>
    <p:extLst>
      <p:ext uri="{BB962C8B-B14F-4D97-AF65-F5344CB8AC3E}">
        <p14:creationId xmlns:p14="http://schemas.microsoft.com/office/powerpoint/2010/main" val="22761825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53579"/>
            <a:ext cx="9144000" cy="5433641"/>
          </a:xfrm>
          <a:prstGeom prst="rect">
            <a:avLst/>
          </a:prstGeom>
          <a:solidFill>
            <a:srgbClr val="000000"/>
          </a:solidFill>
          <a:ln w="9525" cap="flat" cmpd="sng" algn="ctr">
            <a:noFill/>
            <a:prstDash val="solid"/>
            <a:round/>
            <a:headEnd type="none" w="med" len="med"/>
            <a:tailEnd type="none" w="med" len="med"/>
          </a:ln>
          <a:effectLst/>
        </p:spPr>
        <p:txBody>
          <a:bodyPr lIns="68552" tIns="34276" rIns="68552" bIns="34276"/>
          <a:lstStyle/>
          <a:p>
            <a:pPr>
              <a:defRPr/>
            </a:pPr>
            <a:endParaRPr lang="es-AR" sz="1200">
              <a:effectLst>
                <a:outerShdw blurRad="38100" dist="38100" dir="2700000" algn="tl">
                  <a:srgbClr val="000000">
                    <a:alpha val="43137"/>
                  </a:srgbClr>
                </a:outerShdw>
              </a:effectLst>
              <a:latin typeface="Arial" charset="0"/>
              <a:ea typeface="Arial" charset="0"/>
              <a:cs typeface="Arial" charset="0"/>
            </a:endParaRPr>
          </a:p>
        </p:txBody>
      </p:sp>
      <p:pic>
        <p:nvPicPr>
          <p:cNvPr id="46083" name="Picture 7" descr="33-70049-F"/>
          <p:cNvPicPr>
            <a:picLocks noChangeAspect="1" noChangeArrowheads="1"/>
          </p:cNvPicPr>
          <p:nvPr/>
        </p:nvPicPr>
        <p:blipFill>
          <a:blip r:embed="rId3" cstate="print"/>
          <a:srcRect l="4752" t="4599" r="5705" b="5460"/>
          <a:stretch>
            <a:fillRect/>
          </a:stretch>
        </p:blipFill>
        <p:spPr bwMode="auto">
          <a:xfrm>
            <a:off x="-31577" y="-53580"/>
            <a:ext cx="4406973" cy="5443517"/>
          </a:xfrm>
          <a:prstGeom prst="rect">
            <a:avLst/>
          </a:prstGeom>
          <a:noFill/>
          <a:ln w="9525">
            <a:noFill/>
            <a:miter lim="800000"/>
            <a:headEnd/>
            <a:tailEnd/>
          </a:ln>
        </p:spPr>
      </p:pic>
      <p:sp>
        <p:nvSpPr>
          <p:cNvPr id="46084" name="Text Box 4"/>
          <p:cNvSpPr txBox="1">
            <a:spLocks noChangeArrowheads="1"/>
          </p:cNvSpPr>
          <p:nvPr/>
        </p:nvSpPr>
        <p:spPr bwMode="auto">
          <a:xfrm>
            <a:off x="5004048" y="915566"/>
            <a:ext cx="3511301" cy="2531353"/>
          </a:xfrm>
          <a:prstGeom prst="rect">
            <a:avLst/>
          </a:prstGeom>
          <a:noFill/>
          <a:ln w="9525">
            <a:noFill/>
            <a:miter lim="800000"/>
            <a:headEnd/>
            <a:tailEnd/>
          </a:ln>
        </p:spPr>
        <p:txBody>
          <a:bodyPr wrap="square" lIns="68472" tIns="34236" rIns="68472" bIns="34236">
            <a:spAutoFit/>
          </a:bodyPr>
          <a:lstStyle/>
          <a:p>
            <a:pPr algn="ctr" defTabSz="699791"/>
            <a:r>
              <a:rPr lang="es-AR" sz="2000" i="1" dirty="0">
                <a:solidFill>
                  <a:schemeClr val="bg1"/>
                </a:solidFill>
              </a:rPr>
              <a:t>“El éxito es la paz mental, que nace como resultado natural de la íntima satisfacción lograda al saber que uno hizo lo mejor que pudo para convertirse en lo mejor que uno es capaz de ser”</a:t>
            </a:r>
          </a:p>
        </p:txBody>
      </p:sp>
      <p:sp>
        <p:nvSpPr>
          <p:cNvPr id="46085" name="Text Box 7"/>
          <p:cNvSpPr txBox="1">
            <a:spLocks noChangeArrowheads="1"/>
          </p:cNvSpPr>
          <p:nvPr/>
        </p:nvSpPr>
        <p:spPr bwMode="auto">
          <a:xfrm>
            <a:off x="5648324" y="3819045"/>
            <a:ext cx="2419350" cy="992470"/>
          </a:xfrm>
          <a:prstGeom prst="rect">
            <a:avLst/>
          </a:prstGeom>
          <a:noFill/>
          <a:ln w="9525">
            <a:noFill/>
            <a:miter lim="800000"/>
            <a:headEnd/>
            <a:tailEnd/>
          </a:ln>
        </p:spPr>
        <p:txBody>
          <a:bodyPr lIns="68472" tIns="34236" rIns="68472" bIns="34236">
            <a:spAutoFit/>
          </a:bodyPr>
          <a:lstStyle/>
          <a:p>
            <a:pPr defTabSz="699791"/>
            <a:r>
              <a:rPr lang="es-AR" sz="1200" i="1" dirty="0">
                <a:solidFill>
                  <a:srgbClr val="FFFFFF"/>
                </a:solidFill>
              </a:rPr>
              <a:t>Coach John </a:t>
            </a:r>
            <a:r>
              <a:rPr lang="es-AR" sz="1200" i="1" dirty="0" err="1">
                <a:solidFill>
                  <a:srgbClr val="FFFFFF"/>
                </a:solidFill>
              </a:rPr>
              <a:t>Wooden</a:t>
            </a:r>
            <a:endParaRPr lang="es-AR" sz="1200" i="1" dirty="0">
              <a:solidFill>
                <a:srgbClr val="FFFFFF"/>
              </a:solidFill>
            </a:endParaRPr>
          </a:p>
          <a:p>
            <a:pPr defTabSz="699791"/>
            <a:r>
              <a:rPr lang="es-AR" sz="1200" i="1" dirty="0">
                <a:solidFill>
                  <a:srgbClr val="FFFFFF"/>
                </a:solidFill>
              </a:rPr>
              <a:t>UCLA </a:t>
            </a:r>
            <a:r>
              <a:rPr lang="es-AR" sz="1200" i="1" dirty="0" err="1">
                <a:solidFill>
                  <a:srgbClr val="FFFFFF"/>
                </a:solidFill>
              </a:rPr>
              <a:t>Bruins</a:t>
            </a:r>
            <a:endParaRPr lang="es-AR" sz="1200" i="1" dirty="0">
              <a:solidFill>
                <a:srgbClr val="FFFFFF"/>
              </a:solidFill>
            </a:endParaRPr>
          </a:p>
          <a:p>
            <a:pPr defTabSz="699791"/>
            <a:r>
              <a:rPr lang="es-AR" sz="1200" i="1" dirty="0">
                <a:solidFill>
                  <a:srgbClr val="FFFFFF"/>
                </a:solidFill>
              </a:rPr>
              <a:t>Ganador de 10 Campeonatos Nacionales</a:t>
            </a:r>
          </a:p>
        </p:txBody>
      </p:sp>
    </p:spTree>
    <p:extLst>
      <p:ext uri="{BB962C8B-B14F-4D97-AF65-F5344CB8AC3E}">
        <p14:creationId xmlns:p14="http://schemas.microsoft.com/office/powerpoint/2010/main" val="40900728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262">
            <a:extLst>
              <a:ext uri="{FF2B5EF4-FFF2-40B4-BE49-F238E27FC236}">
                <a16:creationId xmlns:a16="http://schemas.microsoft.com/office/drawing/2014/main" id="{C78EA4F0-8284-4B2E-95D9-46600D816B75}"/>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57474" name="1 Marcador de pie de página"/>
          <p:cNvSpPr txBox="1">
            <a:spLocks noGrp="1"/>
          </p:cNvSpPr>
          <p:nvPr/>
        </p:nvSpPr>
        <p:spPr bwMode="auto">
          <a:xfrm>
            <a:off x="1143003" y="4998247"/>
            <a:ext cx="2171700" cy="145256"/>
          </a:xfrm>
          <a:prstGeom prst="rect">
            <a:avLst/>
          </a:prstGeom>
          <a:noFill/>
          <a:ln w="9525">
            <a:noFill/>
            <a:miter lim="800000"/>
            <a:headEnd/>
            <a:tailEnd/>
          </a:ln>
        </p:spPr>
        <p:txBody>
          <a:bodyPr lIns="68552" tIns="34276" rIns="68552" bIns="34276"/>
          <a:lstStyle/>
          <a:p>
            <a:pPr eaLnBrk="1" hangingPunct="1">
              <a:spcBef>
                <a:spcPct val="0"/>
              </a:spcBef>
            </a:pPr>
            <a:r>
              <a:rPr lang="en-US" sz="675" dirty="0">
                <a:solidFill>
                  <a:schemeClr val="bg1"/>
                </a:solidFill>
              </a:rPr>
              <a:t>© 2009 Axialent, Inc. All rights reserved</a:t>
            </a:r>
            <a:endParaRPr lang="es-ES" sz="675" dirty="0">
              <a:solidFill>
                <a:schemeClr val="bg1"/>
              </a:solidFill>
            </a:endParaRPr>
          </a:p>
        </p:txBody>
      </p:sp>
      <p:sp>
        <p:nvSpPr>
          <p:cNvPr id="24" name="2 Marcador de número de diapositiva"/>
          <p:cNvSpPr txBox="1">
            <a:spLocks noGrp="1"/>
          </p:cNvSpPr>
          <p:nvPr/>
        </p:nvSpPr>
        <p:spPr bwMode="auto">
          <a:xfrm>
            <a:off x="7622382" y="4973244"/>
            <a:ext cx="378619" cy="215503"/>
          </a:xfrm>
          <a:prstGeom prst="rect">
            <a:avLst/>
          </a:prstGeom>
          <a:noFill/>
          <a:ln>
            <a:miter lim="800000"/>
            <a:headEnd/>
            <a:tailEnd/>
          </a:ln>
        </p:spPr>
        <p:txBody>
          <a:bodyPr lIns="68552" tIns="34276" rIns="68552" bIns="34276"/>
          <a:lstStyle/>
          <a:p>
            <a:pPr algn="r" eaLnBrk="1" hangingPunct="1">
              <a:spcBef>
                <a:spcPct val="0"/>
              </a:spcBef>
              <a:defRPr/>
            </a:pPr>
            <a:fld id="{586FA4FB-41E1-4756-A32E-AC928B95E69C}" type="slidenum">
              <a:rPr lang="es-ES" sz="900">
                <a:solidFill>
                  <a:schemeClr val="bg1"/>
                </a:solidFill>
                <a:latin typeface="+mj-lt"/>
                <a:cs typeface="+mn-cs"/>
              </a:rPr>
              <a:pPr algn="r" eaLnBrk="1" hangingPunct="1">
                <a:spcBef>
                  <a:spcPct val="0"/>
                </a:spcBef>
                <a:defRPr/>
              </a:pPr>
              <a:t>29</a:t>
            </a:fld>
            <a:endParaRPr lang="es-ES" sz="900" dirty="0">
              <a:solidFill>
                <a:schemeClr val="bg1"/>
              </a:solidFill>
              <a:latin typeface="+mj-lt"/>
              <a:cs typeface="+mn-cs"/>
            </a:endParaRPr>
          </a:p>
        </p:txBody>
      </p:sp>
      <p:sp>
        <p:nvSpPr>
          <p:cNvPr id="399362" name="Rectangle 2"/>
          <p:cNvSpPr>
            <a:spLocks noGrp="1" noChangeArrowheads="1"/>
          </p:cNvSpPr>
          <p:nvPr>
            <p:ph type="title" idx="4294967295"/>
          </p:nvPr>
        </p:nvSpPr>
        <p:spPr>
          <a:xfrm>
            <a:off x="347663" y="106034"/>
            <a:ext cx="3311128" cy="430887"/>
          </a:xfrm>
        </p:spPr>
        <p:txBody>
          <a:bodyPr vert="horz" wrap="square" lIns="0" tIns="0" rIns="0" bIns="0" numCol="1" anchor="t" anchorCtr="0" compatLnSpc="1">
            <a:prstTxWarp prst="textNoShape">
              <a:avLst/>
            </a:prstTxWarp>
            <a:spAutoFit/>
          </a:bodyPr>
          <a:lstStyle/>
          <a:p>
            <a:pPr eaLnBrk="1" hangingPunct="1"/>
            <a:r>
              <a:rPr lang="es-ES" dirty="0"/>
              <a:t>Éxito e integridad</a:t>
            </a:r>
          </a:p>
        </p:txBody>
      </p:sp>
      <p:sp>
        <p:nvSpPr>
          <p:cNvPr id="1257477" name="Line 3"/>
          <p:cNvSpPr>
            <a:spLocks noChangeShapeType="1"/>
          </p:cNvSpPr>
          <p:nvPr/>
        </p:nvSpPr>
        <p:spPr bwMode="auto">
          <a:xfrm>
            <a:off x="4344591" y="1533525"/>
            <a:ext cx="0" cy="2134791"/>
          </a:xfrm>
          <a:prstGeom prst="line">
            <a:avLst/>
          </a:prstGeom>
          <a:noFill/>
          <a:ln w="38100">
            <a:solidFill>
              <a:schemeClr val="tx1"/>
            </a:solidFill>
            <a:round/>
            <a:headEnd/>
            <a:tailEnd/>
          </a:ln>
        </p:spPr>
        <p:txBody>
          <a:bodyPr lIns="68552" tIns="34276" rIns="68552" bIns="34276"/>
          <a:lstStyle/>
          <a:p>
            <a:endParaRPr lang="es-AR" sz="1200"/>
          </a:p>
        </p:txBody>
      </p:sp>
      <p:sp>
        <p:nvSpPr>
          <p:cNvPr id="1257478" name="Line 4"/>
          <p:cNvSpPr>
            <a:spLocks noChangeShapeType="1"/>
          </p:cNvSpPr>
          <p:nvPr/>
        </p:nvSpPr>
        <p:spPr bwMode="auto">
          <a:xfrm>
            <a:off x="2339756" y="2622761"/>
            <a:ext cx="4032444" cy="0"/>
          </a:xfrm>
          <a:prstGeom prst="line">
            <a:avLst/>
          </a:prstGeom>
          <a:noFill/>
          <a:ln w="38100">
            <a:solidFill>
              <a:schemeClr val="tx1"/>
            </a:solidFill>
            <a:round/>
            <a:headEnd/>
            <a:tailEnd/>
          </a:ln>
        </p:spPr>
        <p:txBody>
          <a:bodyPr lIns="68552" tIns="34276" rIns="68552" bIns="34276"/>
          <a:lstStyle/>
          <a:p>
            <a:endParaRPr lang="es-AR" sz="1200"/>
          </a:p>
        </p:txBody>
      </p:sp>
      <p:sp>
        <p:nvSpPr>
          <p:cNvPr id="1257479" name="Text Box 5"/>
          <p:cNvSpPr txBox="1">
            <a:spLocks noChangeArrowheads="1"/>
          </p:cNvSpPr>
          <p:nvPr/>
        </p:nvSpPr>
        <p:spPr bwMode="auto">
          <a:xfrm>
            <a:off x="3644106" y="843558"/>
            <a:ext cx="1402181" cy="346198"/>
          </a:xfrm>
          <a:prstGeom prst="rect">
            <a:avLst/>
          </a:prstGeom>
          <a:solidFill>
            <a:srgbClr val="66FF99"/>
          </a:solidFill>
          <a:ln w="38100" algn="ctr">
            <a:solidFill>
              <a:schemeClr val="accent3"/>
            </a:solidFill>
            <a:miter lim="800000"/>
            <a:headEnd/>
            <a:tailEnd/>
          </a:ln>
        </p:spPr>
        <p:txBody>
          <a:bodyPr wrap="square" lIns="68529" tIns="34265" rIns="68529" bIns="34265">
            <a:spAutoFit/>
          </a:bodyPr>
          <a:lstStyle/>
          <a:p>
            <a:pPr algn="ctr" defTabSz="684322"/>
            <a:r>
              <a:rPr lang="es-ES" sz="1800" dirty="0">
                <a:solidFill>
                  <a:schemeClr val="tx1"/>
                </a:solidFill>
              </a:rPr>
              <a:t>Éxito</a:t>
            </a:r>
          </a:p>
        </p:txBody>
      </p:sp>
      <p:sp>
        <p:nvSpPr>
          <p:cNvPr id="1257480" name="Text Box 6"/>
          <p:cNvSpPr txBox="1">
            <a:spLocks noChangeArrowheads="1"/>
          </p:cNvSpPr>
          <p:nvPr/>
        </p:nvSpPr>
        <p:spPr bwMode="auto">
          <a:xfrm>
            <a:off x="3635896" y="4415191"/>
            <a:ext cx="1427059" cy="346198"/>
          </a:xfrm>
          <a:prstGeom prst="rect">
            <a:avLst/>
          </a:prstGeom>
          <a:solidFill>
            <a:srgbClr val="FF0000"/>
          </a:solidFill>
          <a:ln w="38100" algn="ctr">
            <a:solidFill>
              <a:schemeClr val="accent4">
                <a:lumMod val="75000"/>
              </a:schemeClr>
            </a:solidFill>
            <a:miter lim="800000"/>
            <a:headEnd/>
            <a:tailEnd/>
          </a:ln>
        </p:spPr>
        <p:txBody>
          <a:bodyPr wrap="square" lIns="68529" tIns="34265" rIns="68529" bIns="34265">
            <a:spAutoFit/>
          </a:bodyPr>
          <a:lstStyle/>
          <a:p>
            <a:pPr algn="ctr" defTabSz="684322"/>
            <a:r>
              <a:rPr lang="es-ES" sz="1800" dirty="0">
                <a:solidFill>
                  <a:schemeClr val="bg1"/>
                </a:solidFill>
                <a:effectLst>
                  <a:outerShdw blurRad="38100" dist="38100" dir="2700000" algn="tl">
                    <a:srgbClr val="000000">
                      <a:alpha val="43137"/>
                    </a:srgbClr>
                  </a:outerShdw>
                </a:effectLst>
              </a:rPr>
              <a:t>Fracaso</a:t>
            </a:r>
          </a:p>
        </p:txBody>
      </p:sp>
      <p:sp>
        <p:nvSpPr>
          <p:cNvPr id="1257481" name="Text Box 7"/>
          <p:cNvSpPr txBox="1">
            <a:spLocks noChangeArrowheads="1"/>
          </p:cNvSpPr>
          <p:nvPr/>
        </p:nvSpPr>
        <p:spPr bwMode="auto">
          <a:xfrm>
            <a:off x="6494077" y="2283718"/>
            <a:ext cx="1534308" cy="700141"/>
          </a:xfrm>
          <a:prstGeom prst="rect">
            <a:avLst/>
          </a:prstGeom>
          <a:solidFill>
            <a:srgbClr val="66FF99"/>
          </a:solidFill>
          <a:ln w="38100" algn="ctr">
            <a:solidFill>
              <a:schemeClr val="accent3">
                <a:lumMod val="75000"/>
              </a:schemeClr>
            </a:solidFill>
            <a:miter lim="800000"/>
            <a:headEnd/>
            <a:tailEnd/>
          </a:ln>
        </p:spPr>
        <p:txBody>
          <a:bodyPr wrap="square" lIns="68529" tIns="34265" rIns="68529" bIns="34265">
            <a:spAutoFit/>
          </a:bodyPr>
          <a:lstStyle/>
          <a:p>
            <a:pPr algn="ctr" defTabSz="684322">
              <a:spcBef>
                <a:spcPts val="0"/>
              </a:spcBef>
              <a:spcAft>
                <a:spcPts val="0"/>
              </a:spcAft>
            </a:pPr>
            <a:endParaRPr lang="es-ES" sz="100" dirty="0">
              <a:solidFill>
                <a:schemeClr val="tx1"/>
              </a:solidFill>
              <a:effectLst>
                <a:outerShdw blurRad="38100" dist="38100" dir="2700000" algn="tl">
                  <a:srgbClr val="000000">
                    <a:alpha val="43137"/>
                  </a:srgbClr>
                </a:outerShdw>
              </a:effectLst>
            </a:endParaRPr>
          </a:p>
          <a:p>
            <a:pPr algn="ctr" defTabSz="684322">
              <a:spcAft>
                <a:spcPts val="1200"/>
              </a:spcAft>
            </a:pPr>
            <a:r>
              <a:rPr lang="es-ES" sz="1800" dirty="0">
                <a:solidFill>
                  <a:schemeClr val="tx1"/>
                </a:solidFill>
                <a:effectLst>
                  <a:outerShdw blurRad="38100" dist="38100" dir="2700000" algn="tl">
                    <a:srgbClr val="000000">
                      <a:alpha val="43137"/>
                    </a:srgbClr>
                  </a:outerShdw>
                </a:effectLst>
              </a:rPr>
              <a:t>Integridad</a:t>
            </a:r>
          </a:p>
          <a:p>
            <a:pPr algn="ctr" defTabSz="684322">
              <a:spcBef>
                <a:spcPts val="0"/>
              </a:spcBef>
              <a:spcAft>
                <a:spcPts val="0"/>
              </a:spcAft>
            </a:pPr>
            <a:endParaRPr lang="es-ES" sz="200" dirty="0">
              <a:solidFill>
                <a:schemeClr val="tx1"/>
              </a:solidFill>
              <a:effectLst>
                <a:outerShdw blurRad="38100" dist="38100" dir="2700000" algn="tl">
                  <a:srgbClr val="000000">
                    <a:alpha val="43137"/>
                  </a:srgbClr>
                </a:outerShdw>
              </a:effectLst>
            </a:endParaRPr>
          </a:p>
        </p:txBody>
      </p:sp>
      <p:sp>
        <p:nvSpPr>
          <p:cNvPr id="1257482" name="Text Box 8"/>
          <p:cNvSpPr txBox="1">
            <a:spLocks noChangeArrowheads="1"/>
          </p:cNvSpPr>
          <p:nvPr/>
        </p:nvSpPr>
        <p:spPr bwMode="auto">
          <a:xfrm>
            <a:off x="755582" y="2357441"/>
            <a:ext cx="1440552" cy="623197"/>
          </a:xfrm>
          <a:prstGeom prst="rect">
            <a:avLst/>
          </a:prstGeom>
          <a:solidFill>
            <a:srgbClr val="FF0000"/>
          </a:solidFill>
          <a:ln w="38100" algn="ctr">
            <a:solidFill>
              <a:schemeClr val="tx1"/>
            </a:solidFill>
            <a:miter lim="800000"/>
            <a:headEnd/>
            <a:tailEnd/>
          </a:ln>
        </p:spPr>
        <p:txBody>
          <a:bodyPr wrap="square" lIns="68529" tIns="34265" rIns="68529" bIns="34265">
            <a:spAutoFit/>
          </a:bodyPr>
          <a:lstStyle/>
          <a:p>
            <a:pPr algn="ctr" defTabSz="684322"/>
            <a:r>
              <a:rPr lang="es-ES" sz="1800" dirty="0">
                <a:solidFill>
                  <a:schemeClr val="bg1"/>
                </a:solidFill>
                <a:effectLst>
                  <a:outerShdw blurRad="38100" dist="38100" dir="2700000" algn="tl">
                    <a:srgbClr val="000000">
                      <a:alpha val="43137"/>
                    </a:srgbClr>
                  </a:outerShdw>
                </a:effectLst>
              </a:rPr>
              <a:t>Falta de integridad</a:t>
            </a:r>
          </a:p>
        </p:txBody>
      </p:sp>
      <p:grpSp>
        <p:nvGrpSpPr>
          <p:cNvPr id="2" name="Group 13"/>
          <p:cNvGrpSpPr>
            <a:grpSpLocks/>
          </p:cNvGrpSpPr>
          <p:nvPr/>
        </p:nvGrpSpPr>
        <p:grpSpPr bwMode="auto">
          <a:xfrm>
            <a:off x="5147527" y="1615552"/>
            <a:ext cx="563901" cy="352777"/>
            <a:chOff x="150" y="748"/>
            <a:chExt cx="322" cy="288"/>
          </a:xfrm>
        </p:grpSpPr>
        <p:sp>
          <p:nvSpPr>
            <p:cNvPr id="1257484" name="Rectangle 14"/>
            <p:cNvSpPr>
              <a:spLocks noChangeArrowheads="1"/>
            </p:cNvSpPr>
            <p:nvPr/>
          </p:nvSpPr>
          <p:spPr bwMode="auto">
            <a:xfrm>
              <a:off x="209" y="748"/>
              <a:ext cx="204" cy="235"/>
            </a:xfrm>
            <a:prstGeom prst="rect">
              <a:avLst/>
            </a:prstGeom>
            <a:solidFill>
              <a:schemeClr val="bg1"/>
            </a:solidFill>
            <a:ln w="9525" algn="ctr">
              <a:solidFill>
                <a:schemeClr val="tx1"/>
              </a:solidFill>
              <a:miter lim="800000"/>
              <a:headEnd/>
              <a:tailEnd/>
            </a:ln>
          </p:spPr>
          <p:txBody>
            <a:bodyPr lIns="34986" tIns="34986" rIns="34986" bIns="34986" anchor="ctr">
              <a:spAutoFit/>
            </a:bodyPr>
            <a:lstStyle/>
            <a:p>
              <a:pPr algn="r" defTabSz="699791"/>
              <a:endParaRPr lang="fr-FR" sz="1400" dirty="0"/>
            </a:p>
          </p:txBody>
        </p:sp>
        <p:sp>
          <p:nvSpPr>
            <p:cNvPr id="1257485" name="Text Box 15"/>
            <p:cNvSpPr txBox="1">
              <a:spLocks noChangeArrowheads="1"/>
            </p:cNvSpPr>
            <p:nvPr/>
          </p:nvSpPr>
          <p:spPr bwMode="auto">
            <a:xfrm>
              <a:off x="150" y="750"/>
              <a:ext cx="322" cy="286"/>
            </a:xfrm>
            <a:prstGeom prst="rect">
              <a:avLst/>
            </a:prstGeom>
            <a:solidFill>
              <a:schemeClr val="tx1"/>
            </a:solidFill>
            <a:ln w="9525" algn="ctr">
              <a:solidFill>
                <a:schemeClr val="tx1"/>
              </a:solidFill>
              <a:miter lim="800000"/>
              <a:headEnd/>
              <a:tailEnd/>
            </a:ln>
          </p:spPr>
          <p:txBody>
            <a:bodyPr lIns="34979" tIns="34979" rIns="34979" bIns="34979">
              <a:spAutoFit/>
            </a:bodyPr>
            <a:lstStyle/>
            <a:p>
              <a:pPr algn="ctr" defTabSz="684322"/>
              <a:r>
                <a:rPr lang="es-ES" sz="1800" dirty="0">
                  <a:solidFill>
                    <a:schemeClr val="bg1"/>
                  </a:solidFill>
                </a:rPr>
                <a:t>1</a:t>
              </a:r>
            </a:p>
          </p:txBody>
        </p:sp>
      </p:grpSp>
      <p:grpSp>
        <p:nvGrpSpPr>
          <p:cNvPr id="3" name="Group 16"/>
          <p:cNvGrpSpPr>
            <a:grpSpLocks/>
          </p:cNvGrpSpPr>
          <p:nvPr/>
        </p:nvGrpSpPr>
        <p:grpSpPr bwMode="auto">
          <a:xfrm>
            <a:off x="5147527" y="3211056"/>
            <a:ext cx="563901" cy="351209"/>
            <a:chOff x="150" y="747"/>
            <a:chExt cx="322" cy="290"/>
          </a:xfrm>
        </p:grpSpPr>
        <p:sp>
          <p:nvSpPr>
            <p:cNvPr id="1257487" name="Rectangle 17"/>
            <p:cNvSpPr>
              <a:spLocks noChangeArrowheads="1"/>
            </p:cNvSpPr>
            <p:nvPr/>
          </p:nvSpPr>
          <p:spPr bwMode="auto">
            <a:xfrm>
              <a:off x="209" y="747"/>
              <a:ext cx="204" cy="236"/>
            </a:xfrm>
            <a:prstGeom prst="rect">
              <a:avLst/>
            </a:prstGeom>
            <a:solidFill>
              <a:schemeClr val="bg1"/>
            </a:solidFill>
            <a:ln w="9525" algn="ctr">
              <a:solidFill>
                <a:schemeClr val="tx1"/>
              </a:solidFill>
              <a:miter lim="800000"/>
              <a:headEnd/>
              <a:tailEnd/>
            </a:ln>
          </p:spPr>
          <p:txBody>
            <a:bodyPr lIns="34986" tIns="34986" rIns="34986" bIns="34986" anchor="ctr">
              <a:spAutoFit/>
            </a:bodyPr>
            <a:lstStyle/>
            <a:p>
              <a:pPr algn="r" defTabSz="699791"/>
              <a:endParaRPr lang="fr-FR" sz="1400" dirty="0"/>
            </a:p>
          </p:txBody>
        </p:sp>
        <p:sp>
          <p:nvSpPr>
            <p:cNvPr id="1257488" name="Text Box 18"/>
            <p:cNvSpPr txBox="1">
              <a:spLocks noChangeArrowheads="1"/>
            </p:cNvSpPr>
            <p:nvPr/>
          </p:nvSpPr>
          <p:spPr bwMode="auto">
            <a:xfrm>
              <a:off x="150" y="750"/>
              <a:ext cx="322" cy="287"/>
            </a:xfrm>
            <a:prstGeom prst="rect">
              <a:avLst/>
            </a:prstGeom>
            <a:solidFill>
              <a:schemeClr val="tx1"/>
            </a:solidFill>
            <a:ln w="9525" algn="ctr">
              <a:solidFill>
                <a:schemeClr val="tx1"/>
              </a:solidFill>
              <a:miter lim="800000"/>
              <a:headEnd/>
              <a:tailEnd/>
            </a:ln>
          </p:spPr>
          <p:txBody>
            <a:bodyPr lIns="34979" tIns="34979" rIns="34979" bIns="34979">
              <a:spAutoFit/>
            </a:bodyPr>
            <a:lstStyle/>
            <a:p>
              <a:pPr algn="ctr" defTabSz="684322"/>
              <a:r>
                <a:rPr lang="es-ES" sz="1800" dirty="0">
                  <a:solidFill>
                    <a:schemeClr val="bg1"/>
                  </a:solidFill>
                </a:rPr>
                <a:t>2</a:t>
              </a:r>
            </a:p>
          </p:txBody>
        </p:sp>
      </p:grpSp>
      <p:grpSp>
        <p:nvGrpSpPr>
          <p:cNvPr id="4" name="Group 19"/>
          <p:cNvGrpSpPr>
            <a:grpSpLocks/>
          </p:cNvGrpSpPr>
          <p:nvPr/>
        </p:nvGrpSpPr>
        <p:grpSpPr bwMode="auto">
          <a:xfrm>
            <a:off x="3060981" y="3200342"/>
            <a:ext cx="563901" cy="351209"/>
            <a:chOff x="150" y="747"/>
            <a:chExt cx="322" cy="290"/>
          </a:xfrm>
        </p:grpSpPr>
        <p:sp>
          <p:nvSpPr>
            <p:cNvPr id="1257490" name="Rectangle 20"/>
            <p:cNvSpPr>
              <a:spLocks noChangeArrowheads="1"/>
            </p:cNvSpPr>
            <p:nvPr/>
          </p:nvSpPr>
          <p:spPr bwMode="auto">
            <a:xfrm>
              <a:off x="209" y="747"/>
              <a:ext cx="204" cy="236"/>
            </a:xfrm>
            <a:prstGeom prst="rect">
              <a:avLst/>
            </a:prstGeom>
            <a:solidFill>
              <a:schemeClr val="tx1"/>
            </a:solidFill>
            <a:ln w="9525" algn="ctr">
              <a:solidFill>
                <a:schemeClr val="tx1"/>
              </a:solidFill>
              <a:miter lim="800000"/>
              <a:headEnd/>
              <a:tailEnd/>
            </a:ln>
          </p:spPr>
          <p:txBody>
            <a:bodyPr lIns="34986" tIns="34986" rIns="34986" bIns="34986" anchor="ctr">
              <a:spAutoFit/>
            </a:bodyPr>
            <a:lstStyle/>
            <a:p>
              <a:pPr algn="r" defTabSz="699791"/>
              <a:endParaRPr lang="fr-FR" sz="1400" dirty="0"/>
            </a:p>
          </p:txBody>
        </p:sp>
        <p:sp>
          <p:nvSpPr>
            <p:cNvPr id="1257491" name="Text Box 21"/>
            <p:cNvSpPr txBox="1">
              <a:spLocks noChangeArrowheads="1"/>
            </p:cNvSpPr>
            <p:nvPr/>
          </p:nvSpPr>
          <p:spPr bwMode="auto">
            <a:xfrm>
              <a:off x="150" y="750"/>
              <a:ext cx="322" cy="287"/>
            </a:xfrm>
            <a:prstGeom prst="rect">
              <a:avLst/>
            </a:prstGeom>
            <a:solidFill>
              <a:schemeClr val="tx1"/>
            </a:solidFill>
            <a:ln w="9525" algn="ctr">
              <a:solidFill>
                <a:schemeClr val="tx1"/>
              </a:solidFill>
              <a:miter lim="800000"/>
              <a:headEnd/>
              <a:tailEnd/>
            </a:ln>
          </p:spPr>
          <p:txBody>
            <a:bodyPr lIns="34979" tIns="34979" rIns="34979" bIns="34979">
              <a:spAutoFit/>
            </a:bodyPr>
            <a:lstStyle/>
            <a:p>
              <a:pPr algn="ctr" defTabSz="684322"/>
              <a:r>
                <a:rPr lang="es-ES" sz="1800" dirty="0">
                  <a:solidFill>
                    <a:schemeClr val="bg1"/>
                  </a:solidFill>
                </a:rPr>
                <a:t>4</a:t>
              </a:r>
            </a:p>
          </p:txBody>
        </p:sp>
      </p:grpSp>
      <p:sp>
        <p:nvSpPr>
          <p:cNvPr id="1257493" name="Rectangle 23"/>
          <p:cNvSpPr>
            <a:spLocks noChangeArrowheads="1"/>
          </p:cNvSpPr>
          <p:nvPr/>
        </p:nvSpPr>
        <p:spPr bwMode="auto">
          <a:xfrm>
            <a:off x="3163472" y="1605307"/>
            <a:ext cx="358344" cy="285853"/>
          </a:xfrm>
          <a:prstGeom prst="rect">
            <a:avLst/>
          </a:prstGeom>
          <a:solidFill>
            <a:schemeClr val="tx1"/>
          </a:solidFill>
          <a:ln w="9525" algn="ctr">
            <a:solidFill>
              <a:schemeClr val="tx1"/>
            </a:solidFill>
            <a:miter lim="800000"/>
            <a:headEnd/>
            <a:tailEnd/>
          </a:ln>
        </p:spPr>
        <p:txBody>
          <a:bodyPr lIns="34986" tIns="34986" rIns="34986" bIns="34986" anchor="ctr">
            <a:spAutoFit/>
          </a:bodyPr>
          <a:lstStyle/>
          <a:p>
            <a:pPr algn="r" defTabSz="699791"/>
            <a:endParaRPr lang="fr-FR" sz="1400" dirty="0"/>
          </a:p>
        </p:txBody>
      </p:sp>
      <p:sp>
        <p:nvSpPr>
          <p:cNvPr id="1257494" name="Text Box 24"/>
          <p:cNvSpPr txBox="1">
            <a:spLocks noChangeArrowheads="1"/>
          </p:cNvSpPr>
          <p:nvPr/>
        </p:nvSpPr>
        <p:spPr bwMode="auto">
          <a:xfrm>
            <a:off x="3064024" y="1595040"/>
            <a:ext cx="565621" cy="347889"/>
          </a:xfrm>
          <a:prstGeom prst="rect">
            <a:avLst/>
          </a:prstGeom>
          <a:solidFill>
            <a:schemeClr val="tx1"/>
          </a:solidFill>
          <a:ln w="9525" algn="ctr">
            <a:solidFill>
              <a:schemeClr val="tx1"/>
            </a:solidFill>
            <a:miter lim="800000"/>
            <a:headEnd/>
            <a:tailEnd/>
          </a:ln>
        </p:spPr>
        <p:txBody>
          <a:bodyPr lIns="34979" tIns="34979" rIns="34979" bIns="34979">
            <a:spAutoFit/>
          </a:bodyPr>
          <a:lstStyle/>
          <a:p>
            <a:pPr algn="ctr" defTabSz="684322"/>
            <a:r>
              <a:rPr lang="es-ES" sz="1800" dirty="0">
                <a:solidFill>
                  <a:schemeClr val="bg1"/>
                </a:solidFill>
              </a:rPr>
              <a:t>3</a:t>
            </a:r>
          </a:p>
        </p:txBody>
      </p:sp>
      <p:sp>
        <p:nvSpPr>
          <p:cNvPr id="115727" name="AutoShape 21"/>
          <p:cNvSpPr>
            <a:spLocks noChangeArrowheads="1"/>
          </p:cNvSpPr>
          <p:nvPr/>
        </p:nvSpPr>
        <p:spPr bwMode="auto">
          <a:xfrm rot="-5400000">
            <a:off x="2977161" y="2443761"/>
            <a:ext cx="732235" cy="364331"/>
          </a:xfrm>
          <a:prstGeom prst="leftArrow">
            <a:avLst>
              <a:gd name="adj1" fmla="val 50000"/>
              <a:gd name="adj2" fmla="val 50245"/>
            </a:avLst>
          </a:prstGeom>
          <a:solidFill>
            <a:schemeClr val="accent1"/>
          </a:solidFill>
          <a:ln w="9525">
            <a:solidFill>
              <a:schemeClr val="tx1"/>
            </a:solidFill>
            <a:miter lim="800000"/>
            <a:headEnd/>
            <a:tailEnd/>
          </a:ln>
        </p:spPr>
        <p:txBody>
          <a:bodyPr wrap="none" lIns="68552" tIns="34276" rIns="68552" bIns="34276" anchor="ctr"/>
          <a:lstStyle/>
          <a:p>
            <a:pPr eaLnBrk="1" hangingPunct="1">
              <a:spcBef>
                <a:spcPct val="0"/>
              </a:spcBef>
            </a:pPr>
            <a:endParaRPr lang="es-MX" sz="1200" dirty="0"/>
          </a:p>
        </p:txBody>
      </p:sp>
      <p:sp>
        <p:nvSpPr>
          <p:cNvPr id="115728" name="AutoShape 22"/>
          <p:cNvSpPr>
            <a:spLocks noChangeArrowheads="1"/>
          </p:cNvSpPr>
          <p:nvPr/>
        </p:nvSpPr>
        <p:spPr bwMode="auto">
          <a:xfrm rot="5400000">
            <a:off x="5048814" y="2377084"/>
            <a:ext cx="732235" cy="364331"/>
          </a:xfrm>
          <a:prstGeom prst="leftArrow">
            <a:avLst>
              <a:gd name="adj1" fmla="val 50000"/>
              <a:gd name="adj2" fmla="val 50245"/>
            </a:avLst>
          </a:prstGeom>
          <a:solidFill>
            <a:schemeClr val="accent1"/>
          </a:solidFill>
          <a:ln w="9525">
            <a:solidFill>
              <a:schemeClr val="tx1"/>
            </a:solidFill>
            <a:miter lim="800000"/>
            <a:headEnd/>
            <a:tailEnd/>
          </a:ln>
        </p:spPr>
        <p:txBody>
          <a:bodyPr wrap="none" lIns="68552" tIns="34276" rIns="68552" bIns="34276" anchor="ctr"/>
          <a:lstStyle/>
          <a:p>
            <a:pPr eaLnBrk="1" hangingPunct="1">
              <a:spcBef>
                <a:spcPct val="0"/>
              </a:spcBef>
            </a:pPr>
            <a:endParaRPr lang="es-MX" sz="1200" dirty="0"/>
          </a:p>
        </p:txBody>
      </p:sp>
      <p:sp>
        <p:nvSpPr>
          <p:cNvPr id="26" name="Marcador de número de diapositiva 3">
            <a:extLst>
              <a:ext uri="{FF2B5EF4-FFF2-40B4-BE49-F238E27FC236}">
                <a16:creationId xmlns:a16="http://schemas.microsoft.com/office/drawing/2014/main" id="{3C5B2821-233B-4F08-9C8D-59B732FDCF69}"/>
              </a:ext>
            </a:extLst>
          </p:cNvPr>
          <p:cNvSpPr>
            <a:spLocks noGrp="1"/>
          </p:cNvSpPr>
          <p:nvPr>
            <p:ph type="sldNum" sz="quarter" idx="10"/>
          </p:nvPr>
        </p:nvSpPr>
        <p:spPr>
          <a:xfrm>
            <a:off x="7010400" y="4943477"/>
            <a:ext cx="2133600" cy="200025"/>
          </a:xfrm>
        </p:spPr>
        <p:txBody>
          <a:bodyPr/>
          <a:lstStyle/>
          <a:p>
            <a:pPr>
              <a:defRPr/>
            </a:pPr>
            <a:r>
              <a:rPr lang="en-US"/>
              <a:t>| </a:t>
            </a:r>
            <a:fld id="{9B4E8CCE-87C1-4BA8-8D86-15FF64157675}" type="slidenum">
              <a:rPr lang="en-US" smtClean="0">
                <a:solidFill>
                  <a:srgbClr val="B2B2B2"/>
                </a:solidFill>
              </a:rPr>
              <a:pPr>
                <a:defRPr/>
              </a:pPr>
              <a:t>29</a:t>
            </a:fld>
            <a:endParaRPr lang="en-US">
              <a:solidFill>
                <a:srgbClr val="B2B2B2"/>
              </a:solidFill>
            </a:endParaRPr>
          </a:p>
        </p:txBody>
      </p:sp>
    </p:spTree>
    <p:extLst>
      <p:ext uri="{BB962C8B-B14F-4D97-AF65-F5344CB8AC3E}">
        <p14:creationId xmlns:p14="http://schemas.microsoft.com/office/powerpoint/2010/main" val="455834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5728"/>
                                        </p:tgtEl>
                                        <p:attrNameLst>
                                          <p:attrName>style.visibility</p:attrName>
                                        </p:attrNameLst>
                                      </p:cBhvr>
                                      <p:to>
                                        <p:strVal val="visible"/>
                                      </p:to>
                                    </p:set>
                                    <p:animEffect transition="in" filter="box(in)">
                                      <p:cBhvr>
                                        <p:cTn id="7" dur="500"/>
                                        <p:tgtEl>
                                          <p:spTgt spid="1157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5727"/>
                                        </p:tgtEl>
                                        <p:attrNameLst>
                                          <p:attrName>style.visibility</p:attrName>
                                        </p:attrNameLst>
                                      </p:cBhvr>
                                      <p:to>
                                        <p:strVal val="visible"/>
                                      </p:to>
                                    </p:set>
                                    <p:animEffect transition="in" filter="box(in)">
                                      <p:cBhvr>
                                        <p:cTn id="12" dur="500"/>
                                        <p:tgtEl>
                                          <p:spTgt spid="115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7" grpId="0" animBg="1"/>
      <p:bldP spid="1157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a:extLst>
              <a:ext uri="{FF2B5EF4-FFF2-40B4-BE49-F238E27FC236}">
                <a16:creationId xmlns:a16="http://schemas.microsoft.com/office/drawing/2014/main" id="{92F01FE5-1270-4AE8-BD19-949F4A931895}"/>
              </a:ext>
            </a:extLst>
          </p:cNvPr>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Slide Number Placeholder 1"/>
          <p:cNvSpPr>
            <a:spLocks noGrp="1"/>
          </p:cNvSpPr>
          <p:nvPr>
            <p:ph type="sldNum" sz="quarter" idx="10"/>
          </p:nvPr>
        </p:nvSpPr>
        <p:spPr/>
        <p:txBody>
          <a:bodyPr/>
          <a:lstStyle/>
          <a:p>
            <a:pPr>
              <a:defRPr/>
            </a:pPr>
            <a:r>
              <a:rPr lang="en-US"/>
              <a:t>| </a:t>
            </a:r>
            <a:fld id="{B562BDBD-34F9-49F1-98B5-751500D78356}" type="slidenum">
              <a:rPr lang="en-US" smtClean="0">
                <a:solidFill>
                  <a:srgbClr val="B2B2B2"/>
                </a:solidFill>
              </a:rPr>
              <a:pPr>
                <a:defRPr/>
              </a:pPr>
              <a:t>3</a:t>
            </a:fld>
            <a:endParaRPr lang="en-US">
              <a:solidFill>
                <a:srgbClr val="B2B2B2"/>
              </a:solidFill>
            </a:endParaRPr>
          </a:p>
        </p:txBody>
      </p:sp>
      <p:sp>
        <p:nvSpPr>
          <p:cNvPr id="24" name="TextBox 23"/>
          <p:cNvSpPr txBox="1"/>
          <p:nvPr/>
        </p:nvSpPr>
        <p:spPr>
          <a:xfrm>
            <a:off x="173130" y="41568"/>
            <a:ext cx="8838982" cy="461665"/>
          </a:xfrm>
          <a:prstGeom prst="rect">
            <a:avLst/>
          </a:prstGeom>
          <a:noFill/>
        </p:spPr>
        <p:txBody>
          <a:bodyPr wrap="square" rtlCol="0">
            <a:spAutoFit/>
          </a:bodyPr>
          <a:lstStyle/>
          <a:p>
            <a:r>
              <a:rPr lang="es-AR" sz="2400" dirty="0"/>
              <a:t>Desarrollo actual del MT: Conclusiones encuesta</a:t>
            </a:r>
          </a:p>
        </p:txBody>
      </p:sp>
      <p:sp>
        <p:nvSpPr>
          <p:cNvPr id="50" name="TextBox 49"/>
          <p:cNvSpPr txBox="1"/>
          <p:nvPr/>
        </p:nvSpPr>
        <p:spPr>
          <a:xfrm>
            <a:off x="467544" y="3435846"/>
            <a:ext cx="1944216" cy="854080"/>
          </a:xfrm>
          <a:prstGeom prst="rect">
            <a:avLst/>
          </a:prstGeom>
          <a:solidFill>
            <a:srgbClr val="CCFF99"/>
          </a:solidFill>
        </p:spPr>
        <p:txBody>
          <a:bodyPr wrap="square" rtlCol="0">
            <a:spAutoFit/>
          </a:bodyPr>
          <a:lstStyle/>
          <a:p>
            <a:pPr algn="ctr"/>
            <a:r>
              <a:rPr lang="es-AR" sz="900" dirty="0">
                <a:solidFill>
                  <a:srgbClr val="008000"/>
                </a:solidFill>
              </a:rPr>
              <a:t>(+) Acuerdos operativos: funcionan</a:t>
            </a:r>
          </a:p>
          <a:p>
            <a:pPr algn="ctr"/>
            <a:r>
              <a:rPr lang="es-AR" sz="900" dirty="0">
                <a:solidFill>
                  <a:srgbClr val="008000"/>
                </a:solidFill>
              </a:rPr>
              <a:t>(-) Procesos para la toma de decisiones y resolución de conflictos poco claros. </a:t>
            </a:r>
          </a:p>
        </p:txBody>
      </p:sp>
      <p:sp>
        <p:nvSpPr>
          <p:cNvPr id="51" name="TextBox 50"/>
          <p:cNvSpPr txBox="1"/>
          <p:nvPr/>
        </p:nvSpPr>
        <p:spPr>
          <a:xfrm>
            <a:off x="503548" y="1216372"/>
            <a:ext cx="1908212" cy="992579"/>
          </a:xfrm>
          <a:prstGeom prst="rect">
            <a:avLst/>
          </a:prstGeom>
          <a:solidFill>
            <a:schemeClr val="accent4">
              <a:lumMod val="20000"/>
              <a:lumOff val="80000"/>
            </a:schemeClr>
          </a:solidFill>
        </p:spPr>
        <p:txBody>
          <a:bodyPr wrap="square" rtlCol="0">
            <a:spAutoFit/>
          </a:bodyPr>
          <a:lstStyle/>
          <a:p>
            <a:pPr algn="ctr"/>
            <a:r>
              <a:rPr lang="es-AR" sz="900" dirty="0">
                <a:solidFill>
                  <a:srgbClr val="C00000"/>
                </a:solidFill>
              </a:rPr>
              <a:t>(+) Apertura a la escucha.</a:t>
            </a:r>
          </a:p>
          <a:p>
            <a:pPr algn="ctr"/>
            <a:r>
              <a:rPr lang="es-AR" sz="900" dirty="0">
                <a:solidFill>
                  <a:srgbClr val="C00000"/>
                </a:solidFill>
              </a:rPr>
              <a:t>(+) No perciben indiscutibles.</a:t>
            </a:r>
          </a:p>
          <a:p>
            <a:pPr algn="ctr"/>
            <a:r>
              <a:rPr lang="es-AR" sz="900" dirty="0">
                <a:solidFill>
                  <a:srgbClr val="C00000"/>
                </a:solidFill>
              </a:rPr>
              <a:t>(-) No proyectan atractividad.</a:t>
            </a:r>
          </a:p>
          <a:p>
            <a:pPr algn="ctr"/>
            <a:r>
              <a:rPr lang="es-AR" sz="900" dirty="0">
                <a:solidFill>
                  <a:srgbClr val="C00000"/>
                </a:solidFill>
              </a:rPr>
              <a:t>(-) No hay intercambio de </a:t>
            </a:r>
            <a:r>
              <a:rPr lang="es-AR" sz="900" dirty="0" err="1">
                <a:solidFill>
                  <a:srgbClr val="C00000"/>
                </a:solidFill>
              </a:rPr>
              <a:t>feedback</a:t>
            </a:r>
            <a:r>
              <a:rPr lang="es-AR" sz="900" dirty="0">
                <a:solidFill>
                  <a:srgbClr val="C00000"/>
                </a:solidFill>
              </a:rPr>
              <a:t> en tiempo real</a:t>
            </a:r>
          </a:p>
        </p:txBody>
      </p:sp>
      <p:sp>
        <p:nvSpPr>
          <p:cNvPr id="52" name="TextBox 51"/>
          <p:cNvSpPr txBox="1"/>
          <p:nvPr/>
        </p:nvSpPr>
        <p:spPr>
          <a:xfrm>
            <a:off x="6516216" y="1216372"/>
            <a:ext cx="2250250" cy="923330"/>
          </a:xfrm>
          <a:prstGeom prst="rect">
            <a:avLst/>
          </a:prstGeom>
          <a:solidFill>
            <a:schemeClr val="accent5">
              <a:lumMod val="20000"/>
              <a:lumOff val="80000"/>
            </a:schemeClr>
          </a:solidFill>
        </p:spPr>
        <p:txBody>
          <a:bodyPr wrap="square" rtlCol="0">
            <a:spAutoFit/>
          </a:bodyPr>
          <a:lstStyle/>
          <a:p>
            <a:pPr algn="ctr"/>
            <a:r>
              <a:rPr lang="es-MX" sz="900" dirty="0">
                <a:solidFill>
                  <a:schemeClr val="accent5"/>
                </a:solidFill>
              </a:rPr>
              <a:t>(+) Alto alineamiento en valores e integridad</a:t>
            </a:r>
            <a:endParaRPr lang="es-AR" sz="900" dirty="0">
              <a:solidFill>
                <a:srgbClr val="46509C"/>
              </a:solidFill>
            </a:endParaRPr>
          </a:p>
          <a:p>
            <a:pPr algn="ctr"/>
            <a:r>
              <a:rPr lang="es-MX" sz="900" dirty="0">
                <a:solidFill>
                  <a:schemeClr val="accent5"/>
                </a:solidFill>
              </a:rPr>
              <a:t>(-) Falta de claridad sobre propósito compartido de equipo; </a:t>
            </a:r>
          </a:p>
          <a:p>
            <a:pPr algn="ctr"/>
            <a:r>
              <a:rPr lang="es-MX" sz="900" dirty="0">
                <a:solidFill>
                  <a:schemeClr val="accent5"/>
                </a:solidFill>
              </a:rPr>
              <a:t>(-) Sin objetivos </a:t>
            </a:r>
            <a:r>
              <a:rPr lang="es-MX" sz="900" u="sng" dirty="0">
                <a:solidFill>
                  <a:schemeClr val="accent5"/>
                </a:solidFill>
              </a:rPr>
              <a:t>de equipo</a:t>
            </a:r>
            <a:r>
              <a:rPr lang="es-MX" sz="900" dirty="0">
                <a:solidFill>
                  <a:schemeClr val="accent5"/>
                </a:solidFill>
              </a:rPr>
              <a:t>;</a:t>
            </a:r>
          </a:p>
        </p:txBody>
      </p:sp>
      <p:sp>
        <p:nvSpPr>
          <p:cNvPr id="9" name="TextBox 8">
            <a:extLst>
              <a:ext uri="{FF2B5EF4-FFF2-40B4-BE49-F238E27FC236}">
                <a16:creationId xmlns:a16="http://schemas.microsoft.com/office/drawing/2014/main" id="{4E68CEBA-2B44-49F0-967C-14336BA230B7}"/>
              </a:ext>
            </a:extLst>
          </p:cNvPr>
          <p:cNvSpPr txBox="1"/>
          <p:nvPr/>
        </p:nvSpPr>
        <p:spPr>
          <a:xfrm>
            <a:off x="6516216" y="3579862"/>
            <a:ext cx="2250250" cy="1061829"/>
          </a:xfrm>
          <a:prstGeom prst="rect">
            <a:avLst/>
          </a:prstGeom>
          <a:solidFill>
            <a:schemeClr val="accent2">
              <a:lumMod val="40000"/>
              <a:lumOff val="60000"/>
            </a:schemeClr>
          </a:solidFill>
        </p:spPr>
        <p:txBody>
          <a:bodyPr wrap="square" rtlCol="0">
            <a:spAutoFit/>
          </a:bodyPr>
          <a:lstStyle/>
          <a:p>
            <a:pPr algn="ctr"/>
            <a:r>
              <a:rPr lang="es-MX" sz="900" dirty="0">
                <a:solidFill>
                  <a:schemeClr val="accent2">
                    <a:lumMod val="50000"/>
                  </a:schemeClr>
                </a:solidFill>
              </a:rPr>
              <a:t>(+) Claridad de roles;</a:t>
            </a:r>
          </a:p>
          <a:p>
            <a:pPr algn="ctr"/>
            <a:r>
              <a:rPr lang="es-MX" sz="900" dirty="0">
                <a:solidFill>
                  <a:schemeClr val="accent2">
                    <a:lumMod val="50000"/>
                  </a:schemeClr>
                </a:solidFill>
              </a:rPr>
              <a:t>(-) Dispersa percepción de responsabilidad mutua ante metas colectivas.</a:t>
            </a:r>
          </a:p>
          <a:p>
            <a:pPr algn="ctr"/>
            <a:r>
              <a:rPr lang="es-MX" sz="900" dirty="0">
                <a:solidFill>
                  <a:schemeClr val="accent2">
                    <a:lumMod val="50000"/>
                  </a:schemeClr>
                </a:solidFill>
              </a:rPr>
              <a:t>(-) Dispersión en la percepción del rol del líder </a:t>
            </a:r>
            <a:r>
              <a:rPr lang="es-MX" sz="900" u="sng" dirty="0">
                <a:solidFill>
                  <a:schemeClr val="accent2">
                    <a:lumMod val="50000"/>
                  </a:schemeClr>
                </a:solidFill>
              </a:rPr>
              <a:t>de equipo</a:t>
            </a:r>
            <a:endParaRPr lang="es-AR" sz="900" u="sng" dirty="0">
              <a:solidFill>
                <a:schemeClr val="accent2">
                  <a:lumMod val="50000"/>
                </a:schemeClr>
              </a:solidFill>
            </a:endParaRPr>
          </a:p>
        </p:txBody>
      </p:sp>
      <p:pic>
        <p:nvPicPr>
          <p:cNvPr id="4" name="Picture 3" descr="A close up of text on a white background&#10;&#10;Description generated with high confidence">
            <a:extLst>
              <a:ext uri="{FF2B5EF4-FFF2-40B4-BE49-F238E27FC236}">
                <a16:creationId xmlns:a16="http://schemas.microsoft.com/office/drawing/2014/main" id="{03D2E29A-2CC4-48E6-81FB-180367BA2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2221" y="787982"/>
            <a:ext cx="3907979" cy="3973303"/>
          </a:xfrm>
          <a:prstGeom prst="rect">
            <a:avLst/>
          </a:prstGeom>
        </p:spPr>
      </p:pic>
      <p:sp>
        <p:nvSpPr>
          <p:cNvPr id="3" name="TextBox 2">
            <a:extLst>
              <a:ext uri="{FF2B5EF4-FFF2-40B4-BE49-F238E27FC236}">
                <a16:creationId xmlns:a16="http://schemas.microsoft.com/office/drawing/2014/main" id="{B4EA2878-A7FD-42E2-A4C8-64F3F974EEA2}"/>
              </a:ext>
            </a:extLst>
          </p:cNvPr>
          <p:cNvSpPr txBox="1"/>
          <p:nvPr/>
        </p:nvSpPr>
        <p:spPr>
          <a:xfrm>
            <a:off x="4926736" y="4492501"/>
            <a:ext cx="1390124" cy="184666"/>
          </a:xfrm>
          <a:prstGeom prst="rect">
            <a:avLst/>
          </a:prstGeom>
          <a:solidFill>
            <a:schemeClr val="bg1"/>
          </a:solidFill>
        </p:spPr>
        <p:txBody>
          <a:bodyPr wrap="none" rtlCol="0">
            <a:spAutoFit/>
          </a:bodyPr>
          <a:lstStyle/>
          <a:p>
            <a:r>
              <a:rPr lang="es-AR" sz="600" dirty="0">
                <a:solidFill>
                  <a:srgbClr val="FFCC00"/>
                </a:solidFill>
                <a:effectLst>
                  <a:outerShdw blurRad="38100" dist="38100" dir="2700000" algn="tl">
                    <a:srgbClr val="000000">
                      <a:alpha val="43137"/>
                    </a:srgbClr>
                  </a:outerShdw>
                </a:effectLst>
              </a:rPr>
              <a:t>ROLES Y RESPONSABILIDADES</a:t>
            </a:r>
            <a:endParaRPr lang="en-US" sz="600" dirty="0">
              <a:solidFill>
                <a:srgbClr val="FFCC00"/>
              </a:solidFill>
              <a:effectLst>
                <a:outerShdw blurRad="38100" dist="38100" dir="2700000" algn="tl">
                  <a:srgbClr val="000000">
                    <a:alpha val="43137"/>
                  </a:srgbClr>
                </a:outerShdw>
              </a:effectLst>
            </a:endParaRPr>
          </a:p>
        </p:txBody>
      </p:sp>
      <p:sp>
        <p:nvSpPr>
          <p:cNvPr id="5" name="CuadroTexto 4">
            <a:extLst>
              <a:ext uri="{FF2B5EF4-FFF2-40B4-BE49-F238E27FC236}">
                <a16:creationId xmlns:a16="http://schemas.microsoft.com/office/drawing/2014/main" id="{AD49C709-22EB-4FDB-8A76-BE9FB45C3ECF}"/>
              </a:ext>
            </a:extLst>
          </p:cNvPr>
          <p:cNvSpPr txBox="1"/>
          <p:nvPr/>
        </p:nvSpPr>
        <p:spPr>
          <a:xfrm rot="1629493">
            <a:off x="7562076" y="385638"/>
            <a:ext cx="1522649" cy="276999"/>
          </a:xfrm>
          <a:prstGeom prst="rect">
            <a:avLst/>
          </a:prstGeom>
          <a:noFill/>
        </p:spPr>
        <p:txBody>
          <a:bodyPr wrap="square" rtlCol="0">
            <a:spAutoFit/>
          </a:bodyPr>
          <a:lstStyle/>
          <a:p>
            <a:pPr algn="ctr"/>
            <a:r>
              <a:rPr lang="es-AR" sz="1200" dirty="0">
                <a:solidFill>
                  <a:schemeClr val="accent4">
                    <a:lumMod val="60000"/>
                    <a:lumOff val="40000"/>
                  </a:schemeClr>
                </a:solidFill>
              </a:rPr>
              <a:t>ANTECEDENTES</a:t>
            </a:r>
          </a:p>
        </p:txBody>
      </p:sp>
    </p:spTree>
    <p:extLst>
      <p:ext uri="{BB962C8B-B14F-4D97-AF65-F5344CB8AC3E}">
        <p14:creationId xmlns:p14="http://schemas.microsoft.com/office/powerpoint/2010/main" val="383400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bldLvl="5" animBg="1"/>
      <p:bldP spid="51" grpId="0" build="p" bldLvl="5" animBg="1"/>
      <p:bldP spid="52" grpId="0" build="p" bldLvl="5" animBg="1"/>
      <p:bldP spid="9" grpId="0" build="p" bldLvl="5"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hape 262">
            <a:extLst>
              <a:ext uri="{FF2B5EF4-FFF2-40B4-BE49-F238E27FC236}">
                <a16:creationId xmlns:a16="http://schemas.microsoft.com/office/drawing/2014/main" id="{C0FAD825-9F76-4FB5-B519-8E1EAE0F634C}"/>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 name="2 Marcador de número de diapositiva"/>
          <p:cNvSpPr txBox="1">
            <a:spLocks noGrp="1"/>
          </p:cNvSpPr>
          <p:nvPr/>
        </p:nvSpPr>
        <p:spPr bwMode="auto">
          <a:xfrm>
            <a:off x="7622382" y="4973244"/>
            <a:ext cx="378619" cy="215503"/>
          </a:xfrm>
          <a:prstGeom prst="rect">
            <a:avLst/>
          </a:prstGeom>
          <a:noFill/>
          <a:ln>
            <a:miter lim="800000"/>
            <a:headEnd/>
            <a:tailEnd/>
          </a:ln>
        </p:spPr>
        <p:txBody>
          <a:bodyPr lIns="68552" tIns="34276" rIns="68552" bIns="34276"/>
          <a:lstStyle/>
          <a:p>
            <a:pPr algn="r" eaLnBrk="1" hangingPunct="1">
              <a:spcBef>
                <a:spcPct val="0"/>
              </a:spcBef>
              <a:defRPr/>
            </a:pPr>
            <a:fld id="{87F73777-8EAB-4E73-96D5-7FAE243F3F81}" type="slidenum">
              <a:rPr lang="es-ES" sz="900">
                <a:solidFill>
                  <a:schemeClr val="bg1"/>
                </a:solidFill>
                <a:latin typeface="+mj-lt"/>
                <a:cs typeface="+mn-cs"/>
              </a:rPr>
              <a:pPr algn="r" eaLnBrk="1" hangingPunct="1">
                <a:spcBef>
                  <a:spcPct val="0"/>
                </a:spcBef>
                <a:defRPr/>
              </a:pPr>
              <a:t>30</a:t>
            </a:fld>
            <a:endParaRPr lang="es-ES" sz="900" dirty="0">
              <a:solidFill>
                <a:schemeClr val="bg1"/>
              </a:solidFill>
              <a:latin typeface="+mj-lt"/>
              <a:cs typeface="+mn-cs"/>
            </a:endParaRPr>
          </a:p>
        </p:txBody>
      </p:sp>
      <p:sp>
        <p:nvSpPr>
          <p:cNvPr id="397314" name="Rectangle 2"/>
          <p:cNvSpPr>
            <a:spLocks noGrp="1" noChangeArrowheads="1"/>
          </p:cNvSpPr>
          <p:nvPr>
            <p:ph type="title" idx="4294967295"/>
          </p:nvPr>
        </p:nvSpPr>
        <p:spPr>
          <a:xfrm>
            <a:off x="323528" y="82050"/>
            <a:ext cx="8568952" cy="430887"/>
          </a:xfrm>
        </p:spPr>
        <p:txBody>
          <a:bodyPr vert="horz" wrap="square" lIns="0" tIns="0" rIns="0" bIns="0" numCol="1" anchor="t" anchorCtr="0" compatLnSpc="1">
            <a:prstTxWarp prst="textNoShape">
              <a:avLst/>
            </a:prstTxWarp>
            <a:spAutoFit/>
          </a:bodyPr>
          <a:lstStyle/>
          <a:p>
            <a:pPr eaLnBrk="1" hangingPunct="1"/>
            <a:r>
              <a:rPr lang="es-ES" dirty="0"/>
              <a:t>Integridad esencial</a:t>
            </a:r>
          </a:p>
        </p:txBody>
      </p:sp>
      <p:sp>
        <p:nvSpPr>
          <p:cNvPr id="904195" name="Rectangle 3"/>
          <p:cNvSpPr>
            <a:spLocks noGrp="1" noChangeArrowheads="1"/>
          </p:cNvSpPr>
          <p:nvPr>
            <p:ph type="body" idx="4294967295"/>
          </p:nvPr>
        </p:nvSpPr>
        <p:spPr>
          <a:xfrm>
            <a:off x="467544" y="1423076"/>
            <a:ext cx="8208912" cy="2757246"/>
          </a:xfrm>
        </p:spPr>
        <p:txBody>
          <a:bodyPr vert="horz" wrap="square" lIns="69890" tIns="69890" rIns="69890" bIns="69890" numCol="1" anchor="t" anchorCtr="0" compatLnSpc="1">
            <a:prstTxWarp prst="textNoShape">
              <a:avLst/>
            </a:prstTxWarp>
            <a:spAutoFit/>
          </a:bodyPr>
          <a:lstStyle/>
          <a:p>
            <a:pPr marL="176138" indent="-176138" defTabSz="670040">
              <a:spcBef>
                <a:spcPts val="1200"/>
              </a:spcBef>
              <a:spcAft>
                <a:spcPts val="600"/>
              </a:spcAft>
            </a:pPr>
            <a:r>
              <a:rPr lang="es-ES" sz="2000" b="0" dirty="0"/>
              <a:t>Hacemos lo mejor que podemos, para enfrentar la situación, persiguiendo nuestros objetivos alineados con nuestros valores … </a:t>
            </a:r>
          </a:p>
          <a:p>
            <a:pPr marL="176138" indent="-176138" defTabSz="670040">
              <a:spcBef>
                <a:spcPts val="1200"/>
              </a:spcBef>
              <a:spcAft>
                <a:spcPts val="600"/>
              </a:spcAft>
            </a:pPr>
            <a:r>
              <a:rPr lang="es-ES" sz="2000" b="0" dirty="0"/>
              <a:t>… y luego descansamos, en paz con nosotros mismos, aún cuando experimentemos preocupaciones y frustraciones (que son entendibles e inevitables cuando a uno algo le “importa”)</a:t>
            </a:r>
          </a:p>
          <a:p>
            <a:pPr marL="176138" indent="-176138" defTabSz="670040">
              <a:spcBef>
                <a:spcPts val="1200"/>
              </a:spcBef>
              <a:spcAft>
                <a:spcPts val="600"/>
              </a:spcAft>
            </a:pPr>
            <a:r>
              <a:rPr lang="es-ES" sz="2000" b="0" dirty="0"/>
              <a:t>… y si fracasamos, “redimimos” la experiencia a través del aprendizaje (el “gasto” se transforma en </a:t>
            </a:r>
            <a:r>
              <a:rPr lang="es-ES" sz="2000" b="0" dirty="0">
                <a:sym typeface="Wingdings" pitchFamily="2" charset="2"/>
              </a:rPr>
              <a:t> “activo”)</a:t>
            </a:r>
            <a:r>
              <a:rPr lang="es-ES" sz="2000" b="0" dirty="0"/>
              <a:t> </a:t>
            </a:r>
            <a:endParaRPr lang="es-ES" sz="3600" b="0" dirty="0"/>
          </a:p>
        </p:txBody>
      </p:sp>
      <p:sp>
        <p:nvSpPr>
          <p:cNvPr id="7" name="Marcador de número de diapositiva 3">
            <a:extLst>
              <a:ext uri="{FF2B5EF4-FFF2-40B4-BE49-F238E27FC236}">
                <a16:creationId xmlns:a16="http://schemas.microsoft.com/office/drawing/2014/main" id="{7B336DDF-3832-4A15-9C38-B8B48B9488B0}"/>
              </a:ext>
            </a:extLst>
          </p:cNvPr>
          <p:cNvSpPr>
            <a:spLocks noGrp="1"/>
          </p:cNvSpPr>
          <p:nvPr>
            <p:ph type="sldNum" sz="quarter" idx="10"/>
          </p:nvPr>
        </p:nvSpPr>
        <p:spPr>
          <a:xfrm>
            <a:off x="7010400" y="4943477"/>
            <a:ext cx="2133600" cy="200025"/>
          </a:xfrm>
        </p:spPr>
        <p:txBody>
          <a:bodyPr/>
          <a:lstStyle/>
          <a:p>
            <a:pPr>
              <a:defRPr/>
            </a:pPr>
            <a:r>
              <a:rPr lang="en-US"/>
              <a:t>| </a:t>
            </a:r>
            <a:fld id="{9B4E8CCE-87C1-4BA8-8D86-15FF64157675}" type="slidenum">
              <a:rPr lang="en-US" smtClean="0">
                <a:solidFill>
                  <a:srgbClr val="B2B2B2"/>
                </a:solidFill>
              </a:rPr>
              <a:pPr>
                <a:defRPr/>
              </a:pPr>
              <a:t>30</a:t>
            </a:fld>
            <a:endParaRPr lang="en-US">
              <a:solidFill>
                <a:srgbClr val="B2B2B2"/>
              </a:solidFill>
            </a:endParaRPr>
          </a:p>
        </p:txBody>
      </p:sp>
    </p:spTree>
    <p:extLst>
      <p:ext uri="{BB962C8B-B14F-4D97-AF65-F5344CB8AC3E}">
        <p14:creationId xmlns:p14="http://schemas.microsoft.com/office/powerpoint/2010/main" val="2154230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904195">
                                            <p:txEl>
                                              <p:pRg st="0" end="0"/>
                                            </p:txEl>
                                          </p:spTgt>
                                        </p:tgtEl>
                                        <p:attrNameLst>
                                          <p:attrName>style.visibility</p:attrName>
                                        </p:attrNameLst>
                                      </p:cBhvr>
                                      <p:to>
                                        <p:strVal val="visible"/>
                                      </p:to>
                                    </p:set>
                                    <p:animEffect transition="in" filter="box(in)">
                                      <p:cBhvr>
                                        <p:cTn id="7" dur="500"/>
                                        <p:tgtEl>
                                          <p:spTgt spid="904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04195">
                                            <p:txEl>
                                              <p:pRg st="1" end="1"/>
                                            </p:txEl>
                                          </p:spTgt>
                                        </p:tgtEl>
                                        <p:attrNameLst>
                                          <p:attrName>style.visibility</p:attrName>
                                        </p:attrNameLst>
                                      </p:cBhvr>
                                      <p:to>
                                        <p:strVal val="visible"/>
                                      </p:to>
                                    </p:set>
                                    <p:animEffect transition="in" filter="box(in)">
                                      <p:cBhvr>
                                        <p:cTn id="12" dur="500"/>
                                        <p:tgtEl>
                                          <p:spTgt spid="904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904195">
                                            <p:txEl>
                                              <p:pRg st="2" end="2"/>
                                            </p:txEl>
                                          </p:spTgt>
                                        </p:tgtEl>
                                        <p:attrNameLst>
                                          <p:attrName>style.visibility</p:attrName>
                                        </p:attrNameLst>
                                      </p:cBhvr>
                                      <p:to>
                                        <p:strVal val="visible"/>
                                      </p:to>
                                    </p:set>
                                    <p:animEffect transition="in" filter="box(in)">
                                      <p:cBhvr>
                                        <p:cTn id="17" dur="500"/>
                                        <p:tgtEl>
                                          <p:spTgt spid="904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62"/>
          <p:cNvSpPr/>
          <p:nvPr/>
        </p:nvSpPr>
        <p:spPr>
          <a:xfrm>
            <a:off x="0" y="-9524"/>
            <a:ext cx="9144000" cy="615315"/>
          </a:xfrm>
          <a:prstGeom prst="rect">
            <a:avLst/>
          </a:prstGeom>
          <a:solidFill>
            <a:srgbClr val="002060"/>
          </a:solidFill>
          <a:ln w="12700">
            <a:miter lim="400000"/>
          </a:ln>
          <a:effectLst>
            <a:outerShdw blurRad="38100" dist="23000" dir="5400000" rotWithShape="0">
              <a:srgbClr val="000000">
                <a:alpha val="35000"/>
              </a:srgbClr>
            </a:outerShdw>
          </a:effectLst>
        </p:spPr>
        <p:txBody>
          <a:bodyPr lIns="34289" rIns="34289" anchor="ctr"/>
          <a:lstStyle/>
          <a:p>
            <a:endParaRPr sz="1200" dirty="0"/>
          </a:p>
        </p:txBody>
      </p:sp>
      <p:sp>
        <p:nvSpPr>
          <p:cNvPr id="23" name="Text Box 7"/>
          <p:cNvSpPr txBox="1">
            <a:spLocks noChangeArrowheads="1"/>
          </p:cNvSpPr>
          <p:nvPr/>
        </p:nvSpPr>
        <p:spPr bwMode="auto">
          <a:xfrm>
            <a:off x="191752" y="102829"/>
            <a:ext cx="8174933" cy="320087"/>
          </a:xfrm>
          <a:prstGeom prst="rect">
            <a:avLst/>
          </a:prstGeom>
          <a:extLst/>
        </p:spPr>
        <p:txBody>
          <a:bodyPr/>
          <a:lstStyle>
            <a:defPPr>
              <a:defRPr lang="en-US"/>
            </a:defPPr>
            <a:lvl1pPr indent="0" algn="ctr">
              <a:lnSpc>
                <a:spcPct val="90000"/>
              </a:lnSpc>
              <a:spcBef>
                <a:spcPts val="1000"/>
              </a:spcBef>
              <a:buClr>
                <a:srgbClr val="FBB03F"/>
              </a:buClr>
              <a:buFont typeface="Arial" panose="020B0604020202020204" pitchFamily="34" charset="0"/>
              <a:buNone/>
              <a:defRPr sz="2000" i="1">
                <a:solidFill>
                  <a:srgbClr val="FBB03F"/>
                </a:solidFill>
                <a:latin typeface="Arial" charset="0"/>
                <a:ea typeface="Arial" charset="0"/>
                <a:cs typeface="Arial" charset="0"/>
              </a:defRPr>
            </a:lvl1pPr>
            <a:lvl2pPr marL="228600" lvl="1" indent="-228600">
              <a:lnSpc>
                <a:spcPct val="90000"/>
              </a:lnSpc>
              <a:spcBef>
                <a:spcPts val="1000"/>
              </a:spcBef>
              <a:buClr>
                <a:srgbClr val="FBB03F"/>
              </a:buClr>
              <a:buFont typeface="Arial" panose="020B0604020202020204" pitchFamily="34" charset="0"/>
              <a:buChar char="•"/>
              <a:defRPr sz="2000">
                <a:solidFill>
                  <a:srgbClr val="002D62"/>
                </a:solidFill>
                <a:latin typeface="Arial" charset="0"/>
                <a:ea typeface="Arial" charset="0"/>
                <a:cs typeface="Arial"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s-ES" sz="2400" i="0" dirty="0">
                <a:solidFill>
                  <a:schemeClr val="bg1"/>
                </a:solidFill>
              </a:rPr>
              <a:t>Los 3 Niveles de la Efectividad</a:t>
            </a:r>
          </a:p>
        </p:txBody>
      </p:sp>
      <p:sp>
        <p:nvSpPr>
          <p:cNvPr id="29" name="27 Rectángulo"/>
          <p:cNvSpPr>
            <a:spLocks noChangeArrowheads="1"/>
          </p:cNvSpPr>
          <p:nvPr/>
        </p:nvSpPr>
        <p:spPr bwMode="auto">
          <a:xfrm>
            <a:off x="6412231" y="878302"/>
            <a:ext cx="1541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fontAlgn="base" hangingPunct="0">
              <a:spcAft>
                <a:spcPct val="0"/>
              </a:spcAft>
            </a:pPr>
            <a:r>
              <a:rPr lang="es-ES" sz="1800" dirty="0">
                <a:cs typeface="Tahoma" charset="0"/>
              </a:rPr>
              <a:t>TENER</a:t>
            </a:r>
          </a:p>
          <a:p>
            <a:pPr algn="ctr" eaLnBrk="0" fontAlgn="base" hangingPunct="0">
              <a:spcAft>
                <a:spcPct val="0"/>
              </a:spcAft>
            </a:pPr>
            <a:r>
              <a:rPr lang="es-ES" sz="1200" dirty="0">
                <a:cs typeface="Tahoma" charset="0"/>
              </a:rPr>
              <a:t>Resultados</a:t>
            </a:r>
            <a:endParaRPr lang="es-MX" sz="1200" dirty="0">
              <a:cs typeface="Tahoma" charset="0"/>
            </a:endParaRPr>
          </a:p>
        </p:txBody>
      </p:sp>
      <p:sp>
        <p:nvSpPr>
          <p:cNvPr id="30" name="28 Rectángulo"/>
          <p:cNvSpPr>
            <a:spLocks noChangeArrowheads="1"/>
          </p:cNvSpPr>
          <p:nvPr/>
        </p:nvSpPr>
        <p:spPr bwMode="auto">
          <a:xfrm>
            <a:off x="5724544" y="1681520"/>
            <a:ext cx="290510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fontAlgn="base" hangingPunct="0">
              <a:spcAft>
                <a:spcPct val="0"/>
              </a:spcAft>
            </a:pPr>
            <a:r>
              <a:rPr lang="es-ES" sz="1800" dirty="0">
                <a:cs typeface="Tahoma" charset="0"/>
              </a:rPr>
              <a:t>HACER</a:t>
            </a:r>
          </a:p>
          <a:p>
            <a:pPr algn="ctr" eaLnBrk="0" fontAlgn="base" hangingPunct="0">
              <a:spcAft>
                <a:spcPct val="0"/>
              </a:spcAft>
            </a:pPr>
            <a:r>
              <a:rPr lang="es-ES" sz="1200" i="1" dirty="0">
                <a:cs typeface="Tahoma" charset="0"/>
              </a:rPr>
              <a:t>[COMPORTAMIENTOS]</a:t>
            </a:r>
          </a:p>
          <a:p>
            <a:pPr marL="136922" indent="-136922" algn="ctr">
              <a:buFont typeface="Arial" pitchFamily="34" charset="0"/>
              <a:buChar char="•"/>
            </a:pPr>
            <a:r>
              <a:rPr lang="es-ES" sz="1200" dirty="0">
                <a:cs typeface="Tahoma" charset="0"/>
              </a:rPr>
              <a:t>Comunicación auténtica</a:t>
            </a:r>
          </a:p>
          <a:p>
            <a:pPr marL="136922" indent="-136922" algn="ctr">
              <a:buFont typeface="Arial" pitchFamily="34" charset="0"/>
              <a:buChar char="•"/>
            </a:pPr>
            <a:r>
              <a:rPr lang="es-ES" sz="1200" dirty="0">
                <a:cs typeface="Tahoma" charset="0"/>
              </a:rPr>
              <a:t>Manejo de Desacuerdos</a:t>
            </a:r>
          </a:p>
          <a:p>
            <a:pPr marL="136922" indent="-136922" algn="ctr">
              <a:buFont typeface="Arial" pitchFamily="34" charset="0"/>
              <a:buChar char="•"/>
            </a:pPr>
            <a:r>
              <a:rPr lang="es-ES" sz="1200" dirty="0">
                <a:cs typeface="Tahoma" charset="0"/>
              </a:rPr>
              <a:t>Coordinación impecable</a:t>
            </a:r>
          </a:p>
          <a:p>
            <a:pPr algn="ctr" eaLnBrk="0" fontAlgn="base" hangingPunct="0">
              <a:spcAft>
                <a:spcPct val="0"/>
              </a:spcAft>
            </a:pPr>
            <a:r>
              <a:rPr lang="es-ES" sz="1200" dirty="0">
                <a:cs typeface="Tahoma" charset="0"/>
              </a:rPr>
              <a:t> </a:t>
            </a:r>
          </a:p>
        </p:txBody>
      </p:sp>
      <p:sp>
        <p:nvSpPr>
          <p:cNvPr id="31" name="29 Rectángulo"/>
          <p:cNvSpPr>
            <a:spLocks noChangeArrowheads="1"/>
          </p:cNvSpPr>
          <p:nvPr/>
        </p:nvSpPr>
        <p:spPr bwMode="auto">
          <a:xfrm>
            <a:off x="5762640" y="3223618"/>
            <a:ext cx="2960369" cy="1754326"/>
          </a:xfrm>
          <a:prstGeom prst="rect">
            <a:avLst/>
          </a:prstGeom>
          <a:noFill/>
          <a:ln w="9525">
            <a:noFill/>
            <a:miter lim="800000"/>
            <a:headEnd/>
            <a:tailEnd/>
          </a:ln>
        </p:spPr>
        <p:txBody>
          <a:bodyPr wrap="square">
            <a:spAutoFit/>
          </a:bodyPr>
          <a:lstStyle/>
          <a:p>
            <a:pPr algn="ctr" eaLnBrk="0" hangingPunct="0">
              <a:defRPr/>
            </a:pPr>
            <a:r>
              <a:rPr lang="es-ES" sz="1800" dirty="0">
                <a:cs typeface="Tahoma" charset="0"/>
              </a:rPr>
              <a:t>SER</a:t>
            </a:r>
          </a:p>
          <a:p>
            <a:pPr algn="ctr" eaLnBrk="0" hangingPunct="0">
              <a:defRPr/>
            </a:pPr>
            <a:r>
              <a:rPr lang="es-ES" sz="1200" i="1" dirty="0">
                <a:cs typeface="Tahoma" charset="0"/>
              </a:rPr>
              <a:t>[MODELO MENTALES</a:t>
            </a:r>
            <a:r>
              <a:rPr lang="es-ES" sz="1200" dirty="0">
                <a:cs typeface="Tahoma" charset="0"/>
              </a:rPr>
              <a:t>]</a:t>
            </a:r>
          </a:p>
          <a:p>
            <a:pPr algn="ctr" eaLnBrk="0" hangingPunct="0">
              <a:defRPr/>
            </a:pPr>
            <a:r>
              <a:rPr lang="es-ES" sz="1200" dirty="0">
                <a:cs typeface="Tahoma" charset="0"/>
              </a:rPr>
              <a:t>Creencias, valores,  actitudes:</a:t>
            </a:r>
          </a:p>
          <a:p>
            <a:pPr marL="136922" indent="-136922">
              <a:buFont typeface="Arial" pitchFamily="34" charset="0"/>
              <a:buChar char="•"/>
              <a:defRPr/>
            </a:pPr>
            <a:r>
              <a:rPr lang="es-ES" sz="1200" dirty="0" err="1">
                <a:cs typeface="Tahoma" charset="0"/>
              </a:rPr>
              <a:t>Respons</a:t>
            </a:r>
            <a:r>
              <a:rPr lang="es-ES" sz="1200" dirty="0">
                <a:cs typeface="Tahoma" charset="0"/>
              </a:rPr>
              <a:t> - habilidad [Protagonismo]</a:t>
            </a:r>
            <a:endParaRPr lang="es-MX" sz="1200" dirty="0">
              <a:cs typeface="Tahoma" charset="0"/>
            </a:endParaRPr>
          </a:p>
          <a:p>
            <a:pPr marL="136922" indent="-136922">
              <a:buFont typeface="Arial" pitchFamily="34" charset="0"/>
              <a:buChar char="•"/>
              <a:defRPr/>
            </a:pPr>
            <a:r>
              <a:rPr lang="es-MX" sz="1200" dirty="0">
                <a:cs typeface="Tahoma" charset="0"/>
              </a:rPr>
              <a:t>Actitud de aprendiz</a:t>
            </a:r>
          </a:p>
          <a:p>
            <a:pPr marL="136922" indent="-136922">
              <a:buFont typeface="Arial" pitchFamily="34" charset="0"/>
              <a:buChar char="•"/>
              <a:defRPr/>
            </a:pPr>
            <a:r>
              <a:rPr lang="es-MX" sz="1200" dirty="0">
                <a:cs typeface="Tahoma" charset="0"/>
              </a:rPr>
              <a:t>Integridad</a:t>
            </a:r>
          </a:p>
        </p:txBody>
      </p:sp>
      <p:pic>
        <p:nvPicPr>
          <p:cNvPr id="1026" name="Picture 2"/>
          <p:cNvPicPr>
            <a:picLocks noChangeAspect="1" noChangeArrowheads="1"/>
          </p:cNvPicPr>
          <p:nvPr/>
        </p:nvPicPr>
        <p:blipFill>
          <a:blip r:embed="rId2" cstate="print"/>
          <a:srcRect/>
          <a:stretch>
            <a:fillRect/>
          </a:stretch>
        </p:blipFill>
        <p:spPr bwMode="auto">
          <a:xfrm>
            <a:off x="8067465" y="859329"/>
            <a:ext cx="683240" cy="592282"/>
          </a:xfrm>
          <a:prstGeom prst="rect">
            <a:avLst/>
          </a:prstGeom>
          <a:noFill/>
          <a:ln w="9525">
            <a:noFill/>
            <a:miter lim="800000"/>
            <a:headEnd/>
            <a:tailEnd/>
          </a:ln>
          <a:effectLst/>
        </p:spPr>
      </p:pic>
      <p:pic>
        <p:nvPicPr>
          <p:cNvPr id="34" name="Shape 402"/>
          <p:cNvPicPr preferRelativeResize="0"/>
          <p:nvPr/>
        </p:nvPicPr>
        <p:blipFill rotWithShape="1">
          <a:blip r:embed="rId3" cstate="print">
            <a:alphaModFix/>
          </a:blip>
          <a:srcRect/>
          <a:stretch/>
        </p:blipFill>
        <p:spPr>
          <a:xfrm>
            <a:off x="960120" y="708660"/>
            <a:ext cx="4526280" cy="3943350"/>
          </a:xfrm>
          <a:prstGeom prst="rect">
            <a:avLst/>
          </a:prstGeom>
          <a:noFill/>
          <a:ln>
            <a:noFill/>
          </a:ln>
        </p:spPr>
      </p:pic>
      <p:sp>
        <p:nvSpPr>
          <p:cNvPr id="32" name="Line 3"/>
          <p:cNvSpPr>
            <a:spLocks noChangeAspect="1" noChangeShapeType="1"/>
          </p:cNvSpPr>
          <p:nvPr/>
        </p:nvSpPr>
        <p:spPr bwMode="auto">
          <a:xfrm flipV="1">
            <a:off x="686845" y="1720106"/>
            <a:ext cx="7942804" cy="0"/>
          </a:xfrm>
          <a:prstGeom prst="line">
            <a:avLst/>
          </a:prstGeom>
          <a:noFill/>
          <a:ln w="25400">
            <a:solidFill>
              <a:schemeClr val="accent2"/>
            </a:solidFill>
            <a:round/>
            <a:headEnd/>
            <a:tailEnd/>
          </a:ln>
        </p:spPr>
        <p:txBody>
          <a:bodyPr anchor="ctr"/>
          <a:lstStyle/>
          <a:p>
            <a:pPr eaLnBrk="0" hangingPunct="0">
              <a:defRPr/>
            </a:pPr>
            <a:endParaRPr lang="es-MX" sz="1200" dirty="0"/>
          </a:p>
        </p:txBody>
      </p:sp>
      <p:sp>
        <p:nvSpPr>
          <p:cNvPr id="33" name="Line 3"/>
          <p:cNvSpPr>
            <a:spLocks noChangeAspect="1" noChangeShapeType="1"/>
          </p:cNvSpPr>
          <p:nvPr/>
        </p:nvSpPr>
        <p:spPr bwMode="auto">
          <a:xfrm flipV="1">
            <a:off x="706066" y="3173214"/>
            <a:ext cx="7923583" cy="0"/>
          </a:xfrm>
          <a:prstGeom prst="line">
            <a:avLst/>
          </a:prstGeom>
          <a:noFill/>
          <a:ln w="25400">
            <a:solidFill>
              <a:schemeClr val="accent2"/>
            </a:solidFill>
            <a:round/>
            <a:headEnd/>
            <a:tailEnd/>
          </a:ln>
        </p:spPr>
        <p:txBody>
          <a:bodyPr anchor="ctr"/>
          <a:lstStyle/>
          <a:p>
            <a:pPr eaLnBrk="0" hangingPunct="0"/>
            <a:endParaRPr lang="es-MX" sz="1200" dirty="0"/>
          </a:p>
        </p:txBody>
      </p:sp>
      <p:sp>
        <p:nvSpPr>
          <p:cNvPr id="35" name="Shape 415"/>
          <p:cNvSpPr/>
          <p:nvPr/>
        </p:nvSpPr>
        <p:spPr>
          <a:xfrm rot="10800000" flipH="1">
            <a:off x="81167" y="1575579"/>
            <a:ext cx="514350" cy="287704"/>
          </a:xfrm>
          <a:prstGeom prst="downArrow">
            <a:avLst>
              <a:gd name="adj1" fmla="val 50259"/>
              <a:gd name="adj2" fmla="val 42074"/>
            </a:avLst>
          </a:prstGeom>
          <a:solidFill>
            <a:schemeClr val="accent2"/>
          </a:solidFill>
          <a:ln>
            <a:noFill/>
          </a:ln>
        </p:spPr>
        <p:txBody>
          <a:bodyPr lIns="68569" tIns="68569" rIns="68569" bIns="68569" anchor="ctr" anchorCtr="0">
            <a:noAutofit/>
          </a:bodyPr>
          <a:lstStyle/>
          <a:p>
            <a:pPr>
              <a:spcBef>
                <a:spcPts val="0"/>
              </a:spcBef>
            </a:pPr>
            <a:endParaRPr sz="1200"/>
          </a:p>
        </p:txBody>
      </p:sp>
      <p:sp>
        <p:nvSpPr>
          <p:cNvPr id="36" name="Shape 417"/>
          <p:cNvSpPr txBox="1"/>
          <p:nvPr/>
        </p:nvSpPr>
        <p:spPr>
          <a:xfrm rot="-5400000">
            <a:off x="-98299" y="941442"/>
            <a:ext cx="895350" cy="339724"/>
          </a:xfrm>
          <a:prstGeom prst="rect">
            <a:avLst/>
          </a:prstGeom>
          <a:noFill/>
          <a:ln>
            <a:noFill/>
          </a:ln>
        </p:spPr>
        <p:txBody>
          <a:bodyPr lIns="69900" tIns="34950" rIns="69900" bIns="34950" anchor="t" anchorCtr="0">
            <a:noAutofit/>
          </a:bodyPr>
          <a:lstStyle/>
          <a:p>
            <a:pPr>
              <a:spcBef>
                <a:spcPts val="0"/>
              </a:spcBef>
              <a:spcAft>
                <a:spcPts val="0"/>
              </a:spcAft>
              <a:buSzPct val="25000"/>
            </a:pPr>
            <a:r>
              <a:rPr lang="en-US" sz="1200" dirty="0" err="1">
                <a:solidFill>
                  <a:srgbClr val="002960"/>
                </a:solidFill>
                <a:latin typeface="Arial"/>
                <a:ea typeface="Arial"/>
                <a:cs typeface="Arial"/>
                <a:sym typeface="Arial"/>
              </a:rPr>
              <a:t>visibilidad</a:t>
            </a:r>
            <a:endParaRPr lang="en-US" sz="1200" dirty="0">
              <a:solidFill>
                <a:srgbClr val="002960"/>
              </a:solidFill>
              <a:latin typeface="Arial"/>
              <a:ea typeface="Arial"/>
              <a:cs typeface="Arial"/>
              <a:sym typeface="Arial"/>
            </a:endParaRPr>
          </a:p>
        </p:txBody>
      </p:sp>
      <p:sp>
        <p:nvSpPr>
          <p:cNvPr id="37" name="Shape 418"/>
          <p:cNvSpPr txBox="1"/>
          <p:nvPr/>
        </p:nvSpPr>
        <p:spPr>
          <a:xfrm rot="-5400000">
            <a:off x="-358456" y="3053756"/>
            <a:ext cx="1303733" cy="339724"/>
          </a:xfrm>
          <a:prstGeom prst="rect">
            <a:avLst/>
          </a:prstGeom>
          <a:noFill/>
          <a:ln>
            <a:noFill/>
          </a:ln>
        </p:spPr>
        <p:txBody>
          <a:bodyPr lIns="69900" tIns="34950" rIns="69900" bIns="34950" anchor="t" anchorCtr="0">
            <a:noAutofit/>
          </a:bodyPr>
          <a:lstStyle/>
          <a:p>
            <a:pPr>
              <a:spcBef>
                <a:spcPts val="0"/>
              </a:spcBef>
              <a:spcAft>
                <a:spcPts val="0"/>
              </a:spcAft>
              <a:buSzPct val="25000"/>
            </a:pPr>
            <a:r>
              <a:rPr lang="en-US" sz="1200">
                <a:solidFill>
                  <a:srgbClr val="002960"/>
                </a:solidFill>
                <a:latin typeface="Arial"/>
                <a:ea typeface="Arial"/>
                <a:cs typeface="Arial"/>
                <a:sym typeface="Arial"/>
              </a:rPr>
              <a:t>apalancamiento</a:t>
            </a:r>
          </a:p>
        </p:txBody>
      </p:sp>
      <p:sp>
        <p:nvSpPr>
          <p:cNvPr id="38" name="Shape 419"/>
          <p:cNvSpPr/>
          <p:nvPr/>
        </p:nvSpPr>
        <p:spPr>
          <a:xfrm flipH="1">
            <a:off x="64168" y="2007628"/>
            <a:ext cx="514350" cy="348098"/>
          </a:xfrm>
          <a:prstGeom prst="downArrow">
            <a:avLst>
              <a:gd name="adj1" fmla="val 50259"/>
              <a:gd name="adj2" fmla="val 42074"/>
            </a:avLst>
          </a:prstGeom>
          <a:solidFill>
            <a:schemeClr val="accent2"/>
          </a:solidFill>
          <a:ln>
            <a:noFill/>
          </a:ln>
        </p:spPr>
        <p:txBody>
          <a:bodyPr lIns="68569" tIns="34275" rIns="68569" bIns="34275" anchor="ctr" anchorCtr="0">
            <a:noAutofit/>
          </a:bodyPr>
          <a:lstStyle/>
          <a:p>
            <a:pPr algn="ctr">
              <a:spcBef>
                <a:spcPts val="0"/>
              </a:spcBef>
              <a:spcAft>
                <a:spcPts val="0"/>
              </a:spcAft>
            </a:pPr>
            <a:endParaRPr sz="1050">
              <a:solidFill>
                <a:schemeClr val="lt1"/>
              </a:solidFill>
              <a:latin typeface="Arial"/>
              <a:ea typeface="Arial"/>
              <a:cs typeface="Arial"/>
              <a:sym typeface="Arial"/>
            </a:endParaRPr>
          </a:p>
        </p:txBody>
      </p:sp>
    </p:spTree>
    <p:extLst>
      <p:ext uri="{BB962C8B-B14F-4D97-AF65-F5344CB8AC3E}">
        <p14:creationId xmlns:p14="http://schemas.microsoft.com/office/powerpoint/2010/main" val="41051809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1115616" y="2355726"/>
            <a:ext cx="5832648" cy="661720"/>
          </a:xfrm>
          <a:noFill/>
          <a:ln/>
        </p:spPr>
        <p:txBody>
          <a:bodyPr/>
          <a:lstStyle/>
          <a:p>
            <a:pPr algn="ctr">
              <a:spcBef>
                <a:spcPct val="80000"/>
              </a:spcBef>
              <a:buClrTx/>
            </a:pPr>
            <a:r>
              <a:rPr lang="es-AR" sz="2800" dirty="0"/>
              <a:t>REVISIÓN DE ACUERDOS DEL TALLER 1</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4" name="Rectangle 3">
            <a:extLst>
              <a:ext uri="{FF2B5EF4-FFF2-40B4-BE49-F238E27FC236}">
                <a16:creationId xmlns:a16="http://schemas.microsoft.com/office/drawing/2014/main" id="{D44770C0-C4E1-4E34-AE19-C810D00EC29F}"/>
              </a:ext>
            </a:extLst>
          </p:cNvPr>
          <p:cNvSpPr/>
          <p:nvPr/>
        </p:nvSpPr>
        <p:spPr>
          <a:xfrm>
            <a:off x="1751219" y="1030402"/>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15144115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33</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400" kern="0" dirty="0">
                <a:latin typeface="+mj-lt"/>
                <a:ea typeface="+mj-ea"/>
                <a:cs typeface="+mj-cs"/>
              </a:rPr>
              <a:t>Emergentes Taller 1 – Propuestas por cuadrante</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graphicFrame>
        <p:nvGraphicFramePr>
          <p:cNvPr id="5" name="Table 4">
            <a:extLst>
              <a:ext uri="{FF2B5EF4-FFF2-40B4-BE49-F238E27FC236}">
                <a16:creationId xmlns:a16="http://schemas.microsoft.com/office/drawing/2014/main" id="{8E807E28-30B3-4097-956C-769E92FAB1E5}"/>
              </a:ext>
            </a:extLst>
          </p:cNvPr>
          <p:cNvGraphicFramePr>
            <a:graphicFrameLocks noGrp="1"/>
          </p:cNvGraphicFramePr>
          <p:nvPr/>
        </p:nvGraphicFramePr>
        <p:xfrm>
          <a:off x="249319" y="765810"/>
          <a:ext cx="8496919" cy="3611880"/>
        </p:xfrm>
        <a:graphic>
          <a:graphicData uri="http://schemas.openxmlformats.org/drawingml/2006/table">
            <a:tbl>
              <a:tblPr firstRow="1" bandRow="1">
                <a:tableStyleId>{21E4AEA4-8DFA-4A89-87EB-49C32662AFE0}</a:tableStyleId>
              </a:tblPr>
              <a:tblGrid>
                <a:gridCol w="648203">
                  <a:extLst>
                    <a:ext uri="{9D8B030D-6E8A-4147-A177-3AD203B41FA5}">
                      <a16:colId xmlns:a16="http://schemas.microsoft.com/office/drawing/2014/main" val="28156436"/>
                    </a:ext>
                  </a:extLst>
                </a:gridCol>
                <a:gridCol w="1080120">
                  <a:extLst>
                    <a:ext uri="{9D8B030D-6E8A-4147-A177-3AD203B41FA5}">
                      <a16:colId xmlns:a16="http://schemas.microsoft.com/office/drawing/2014/main" val="3457610527"/>
                    </a:ext>
                  </a:extLst>
                </a:gridCol>
                <a:gridCol w="1944216">
                  <a:extLst>
                    <a:ext uri="{9D8B030D-6E8A-4147-A177-3AD203B41FA5}">
                      <a16:colId xmlns:a16="http://schemas.microsoft.com/office/drawing/2014/main" val="3621147743"/>
                    </a:ext>
                  </a:extLst>
                </a:gridCol>
                <a:gridCol w="2520280">
                  <a:extLst>
                    <a:ext uri="{9D8B030D-6E8A-4147-A177-3AD203B41FA5}">
                      <a16:colId xmlns:a16="http://schemas.microsoft.com/office/drawing/2014/main" val="2574961363"/>
                    </a:ext>
                  </a:extLst>
                </a:gridCol>
                <a:gridCol w="2304100">
                  <a:extLst>
                    <a:ext uri="{9D8B030D-6E8A-4147-A177-3AD203B41FA5}">
                      <a16:colId xmlns:a16="http://schemas.microsoft.com/office/drawing/2014/main" val="4096202554"/>
                    </a:ext>
                  </a:extLst>
                </a:gridCol>
              </a:tblGrid>
              <a:tr h="370840">
                <a:tc>
                  <a:txBody>
                    <a:bodyPr/>
                    <a:lstStyle/>
                    <a:p>
                      <a:pPr algn="ctr"/>
                      <a:r>
                        <a:rPr lang="es-AR" sz="1100" dirty="0"/>
                        <a:t>CUA-DRANTE</a:t>
                      </a:r>
                      <a:endParaRPr lang="en-US" sz="1100" dirty="0"/>
                    </a:p>
                  </a:txBody>
                  <a:tcPr/>
                </a:tc>
                <a:tc>
                  <a:txBody>
                    <a:bodyPr/>
                    <a:lstStyle/>
                    <a:p>
                      <a:pPr algn="ctr"/>
                      <a:r>
                        <a:rPr lang="es-AR" sz="1100" dirty="0"/>
                        <a:t>OBJETIVO</a:t>
                      </a:r>
                      <a:endParaRPr lang="en-US" sz="1100" dirty="0"/>
                    </a:p>
                  </a:txBody>
                  <a:tcPr/>
                </a:tc>
                <a:tc>
                  <a:txBody>
                    <a:bodyPr/>
                    <a:lstStyle/>
                    <a:p>
                      <a:pPr algn="ctr"/>
                      <a:r>
                        <a:rPr lang="es-AR" sz="1100" dirty="0"/>
                        <a:t>PROPUESTA</a:t>
                      </a:r>
                      <a:endParaRPr lang="en-US" sz="1100" dirty="0"/>
                    </a:p>
                  </a:txBody>
                  <a:tcPr/>
                </a:tc>
                <a:tc>
                  <a:txBody>
                    <a:bodyPr/>
                    <a:lstStyle/>
                    <a:p>
                      <a:pPr algn="ctr"/>
                      <a:r>
                        <a:rPr lang="es-AR" sz="1100" dirty="0"/>
                        <a:t>COMENTARIOS</a:t>
                      </a:r>
                      <a:endParaRPr lang="en-US" sz="1100" dirty="0"/>
                    </a:p>
                  </a:txBody>
                  <a:tcPr/>
                </a:tc>
                <a:tc>
                  <a:txBody>
                    <a:bodyPr/>
                    <a:lstStyle/>
                    <a:p>
                      <a:pPr algn="ctr"/>
                      <a:r>
                        <a:rPr lang="es-AR" sz="1100" dirty="0"/>
                        <a:t>RESPONSABLE</a:t>
                      </a:r>
                      <a:endParaRPr lang="en-US" sz="1100" dirty="0"/>
                    </a:p>
                  </a:txBody>
                  <a:tcPr/>
                </a:tc>
                <a:extLst>
                  <a:ext uri="{0D108BD9-81ED-4DB2-BD59-A6C34878D82A}">
                    <a16:rowId xmlns:a16="http://schemas.microsoft.com/office/drawing/2014/main" val="3732638586"/>
                  </a:ext>
                </a:extLst>
              </a:tr>
              <a:tr h="370840">
                <a:tc>
                  <a:txBody>
                    <a:bodyPr/>
                    <a:lstStyle/>
                    <a:p>
                      <a:pPr algn="ctr"/>
                      <a:r>
                        <a:rPr lang="es-AR" sz="1200" dirty="0"/>
                        <a:t>A</a:t>
                      </a:r>
                      <a:endParaRPr lang="en-US" sz="1200" dirty="0"/>
                    </a:p>
                  </a:txBody>
                  <a:tcPr/>
                </a:tc>
                <a:tc>
                  <a:txBody>
                    <a:bodyPr/>
                    <a:lstStyle/>
                    <a:p>
                      <a:pPr algn="ctr"/>
                      <a:r>
                        <a:rPr lang="es-AR" sz="1200" dirty="0"/>
                        <a:t>Inspirar a la organización</a:t>
                      </a:r>
                      <a:endParaRPr lang="en-US" sz="1200" dirty="0"/>
                    </a:p>
                  </a:txBody>
                  <a:tcPr/>
                </a:tc>
                <a:tc>
                  <a:txBody>
                    <a:bodyPr/>
                    <a:lstStyle/>
                    <a:p>
                      <a:r>
                        <a:rPr lang="es-AR" sz="1200" dirty="0"/>
                        <a:t>- Generar ideas sobre iniciativas inspiradoras para diferentes públicos de WU</a:t>
                      </a:r>
                      <a:endParaRPr lang="en-US" sz="1200" dirty="0"/>
                    </a:p>
                  </a:txBody>
                  <a:tcPr/>
                </a:tc>
                <a:tc>
                  <a:txBody>
                    <a:bodyPr/>
                    <a:lstStyle/>
                    <a:p>
                      <a:r>
                        <a:rPr lang="es-AR" sz="1200" dirty="0"/>
                        <a:t>- Considerar no sólo los “grupos desmotivados” actuales, sino toda audiencia en donde el plus de inspiración sume </a:t>
                      </a:r>
                      <a:r>
                        <a:rPr lang="es-AR" sz="1200" dirty="0" err="1"/>
                        <a:t>engagement</a:t>
                      </a:r>
                      <a:r>
                        <a:rPr lang="es-AR" sz="1200" dirty="0"/>
                        <a:t> y entusiasmo.</a:t>
                      </a:r>
                      <a:endParaRPr lang="en-US" sz="1200" dirty="0"/>
                    </a:p>
                  </a:txBody>
                  <a:tcPr/>
                </a:tc>
                <a:tc>
                  <a:txBody>
                    <a:bodyPr/>
                    <a:lstStyle/>
                    <a:p>
                      <a:r>
                        <a:rPr lang="es-AR" sz="1200" dirty="0"/>
                        <a:t>RRHH genera primera lista de ideas y propone reunión al MT para revisarla, validarla, enriquecerla y decidir sobre su ejecución.</a:t>
                      </a:r>
                      <a:endParaRPr lang="en-US" dirty="0"/>
                    </a:p>
                  </a:txBody>
                  <a:tcPr/>
                </a:tc>
                <a:extLst>
                  <a:ext uri="{0D108BD9-81ED-4DB2-BD59-A6C34878D82A}">
                    <a16:rowId xmlns:a16="http://schemas.microsoft.com/office/drawing/2014/main" val="2665094310"/>
                  </a:ext>
                </a:extLst>
              </a:tr>
              <a:tr h="370840">
                <a:tc>
                  <a:txBody>
                    <a:bodyPr/>
                    <a:lstStyle/>
                    <a:p>
                      <a:endParaRPr lang="en-US"/>
                    </a:p>
                  </a:txBody>
                  <a:tcPr/>
                </a:tc>
                <a:tc>
                  <a:txBody>
                    <a:bodyPr/>
                    <a:lstStyle/>
                    <a:p>
                      <a:endParaRPr lang="en-US" dirty="0"/>
                    </a:p>
                  </a:txBody>
                  <a:tcPr/>
                </a:tc>
                <a:tc>
                  <a:txBody>
                    <a:bodyPr/>
                    <a:lstStyle/>
                    <a:p>
                      <a:r>
                        <a:rPr lang="es-AR" sz="1200" dirty="0"/>
                        <a:t>- Diseñar e implementar la comunicación (símil acciones de prensa)</a:t>
                      </a:r>
                      <a:endParaRPr lang="en-US" sz="1100" dirty="0"/>
                    </a:p>
                  </a:txBody>
                  <a:tcPr/>
                </a:tc>
                <a:tc>
                  <a:txBody>
                    <a:bodyPr/>
                    <a:lstStyle/>
                    <a:p>
                      <a:r>
                        <a:rPr lang="es-AR" sz="1200" dirty="0"/>
                        <a:t>Definir a consciencia los mensajes inspiradores que se pretende entregar.</a:t>
                      </a:r>
                      <a:endParaRPr lang="en-US" sz="1200" dirty="0"/>
                    </a:p>
                  </a:txBody>
                  <a:tcPr/>
                </a:tc>
                <a:tc>
                  <a:txBody>
                    <a:bodyPr/>
                    <a:lstStyle/>
                    <a:p>
                      <a:r>
                        <a:rPr lang="es-AR" sz="1200" dirty="0"/>
                        <a:t>¿RRHH?</a:t>
                      </a:r>
                      <a:endParaRPr lang="en-US" sz="1200" dirty="0"/>
                    </a:p>
                  </a:txBody>
                  <a:tcPr/>
                </a:tc>
                <a:extLst>
                  <a:ext uri="{0D108BD9-81ED-4DB2-BD59-A6C34878D82A}">
                    <a16:rowId xmlns:a16="http://schemas.microsoft.com/office/drawing/2014/main" val="174858720"/>
                  </a:ext>
                </a:extLst>
              </a:tr>
              <a:tr h="370840">
                <a:tc>
                  <a:txBody>
                    <a:bodyPr/>
                    <a:lstStyle/>
                    <a:p>
                      <a:pPr algn="ctr"/>
                      <a:r>
                        <a:rPr lang="es-AR" sz="1200" dirty="0"/>
                        <a:t>B</a:t>
                      </a:r>
                      <a:endParaRPr lang="en-US" dirty="0"/>
                    </a:p>
                  </a:txBody>
                  <a:tcPr/>
                </a:tc>
                <a:tc>
                  <a:txBody>
                    <a:bodyPr/>
                    <a:lstStyle/>
                    <a:p>
                      <a:r>
                        <a:rPr lang="es-AR" sz="1200" dirty="0"/>
                        <a:t>Clarificar expectativas del equipo acerca del ejercicio del rol por su líder</a:t>
                      </a:r>
                      <a:endParaRPr lang="en-US" sz="1200" dirty="0"/>
                    </a:p>
                  </a:txBody>
                  <a:tcPr/>
                </a:tc>
                <a:tc>
                  <a:txBody>
                    <a:bodyPr/>
                    <a:lstStyle/>
                    <a:p>
                      <a:r>
                        <a:rPr lang="es-AR" sz="1200" dirty="0"/>
                        <a:t>-Expresar cualquier miembro del MT sus expectativas al líder abiertamente. </a:t>
                      </a:r>
                      <a:endParaRPr lang="en-US" dirty="0"/>
                    </a:p>
                  </a:txBody>
                  <a:tcPr/>
                </a:tc>
                <a:tc>
                  <a:txBody>
                    <a:bodyPr/>
                    <a:lstStyle/>
                    <a:p>
                      <a:r>
                        <a:rPr lang="es-AR" sz="1200" dirty="0"/>
                        <a:t>Promover conversaciones de fondo que permitan alinear expectativas y compromisos.</a:t>
                      </a:r>
                      <a:endParaRPr lang="en-US" dirty="0"/>
                    </a:p>
                  </a:txBody>
                  <a:tcPr/>
                </a:tc>
                <a:tc>
                  <a:txBody>
                    <a:bodyPr/>
                    <a:lstStyle/>
                    <a:p>
                      <a:r>
                        <a:rPr lang="es-AR" sz="1200" dirty="0"/>
                        <a:t>Cada miembro del MT</a:t>
                      </a:r>
                      <a:endParaRPr lang="en-US" dirty="0"/>
                    </a:p>
                  </a:txBody>
                  <a:tcPr/>
                </a:tc>
                <a:extLst>
                  <a:ext uri="{0D108BD9-81ED-4DB2-BD59-A6C34878D82A}">
                    <a16:rowId xmlns:a16="http://schemas.microsoft.com/office/drawing/2014/main" val="3596074875"/>
                  </a:ext>
                </a:extLst>
              </a:tr>
            </a:tbl>
          </a:graphicData>
        </a:graphic>
      </p:graphicFrame>
      <p:pic>
        <p:nvPicPr>
          <p:cNvPr id="3" name="Imagen 2">
            <a:extLst>
              <a:ext uri="{FF2B5EF4-FFF2-40B4-BE49-F238E27FC236}">
                <a16:creationId xmlns:a16="http://schemas.microsoft.com/office/drawing/2014/main" id="{13E0C89C-D5EC-4376-9FFD-AC7E7A40B629}"/>
              </a:ext>
            </a:extLst>
          </p:cNvPr>
          <p:cNvPicPr>
            <a:picLocks noChangeAspect="1"/>
          </p:cNvPicPr>
          <p:nvPr/>
        </p:nvPicPr>
        <p:blipFill>
          <a:blip r:embed="rId2"/>
          <a:stretch>
            <a:fillRect/>
          </a:stretch>
        </p:blipFill>
        <p:spPr>
          <a:xfrm>
            <a:off x="311125" y="1779662"/>
            <a:ext cx="563681" cy="522098"/>
          </a:xfrm>
          <a:prstGeom prst="rect">
            <a:avLst/>
          </a:prstGeom>
        </p:spPr>
      </p:pic>
      <p:pic>
        <p:nvPicPr>
          <p:cNvPr id="6" name="Imagen 5">
            <a:extLst>
              <a:ext uri="{FF2B5EF4-FFF2-40B4-BE49-F238E27FC236}">
                <a16:creationId xmlns:a16="http://schemas.microsoft.com/office/drawing/2014/main" id="{16DA38C4-38FF-43D3-8F69-0323056819ED}"/>
              </a:ext>
            </a:extLst>
          </p:cNvPr>
          <p:cNvPicPr>
            <a:picLocks noChangeAspect="1"/>
          </p:cNvPicPr>
          <p:nvPr/>
        </p:nvPicPr>
        <p:blipFill>
          <a:blip r:embed="rId3"/>
          <a:stretch>
            <a:fillRect/>
          </a:stretch>
        </p:blipFill>
        <p:spPr>
          <a:xfrm>
            <a:off x="336277" y="3579862"/>
            <a:ext cx="454594" cy="431864"/>
          </a:xfrm>
          <a:prstGeom prst="rect">
            <a:avLst/>
          </a:prstGeom>
        </p:spPr>
      </p:pic>
      <p:pic>
        <p:nvPicPr>
          <p:cNvPr id="8" name="Imagen 7">
            <a:extLst>
              <a:ext uri="{FF2B5EF4-FFF2-40B4-BE49-F238E27FC236}">
                <a16:creationId xmlns:a16="http://schemas.microsoft.com/office/drawing/2014/main" id="{C5465404-7854-4A0C-9119-DFF081A1348C}"/>
              </a:ext>
            </a:extLst>
          </p:cNvPr>
          <p:cNvPicPr>
            <a:picLocks noChangeAspect="1"/>
          </p:cNvPicPr>
          <p:nvPr/>
        </p:nvPicPr>
        <p:blipFill>
          <a:blip r:embed="rId4"/>
          <a:stretch>
            <a:fillRect/>
          </a:stretch>
        </p:blipFill>
        <p:spPr>
          <a:xfrm>
            <a:off x="8400455" y="76668"/>
            <a:ext cx="511544" cy="520322"/>
          </a:xfrm>
          <a:prstGeom prst="rect">
            <a:avLst/>
          </a:prstGeom>
        </p:spPr>
      </p:pic>
    </p:spTree>
    <p:extLst>
      <p:ext uri="{BB962C8B-B14F-4D97-AF65-F5344CB8AC3E}">
        <p14:creationId xmlns:p14="http://schemas.microsoft.com/office/powerpoint/2010/main" val="1730684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3" name="Content Placeholder 2"/>
          <p:cNvSpPr>
            <a:spLocks noGrp="1"/>
          </p:cNvSpPr>
          <p:nvPr>
            <p:ph idx="1"/>
          </p:nvPr>
        </p:nvSpPr>
        <p:spPr>
          <a:xfrm>
            <a:off x="423870" y="699542"/>
            <a:ext cx="8540750" cy="3960440"/>
          </a:xfrm>
        </p:spPr>
        <p:txBody>
          <a:bodyPr/>
          <a:lstStyle/>
          <a:p>
            <a:pPr marL="342900" indent="-342900" algn="ctr">
              <a:buNone/>
            </a:pPr>
            <a:endParaRPr lang="es-AR" sz="1800" b="0" dirty="0"/>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34</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152407" y="82848"/>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200" kern="0" dirty="0">
                <a:latin typeface="+mj-lt"/>
                <a:ea typeface="+mj-ea"/>
                <a:cs typeface="+mj-cs"/>
              </a:rPr>
              <a:t>Emergentes Taller 1 – Propuestas por cuadrante</a:t>
            </a:r>
            <a:endParaRPr kumimoji="0" lang="es-ES" sz="2200" b="1" i="0" u="none" strike="noStrike" kern="0" cap="none" spc="0" normalizeH="0" baseline="0" noProof="0" dirty="0">
              <a:ln>
                <a:noFill/>
              </a:ln>
              <a:solidFill>
                <a:srgbClr val="002D62"/>
              </a:solidFill>
              <a:effectLst/>
              <a:uLnTx/>
              <a:uFillTx/>
              <a:latin typeface="+mj-lt"/>
              <a:ea typeface="+mj-ea"/>
              <a:cs typeface="+mj-cs"/>
            </a:endParaRPr>
          </a:p>
        </p:txBody>
      </p:sp>
      <p:graphicFrame>
        <p:nvGraphicFramePr>
          <p:cNvPr id="5" name="Table 4">
            <a:extLst>
              <a:ext uri="{FF2B5EF4-FFF2-40B4-BE49-F238E27FC236}">
                <a16:creationId xmlns:a16="http://schemas.microsoft.com/office/drawing/2014/main" id="{8E807E28-30B3-4097-956C-769E92FAB1E5}"/>
              </a:ext>
            </a:extLst>
          </p:cNvPr>
          <p:cNvGraphicFramePr>
            <a:graphicFrameLocks noGrp="1"/>
          </p:cNvGraphicFramePr>
          <p:nvPr/>
        </p:nvGraphicFramePr>
        <p:xfrm>
          <a:off x="406730" y="653415"/>
          <a:ext cx="8496919" cy="4343400"/>
        </p:xfrm>
        <a:graphic>
          <a:graphicData uri="http://schemas.openxmlformats.org/drawingml/2006/table">
            <a:tbl>
              <a:tblPr firstRow="1" bandRow="1">
                <a:tableStyleId>{21E4AEA4-8DFA-4A89-87EB-49C32662AFE0}</a:tableStyleId>
              </a:tblPr>
              <a:tblGrid>
                <a:gridCol w="648203">
                  <a:extLst>
                    <a:ext uri="{9D8B030D-6E8A-4147-A177-3AD203B41FA5}">
                      <a16:colId xmlns:a16="http://schemas.microsoft.com/office/drawing/2014/main" val="28156436"/>
                    </a:ext>
                  </a:extLst>
                </a:gridCol>
                <a:gridCol w="1150055">
                  <a:extLst>
                    <a:ext uri="{9D8B030D-6E8A-4147-A177-3AD203B41FA5}">
                      <a16:colId xmlns:a16="http://schemas.microsoft.com/office/drawing/2014/main" val="3457610527"/>
                    </a:ext>
                  </a:extLst>
                </a:gridCol>
                <a:gridCol w="1512168">
                  <a:extLst>
                    <a:ext uri="{9D8B030D-6E8A-4147-A177-3AD203B41FA5}">
                      <a16:colId xmlns:a16="http://schemas.microsoft.com/office/drawing/2014/main" val="3621147743"/>
                    </a:ext>
                  </a:extLst>
                </a:gridCol>
                <a:gridCol w="3672408">
                  <a:extLst>
                    <a:ext uri="{9D8B030D-6E8A-4147-A177-3AD203B41FA5}">
                      <a16:colId xmlns:a16="http://schemas.microsoft.com/office/drawing/2014/main" val="2574961363"/>
                    </a:ext>
                  </a:extLst>
                </a:gridCol>
                <a:gridCol w="1514085">
                  <a:extLst>
                    <a:ext uri="{9D8B030D-6E8A-4147-A177-3AD203B41FA5}">
                      <a16:colId xmlns:a16="http://schemas.microsoft.com/office/drawing/2014/main" val="4096202554"/>
                    </a:ext>
                  </a:extLst>
                </a:gridCol>
              </a:tblGrid>
              <a:tr h="370840">
                <a:tc>
                  <a:txBody>
                    <a:bodyPr/>
                    <a:lstStyle/>
                    <a:p>
                      <a:pPr algn="ctr"/>
                      <a:r>
                        <a:rPr lang="es-AR" sz="1100" dirty="0"/>
                        <a:t>CUA-DRAN-TE</a:t>
                      </a:r>
                      <a:endParaRPr lang="en-US" sz="1100" dirty="0"/>
                    </a:p>
                  </a:txBody>
                  <a:tcPr/>
                </a:tc>
                <a:tc>
                  <a:txBody>
                    <a:bodyPr/>
                    <a:lstStyle/>
                    <a:p>
                      <a:pPr algn="ctr"/>
                      <a:r>
                        <a:rPr lang="es-AR" sz="1100" dirty="0"/>
                        <a:t>OBJETIVO</a:t>
                      </a:r>
                      <a:endParaRPr lang="en-US" sz="1100" dirty="0"/>
                    </a:p>
                  </a:txBody>
                  <a:tcPr/>
                </a:tc>
                <a:tc>
                  <a:txBody>
                    <a:bodyPr/>
                    <a:lstStyle/>
                    <a:p>
                      <a:pPr algn="ctr"/>
                      <a:r>
                        <a:rPr lang="es-AR" sz="1100" dirty="0"/>
                        <a:t>PROPUESTA</a:t>
                      </a:r>
                      <a:endParaRPr lang="en-US" sz="1100" dirty="0"/>
                    </a:p>
                  </a:txBody>
                  <a:tcPr/>
                </a:tc>
                <a:tc>
                  <a:txBody>
                    <a:bodyPr/>
                    <a:lstStyle/>
                    <a:p>
                      <a:pPr algn="ctr"/>
                      <a:r>
                        <a:rPr lang="es-AR" sz="1100" dirty="0"/>
                        <a:t>COMENTARIOS</a:t>
                      </a:r>
                      <a:endParaRPr lang="en-US" sz="1100" dirty="0"/>
                    </a:p>
                  </a:txBody>
                  <a:tcPr/>
                </a:tc>
                <a:tc>
                  <a:txBody>
                    <a:bodyPr/>
                    <a:lstStyle/>
                    <a:p>
                      <a:pPr algn="ctr"/>
                      <a:r>
                        <a:rPr lang="es-AR" sz="1100" dirty="0"/>
                        <a:t>RESPONSABLE / PLAZO</a:t>
                      </a:r>
                      <a:endParaRPr lang="en-US" sz="1100" dirty="0"/>
                    </a:p>
                  </a:txBody>
                  <a:tcPr/>
                </a:tc>
                <a:extLst>
                  <a:ext uri="{0D108BD9-81ED-4DB2-BD59-A6C34878D82A}">
                    <a16:rowId xmlns:a16="http://schemas.microsoft.com/office/drawing/2014/main" val="3732638586"/>
                  </a:ext>
                </a:extLst>
              </a:tr>
              <a:tr h="370840">
                <a:tc>
                  <a:txBody>
                    <a:bodyPr/>
                    <a:lstStyle/>
                    <a:p>
                      <a:pPr algn="ctr"/>
                      <a:r>
                        <a:rPr lang="es-AR" sz="1200" dirty="0"/>
                        <a:t>C</a:t>
                      </a:r>
                      <a:endParaRPr lang="en-US" sz="1200" dirty="0"/>
                    </a:p>
                  </a:txBody>
                  <a:tcPr/>
                </a:tc>
                <a:tc>
                  <a:txBody>
                    <a:bodyPr/>
                    <a:lstStyle/>
                    <a:p>
                      <a:pPr algn="ctr"/>
                      <a:r>
                        <a:rPr lang="es-AR" sz="1200" dirty="0"/>
                        <a:t>Consolidar el MT como espacio de pertenencia y gestión, y las relaciones entre sus miembros</a:t>
                      </a:r>
                      <a:endParaRPr lang="en-US" sz="1200" dirty="0"/>
                    </a:p>
                  </a:txBody>
                  <a:tcPr/>
                </a:tc>
                <a:tc>
                  <a:txBody>
                    <a:bodyPr/>
                    <a:lstStyle/>
                    <a:p>
                      <a:r>
                        <a:rPr lang="es-AR" sz="1200" dirty="0"/>
                        <a:t>- Reunirse todos los lunes durante media hora (horario a definir) para actualizarse mutuamente sobre prioridades de la semana.</a:t>
                      </a:r>
                      <a:endParaRPr lang="en-US" sz="1200" dirty="0"/>
                    </a:p>
                  </a:txBody>
                  <a:tcPr/>
                </a:tc>
                <a:tc>
                  <a:txBody>
                    <a:bodyPr/>
                    <a:lstStyle/>
                    <a:p>
                      <a:pPr marL="171450" indent="-171450">
                        <a:buFontTx/>
                        <a:buChar char="-"/>
                      </a:pPr>
                      <a:r>
                        <a:rPr lang="es-AR" sz="1200" dirty="0"/>
                        <a:t>No se espera que todos informen algo, sino sólo los que consideran que tienen prioridades que comunicar que impactan en otras áreas.</a:t>
                      </a:r>
                    </a:p>
                    <a:p>
                      <a:pPr marL="171450" indent="-171450">
                        <a:buFontTx/>
                        <a:buChar char="-"/>
                      </a:pPr>
                      <a:r>
                        <a:rPr lang="es-AR" sz="1200" dirty="0"/>
                        <a:t>Evaluar cada mes durante los primeros 3 meses la efectividad de estos encuentros. Ajustar si es necesario (“After </a:t>
                      </a:r>
                      <a:r>
                        <a:rPr lang="es-AR" sz="1200" dirty="0" err="1"/>
                        <a:t>Action</a:t>
                      </a:r>
                      <a:r>
                        <a:rPr lang="es-AR" sz="1200" dirty="0"/>
                        <a:t> </a:t>
                      </a:r>
                      <a:r>
                        <a:rPr lang="es-AR" sz="1200" dirty="0" err="1"/>
                        <a:t>Review</a:t>
                      </a:r>
                      <a:r>
                        <a:rPr lang="es-AR" sz="1200" dirty="0"/>
                        <a:t>”)</a:t>
                      </a:r>
                      <a:endParaRPr lang="en-US" sz="1200" dirty="0"/>
                    </a:p>
                  </a:txBody>
                  <a:tcPr/>
                </a:tc>
                <a:tc>
                  <a:txBody>
                    <a:bodyPr/>
                    <a:lstStyle/>
                    <a:p>
                      <a:pPr algn="ctr"/>
                      <a:r>
                        <a:rPr lang="es-AR" sz="1200" dirty="0"/>
                        <a:t>Max vía Nati propone horario y convoca primera reunión.</a:t>
                      </a:r>
                    </a:p>
                    <a:p>
                      <a:pPr algn="ctr"/>
                      <a:r>
                        <a:rPr lang="es-AR" sz="1200" dirty="0"/>
                        <a:t>¿Cuándo?</a:t>
                      </a:r>
                    </a:p>
                    <a:p>
                      <a:pPr algn="ctr"/>
                      <a:r>
                        <a:rPr lang="es-AR" sz="1200" dirty="0"/>
                        <a:t>¿Quién gestiona el AAR?</a:t>
                      </a:r>
                    </a:p>
                    <a:p>
                      <a:endParaRPr lang="es-AR" sz="1200" dirty="0"/>
                    </a:p>
                  </a:txBody>
                  <a:tcPr/>
                </a:tc>
                <a:extLst>
                  <a:ext uri="{0D108BD9-81ED-4DB2-BD59-A6C34878D82A}">
                    <a16:rowId xmlns:a16="http://schemas.microsoft.com/office/drawing/2014/main" val="2665094310"/>
                  </a:ext>
                </a:extLst>
              </a:tr>
              <a:tr h="370840">
                <a:tc>
                  <a:txBody>
                    <a:bodyPr/>
                    <a:lstStyle/>
                    <a:p>
                      <a:endParaRPr lang="en-US"/>
                    </a:p>
                  </a:txBody>
                  <a:tcPr/>
                </a:tc>
                <a:tc>
                  <a:txBody>
                    <a:bodyPr/>
                    <a:lstStyle/>
                    <a:p>
                      <a:endParaRPr lang="en-US" dirty="0"/>
                    </a:p>
                  </a:txBody>
                  <a:tcPr/>
                </a:tc>
                <a:tc>
                  <a:txBody>
                    <a:bodyPr/>
                    <a:lstStyle/>
                    <a:p>
                      <a:r>
                        <a:rPr lang="es-AR" sz="1200" dirty="0"/>
                        <a:t>Realizar almuerzos y cenas de equipo (sin tratar temas de trabajo)</a:t>
                      </a:r>
                      <a:endParaRPr lang="en-US" sz="1100" dirty="0"/>
                    </a:p>
                  </a:txBody>
                  <a:tcPr/>
                </a:tc>
                <a:tc>
                  <a:txBody>
                    <a:bodyPr/>
                    <a:lstStyle/>
                    <a:p>
                      <a:r>
                        <a:rPr lang="es-AR" sz="1200" dirty="0"/>
                        <a:t>Frecuencia: mensual //1 cena  cada 2 almuerzos.</a:t>
                      </a:r>
                    </a:p>
                    <a:p>
                      <a:r>
                        <a:rPr lang="es-AR" sz="1200" dirty="0"/>
                        <a:t>A 15 días de la reunión de gestión mensual del MT.</a:t>
                      </a:r>
                    </a:p>
                    <a:p>
                      <a:r>
                        <a:rPr lang="es-AR" sz="1200" dirty="0"/>
                        <a:t>Sólo asisten miembros del MT</a:t>
                      </a:r>
                    </a:p>
                    <a:p>
                      <a:endParaRPr lang="es-AR" sz="1200" dirty="0"/>
                    </a:p>
                    <a:p>
                      <a:endParaRPr lang="en-US" sz="1200" dirty="0"/>
                    </a:p>
                  </a:txBody>
                  <a:tcPr/>
                </a:tc>
                <a:tc>
                  <a:txBody>
                    <a:bodyPr/>
                    <a:lstStyle/>
                    <a:p>
                      <a:pPr algn="ctr"/>
                      <a:r>
                        <a:rPr lang="es-AR" sz="1200" dirty="0"/>
                        <a:t>¿RRHH?</a:t>
                      </a:r>
                      <a:endParaRPr lang="en-US" sz="1200" dirty="0"/>
                    </a:p>
                  </a:txBody>
                  <a:tcPr/>
                </a:tc>
                <a:extLst>
                  <a:ext uri="{0D108BD9-81ED-4DB2-BD59-A6C34878D82A}">
                    <a16:rowId xmlns:a16="http://schemas.microsoft.com/office/drawing/2014/main" val="174858720"/>
                  </a:ext>
                </a:extLst>
              </a:tr>
              <a:tr h="370840">
                <a:tc>
                  <a:txBody>
                    <a:bodyPr/>
                    <a:lstStyle/>
                    <a:p>
                      <a:endParaRPr lang="en-US" dirty="0"/>
                    </a:p>
                  </a:txBody>
                  <a:tcPr/>
                </a:tc>
                <a:tc>
                  <a:txBody>
                    <a:bodyPr/>
                    <a:lstStyle/>
                    <a:p>
                      <a:endParaRPr lang="en-US" dirty="0"/>
                    </a:p>
                  </a:txBody>
                  <a:tcPr/>
                </a:tc>
                <a:tc>
                  <a:txBody>
                    <a:bodyPr/>
                    <a:lstStyle/>
                    <a:p>
                      <a:r>
                        <a:rPr lang="es-AR" sz="1200" dirty="0"/>
                        <a:t>-Realizar reuniones sobre temas específicos (crisis o pedidos de información / consulta)</a:t>
                      </a:r>
                      <a:endParaRPr lang="en-US" sz="1200" dirty="0"/>
                    </a:p>
                  </a:txBody>
                  <a:tcPr/>
                </a:tc>
                <a:tc>
                  <a:txBody>
                    <a:bodyPr/>
                    <a:lstStyle/>
                    <a:p>
                      <a:r>
                        <a:rPr lang="es-AR" sz="1200" dirty="0"/>
                        <a:t>Sin frecuencia prestablecida</a:t>
                      </a:r>
                    </a:p>
                    <a:p>
                      <a:r>
                        <a:rPr lang="es-AR" sz="1200" dirty="0"/>
                        <a:t>Cualquier miembro del MT propone</a:t>
                      </a:r>
                      <a:endParaRPr lang="en-US" sz="1200" dirty="0"/>
                    </a:p>
                  </a:txBody>
                  <a:tcPr/>
                </a:tc>
                <a:tc>
                  <a:txBody>
                    <a:bodyPr/>
                    <a:lstStyle/>
                    <a:p>
                      <a:pPr algn="ctr"/>
                      <a:r>
                        <a:rPr lang="es-AR" sz="1200" dirty="0"/>
                        <a:t>¿Quién organiza?</a:t>
                      </a:r>
                      <a:endParaRPr lang="en-US" sz="1200" dirty="0"/>
                    </a:p>
                  </a:txBody>
                  <a:tcPr/>
                </a:tc>
                <a:extLst>
                  <a:ext uri="{0D108BD9-81ED-4DB2-BD59-A6C34878D82A}">
                    <a16:rowId xmlns:a16="http://schemas.microsoft.com/office/drawing/2014/main" val="3596074875"/>
                  </a:ext>
                </a:extLst>
              </a:tr>
            </a:tbl>
          </a:graphicData>
        </a:graphic>
      </p:graphicFrame>
      <p:pic>
        <p:nvPicPr>
          <p:cNvPr id="6" name="Imagen 5">
            <a:extLst>
              <a:ext uri="{FF2B5EF4-FFF2-40B4-BE49-F238E27FC236}">
                <a16:creationId xmlns:a16="http://schemas.microsoft.com/office/drawing/2014/main" id="{ADDA6BDA-FB6F-4B1E-B1CF-B913F86AF5D0}"/>
              </a:ext>
            </a:extLst>
          </p:cNvPr>
          <p:cNvPicPr>
            <a:picLocks noChangeAspect="1"/>
          </p:cNvPicPr>
          <p:nvPr/>
        </p:nvPicPr>
        <p:blipFill>
          <a:blip r:embed="rId2"/>
          <a:stretch>
            <a:fillRect/>
          </a:stretch>
        </p:blipFill>
        <p:spPr>
          <a:xfrm>
            <a:off x="471998" y="1851670"/>
            <a:ext cx="554784" cy="542591"/>
          </a:xfrm>
          <a:prstGeom prst="rect">
            <a:avLst/>
          </a:prstGeom>
        </p:spPr>
      </p:pic>
      <p:pic>
        <p:nvPicPr>
          <p:cNvPr id="10" name="Imagen 9">
            <a:extLst>
              <a:ext uri="{FF2B5EF4-FFF2-40B4-BE49-F238E27FC236}">
                <a16:creationId xmlns:a16="http://schemas.microsoft.com/office/drawing/2014/main" id="{1FD2C5DE-4DED-42C6-8BE8-508859EA8C53}"/>
              </a:ext>
            </a:extLst>
          </p:cNvPr>
          <p:cNvPicPr>
            <a:picLocks noChangeAspect="1"/>
          </p:cNvPicPr>
          <p:nvPr/>
        </p:nvPicPr>
        <p:blipFill>
          <a:blip r:embed="rId3"/>
          <a:stretch>
            <a:fillRect/>
          </a:stretch>
        </p:blipFill>
        <p:spPr>
          <a:xfrm>
            <a:off x="8077200" y="45653"/>
            <a:ext cx="485724" cy="494059"/>
          </a:xfrm>
          <a:prstGeom prst="rect">
            <a:avLst/>
          </a:prstGeom>
        </p:spPr>
      </p:pic>
    </p:spTree>
    <p:extLst>
      <p:ext uri="{BB962C8B-B14F-4D97-AF65-F5344CB8AC3E}">
        <p14:creationId xmlns:p14="http://schemas.microsoft.com/office/powerpoint/2010/main" val="2433663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35</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152407" y="82848"/>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200" kern="0" dirty="0">
                <a:latin typeface="+mj-lt"/>
                <a:ea typeface="+mj-ea"/>
                <a:cs typeface="+mj-cs"/>
              </a:rPr>
              <a:t>Emergentes Taller 1 – Propuestas por cuadrante</a:t>
            </a:r>
            <a:endParaRPr kumimoji="0" lang="es-ES" sz="2200" b="1" i="0" u="none" strike="noStrike" kern="0" cap="none" spc="0" normalizeH="0" baseline="0" noProof="0" dirty="0">
              <a:ln>
                <a:noFill/>
              </a:ln>
              <a:solidFill>
                <a:srgbClr val="002D62"/>
              </a:solidFill>
              <a:effectLst/>
              <a:uLnTx/>
              <a:uFillTx/>
              <a:latin typeface="+mj-lt"/>
              <a:ea typeface="+mj-ea"/>
              <a:cs typeface="+mj-cs"/>
            </a:endParaRPr>
          </a:p>
        </p:txBody>
      </p:sp>
      <p:graphicFrame>
        <p:nvGraphicFramePr>
          <p:cNvPr id="5" name="Table 4">
            <a:extLst>
              <a:ext uri="{FF2B5EF4-FFF2-40B4-BE49-F238E27FC236}">
                <a16:creationId xmlns:a16="http://schemas.microsoft.com/office/drawing/2014/main" id="{8E807E28-30B3-4097-956C-769E92FAB1E5}"/>
              </a:ext>
            </a:extLst>
          </p:cNvPr>
          <p:cNvGraphicFramePr>
            <a:graphicFrameLocks noGrp="1"/>
          </p:cNvGraphicFramePr>
          <p:nvPr/>
        </p:nvGraphicFramePr>
        <p:xfrm>
          <a:off x="458449" y="1203598"/>
          <a:ext cx="8496919" cy="2331720"/>
        </p:xfrm>
        <a:graphic>
          <a:graphicData uri="http://schemas.openxmlformats.org/drawingml/2006/table">
            <a:tbl>
              <a:tblPr firstRow="1" bandRow="1">
                <a:tableStyleId>{21E4AEA4-8DFA-4A89-87EB-49C32662AFE0}</a:tableStyleId>
              </a:tblPr>
              <a:tblGrid>
                <a:gridCol w="648203">
                  <a:extLst>
                    <a:ext uri="{9D8B030D-6E8A-4147-A177-3AD203B41FA5}">
                      <a16:colId xmlns:a16="http://schemas.microsoft.com/office/drawing/2014/main" val="28156436"/>
                    </a:ext>
                  </a:extLst>
                </a:gridCol>
                <a:gridCol w="1150055">
                  <a:extLst>
                    <a:ext uri="{9D8B030D-6E8A-4147-A177-3AD203B41FA5}">
                      <a16:colId xmlns:a16="http://schemas.microsoft.com/office/drawing/2014/main" val="3457610527"/>
                    </a:ext>
                  </a:extLst>
                </a:gridCol>
                <a:gridCol w="1512168">
                  <a:extLst>
                    <a:ext uri="{9D8B030D-6E8A-4147-A177-3AD203B41FA5}">
                      <a16:colId xmlns:a16="http://schemas.microsoft.com/office/drawing/2014/main" val="3621147743"/>
                    </a:ext>
                  </a:extLst>
                </a:gridCol>
                <a:gridCol w="3672408">
                  <a:extLst>
                    <a:ext uri="{9D8B030D-6E8A-4147-A177-3AD203B41FA5}">
                      <a16:colId xmlns:a16="http://schemas.microsoft.com/office/drawing/2014/main" val="2574961363"/>
                    </a:ext>
                  </a:extLst>
                </a:gridCol>
                <a:gridCol w="1514085">
                  <a:extLst>
                    <a:ext uri="{9D8B030D-6E8A-4147-A177-3AD203B41FA5}">
                      <a16:colId xmlns:a16="http://schemas.microsoft.com/office/drawing/2014/main" val="4096202554"/>
                    </a:ext>
                  </a:extLst>
                </a:gridCol>
              </a:tblGrid>
              <a:tr h="370840">
                <a:tc>
                  <a:txBody>
                    <a:bodyPr/>
                    <a:lstStyle/>
                    <a:p>
                      <a:pPr algn="ctr"/>
                      <a:r>
                        <a:rPr lang="es-AR" sz="1100" dirty="0"/>
                        <a:t>CUA-DRAN-TE</a:t>
                      </a:r>
                      <a:endParaRPr lang="en-US" sz="1100" dirty="0"/>
                    </a:p>
                  </a:txBody>
                  <a:tcPr/>
                </a:tc>
                <a:tc>
                  <a:txBody>
                    <a:bodyPr/>
                    <a:lstStyle/>
                    <a:p>
                      <a:pPr algn="ctr"/>
                      <a:r>
                        <a:rPr lang="es-AR" sz="1100" dirty="0"/>
                        <a:t>OBJETIVO</a:t>
                      </a:r>
                      <a:endParaRPr lang="en-US" sz="1100" dirty="0"/>
                    </a:p>
                  </a:txBody>
                  <a:tcPr/>
                </a:tc>
                <a:tc>
                  <a:txBody>
                    <a:bodyPr/>
                    <a:lstStyle/>
                    <a:p>
                      <a:pPr algn="ctr"/>
                      <a:r>
                        <a:rPr lang="es-AR" sz="1100" dirty="0"/>
                        <a:t>PROPUESTA</a:t>
                      </a:r>
                      <a:endParaRPr lang="en-US" sz="1100" dirty="0"/>
                    </a:p>
                  </a:txBody>
                  <a:tcPr/>
                </a:tc>
                <a:tc>
                  <a:txBody>
                    <a:bodyPr/>
                    <a:lstStyle/>
                    <a:p>
                      <a:pPr algn="ctr"/>
                      <a:r>
                        <a:rPr lang="es-AR" sz="1100" dirty="0"/>
                        <a:t>COMENTARIOS</a:t>
                      </a:r>
                      <a:endParaRPr lang="en-US" sz="1100" dirty="0"/>
                    </a:p>
                  </a:txBody>
                  <a:tcPr/>
                </a:tc>
                <a:tc>
                  <a:txBody>
                    <a:bodyPr/>
                    <a:lstStyle/>
                    <a:p>
                      <a:pPr algn="ctr"/>
                      <a:r>
                        <a:rPr lang="es-AR" sz="1100" dirty="0"/>
                        <a:t>RESPONSABLE / PLAZO</a:t>
                      </a:r>
                      <a:endParaRPr lang="en-US" sz="1100" dirty="0"/>
                    </a:p>
                  </a:txBody>
                  <a:tcPr/>
                </a:tc>
                <a:extLst>
                  <a:ext uri="{0D108BD9-81ED-4DB2-BD59-A6C34878D82A}">
                    <a16:rowId xmlns:a16="http://schemas.microsoft.com/office/drawing/2014/main" val="3732638586"/>
                  </a:ext>
                </a:extLst>
              </a:tr>
              <a:tr h="370840">
                <a:tc>
                  <a:txBody>
                    <a:bodyPr/>
                    <a:lstStyle/>
                    <a:p>
                      <a:pPr algn="ctr"/>
                      <a:r>
                        <a:rPr lang="es-AR" sz="1200" dirty="0"/>
                        <a:t>D</a:t>
                      </a:r>
                      <a:endParaRPr lang="en-US" sz="1200" dirty="0"/>
                    </a:p>
                  </a:txBody>
                  <a:tcPr/>
                </a:tc>
                <a:tc>
                  <a:txBody>
                    <a:bodyPr/>
                    <a:lstStyle/>
                    <a:p>
                      <a:pPr algn="ctr"/>
                      <a:r>
                        <a:rPr lang="es-AR" sz="1200" dirty="0"/>
                        <a:t>Profundizar la relación y la efectividad individual y de equipo del MT</a:t>
                      </a:r>
                      <a:endParaRPr lang="en-US" sz="1200" dirty="0"/>
                    </a:p>
                  </a:txBody>
                  <a:tcPr/>
                </a:tc>
                <a:tc>
                  <a:txBody>
                    <a:bodyPr/>
                    <a:lstStyle/>
                    <a:p>
                      <a:r>
                        <a:rPr lang="es-AR" sz="1200" dirty="0"/>
                        <a:t>-Sistematizar espacios de </a:t>
                      </a:r>
                      <a:r>
                        <a:rPr lang="es-AR" sz="1200" dirty="0" err="1"/>
                        <a:t>feedback</a:t>
                      </a:r>
                      <a:r>
                        <a:rPr lang="es-AR" sz="1200" dirty="0"/>
                        <a:t> entre miembros del MT</a:t>
                      </a:r>
                      <a:endParaRPr lang="en-US" sz="1200" dirty="0"/>
                    </a:p>
                  </a:txBody>
                  <a:tcPr/>
                </a:tc>
                <a:tc>
                  <a:txBody>
                    <a:bodyPr/>
                    <a:lstStyle/>
                    <a:p>
                      <a:pPr marL="0" indent="0">
                        <a:buFontTx/>
                        <a:buNone/>
                      </a:pPr>
                      <a:r>
                        <a:rPr lang="es-AR" sz="1200" dirty="0"/>
                        <a:t>Referidas a la persona en tanto líder de área y/o miembro del MT</a:t>
                      </a:r>
                    </a:p>
                    <a:p>
                      <a:pPr marL="0" indent="0">
                        <a:buFontTx/>
                        <a:buNone/>
                      </a:pPr>
                      <a:r>
                        <a:rPr lang="es-AR" sz="1200" dirty="0"/>
                        <a:t>Ideas posibles (en construcción):</a:t>
                      </a:r>
                    </a:p>
                    <a:p>
                      <a:pPr marL="171450" indent="-171450">
                        <a:buFontTx/>
                        <a:buChar char="-"/>
                      </a:pPr>
                      <a:r>
                        <a:rPr lang="es-AR" sz="1200" dirty="0"/>
                        <a:t>Comprometer encuentros 1 a 1 con reglas de </a:t>
                      </a:r>
                      <a:r>
                        <a:rPr lang="es-AR" sz="1200" dirty="0" err="1"/>
                        <a:t>feedback</a:t>
                      </a:r>
                      <a:r>
                        <a:rPr lang="es-AR" sz="1200" dirty="0"/>
                        <a:t> claras prestablecidas</a:t>
                      </a:r>
                    </a:p>
                    <a:p>
                      <a:pPr marL="171450" indent="-171450">
                        <a:buFontTx/>
                        <a:buChar char="-"/>
                      </a:pPr>
                      <a:r>
                        <a:rPr lang="es-AR" sz="1200" dirty="0"/>
                        <a:t>Crear espacios y mecánica de </a:t>
                      </a:r>
                      <a:r>
                        <a:rPr lang="es-AR" sz="1200" dirty="0" err="1"/>
                        <a:t>feedback</a:t>
                      </a:r>
                      <a:r>
                        <a:rPr lang="es-AR" sz="1200" dirty="0"/>
                        <a:t> grupal a cada miembro</a:t>
                      </a:r>
                    </a:p>
                    <a:p>
                      <a:pPr marL="171450" indent="-171450">
                        <a:buFontTx/>
                        <a:buChar char="-"/>
                      </a:pPr>
                      <a:r>
                        <a:rPr lang="es-AR" sz="1200" dirty="0"/>
                        <a:t>Combinar las 2 anteriores (Ej.: </a:t>
                      </a:r>
                      <a:r>
                        <a:rPr lang="es-AR" sz="1200" dirty="0" err="1"/>
                        <a:t>feedback</a:t>
                      </a:r>
                      <a:r>
                        <a:rPr lang="es-AR" sz="1200" dirty="0"/>
                        <a:t> grupal + mentoría individual)</a:t>
                      </a:r>
                    </a:p>
                  </a:txBody>
                  <a:tcPr/>
                </a:tc>
                <a:tc>
                  <a:txBody>
                    <a:bodyPr/>
                    <a:lstStyle/>
                    <a:p>
                      <a:pPr algn="ctr"/>
                      <a:r>
                        <a:rPr lang="es-AR" sz="1200" dirty="0"/>
                        <a:t>¿RRHH?</a:t>
                      </a:r>
                    </a:p>
                    <a:p>
                      <a:pPr algn="ctr"/>
                      <a:r>
                        <a:rPr lang="es-AR" sz="1200" dirty="0"/>
                        <a:t>¿Plazo?</a:t>
                      </a:r>
                    </a:p>
                    <a:p>
                      <a:endParaRPr lang="es-AR" sz="1200" dirty="0"/>
                    </a:p>
                  </a:txBody>
                  <a:tcPr/>
                </a:tc>
                <a:extLst>
                  <a:ext uri="{0D108BD9-81ED-4DB2-BD59-A6C34878D82A}">
                    <a16:rowId xmlns:a16="http://schemas.microsoft.com/office/drawing/2014/main" val="2665094310"/>
                  </a:ext>
                </a:extLst>
              </a:tr>
            </a:tbl>
          </a:graphicData>
        </a:graphic>
      </p:graphicFrame>
      <p:pic>
        <p:nvPicPr>
          <p:cNvPr id="3" name="Imagen 2">
            <a:extLst>
              <a:ext uri="{FF2B5EF4-FFF2-40B4-BE49-F238E27FC236}">
                <a16:creationId xmlns:a16="http://schemas.microsoft.com/office/drawing/2014/main" id="{9F68842C-5A97-4531-9474-599384D9CFA2}"/>
              </a:ext>
            </a:extLst>
          </p:cNvPr>
          <p:cNvPicPr>
            <a:picLocks noChangeAspect="1"/>
          </p:cNvPicPr>
          <p:nvPr/>
        </p:nvPicPr>
        <p:blipFill>
          <a:blip r:embed="rId2"/>
          <a:stretch>
            <a:fillRect/>
          </a:stretch>
        </p:blipFill>
        <p:spPr>
          <a:xfrm>
            <a:off x="519153" y="2715766"/>
            <a:ext cx="554784" cy="557833"/>
          </a:xfrm>
          <a:prstGeom prst="rect">
            <a:avLst/>
          </a:prstGeom>
        </p:spPr>
      </p:pic>
      <p:pic>
        <p:nvPicPr>
          <p:cNvPr id="8" name="Imagen 7">
            <a:extLst>
              <a:ext uri="{FF2B5EF4-FFF2-40B4-BE49-F238E27FC236}">
                <a16:creationId xmlns:a16="http://schemas.microsoft.com/office/drawing/2014/main" id="{C1A947FD-DDD0-426B-AB78-EBB6A2CB1D9C}"/>
              </a:ext>
            </a:extLst>
          </p:cNvPr>
          <p:cNvPicPr>
            <a:picLocks noChangeAspect="1"/>
          </p:cNvPicPr>
          <p:nvPr/>
        </p:nvPicPr>
        <p:blipFill>
          <a:blip r:embed="rId3"/>
          <a:stretch>
            <a:fillRect/>
          </a:stretch>
        </p:blipFill>
        <p:spPr>
          <a:xfrm>
            <a:off x="8478764" y="45653"/>
            <a:ext cx="485724" cy="494059"/>
          </a:xfrm>
          <a:prstGeom prst="rect">
            <a:avLst/>
          </a:prstGeom>
        </p:spPr>
      </p:pic>
    </p:spTree>
    <p:extLst>
      <p:ext uri="{BB962C8B-B14F-4D97-AF65-F5344CB8AC3E}">
        <p14:creationId xmlns:p14="http://schemas.microsoft.com/office/powerpoint/2010/main" val="31343711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3" name="Content Placeholder 2"/>
          <p:cNvSpPr>
            <a:spLocks noGrp="1"/>
          </p:cNvSpPr>
          <p:nvPr>
            <p:ph idx="1"/>
          </p:nvPr>
        </p:nvSpPr>
        <p:spPr>
          <a:xfrm>
            <a:off x="611560" y="771550"/>
            <a:ext cx="8152155" cy="3024336"/>
          </a:xfrm>
        </p:spPr>
        <p:txBody>
          <a:bodyPr/>
          <a:lstStyle/>
          <a:p>
            <a:pPr marL="342900" indent="-342900" algn="ctr">
              <a:buNone/>
            </a:pPr>
            <a:r>
              <a:rPr lang="es-AR" sz="1800" u="sng" dirty="0"/>
              <a:t>Ideas / Acciones que nos acercarían al Alto Desempeño</a:t>
            </a:r>
            <a:r>
              <a:rPr lang="es-AR" sz="1800" b="0" dirty="0"/>
              <a:t>:</a:t>
            </a:r>
          </a:p>
          <a:p>
            <a:pPr marL="231775" lvl="1" indent="-231775">
              <a:spcBef>
                <a:spcPts val="600"/>
              </a:spcBef>
              <a:buClr>
                <a:schemeClr val="accent2"/>
              </a:buClr>
              <a:buFontTx/>
              <a:buChar char="-"/>
            </a:pPr>
            <a:r>
              <a:rPr lang="es-AR" sz="1400" b="0" i="1" dirty="0" err="1">
                <a:solidFill>
                  <a:srgbClr val="000204"/>
                </a:solidFill>
                <a:ea typeface="+mn-ea"/>
                <a:sym typeface="Wingdings" panose="05000000000000000000" pitchFamily="2" charset="2"/>
              </a:rPr>
              <a:t>Scorecard</a:t>
            </a:r>
            <a:r>
              <a:rPr lang="es-AR" sz="1400" b="0" i="1" dirty="0">
                <a:solidFill>
                  <a:srgbClr val="000204"/>
                </a:solidFill>
                <a:ea typeface="+mn-ea"/>
                <a:sym typeface="Wingdings" panose="05000000000000000000" pitchFamily="2" charset="2"/>
              </a:rPr>
              <a:t> de datos de cada área […¿en qué reuniones? ¿Algo que aclarar?]</a:t>
            </a:r>
          </a:p>
          <a:p>
            <a:pPr marL="231775" lvl="1" indent="-231775">
              <a:spcBef>
                <a:spcPts val="600"/>
              </a:spcBef>
              <a:buClr>
                <a:schemeClr val="accent2"/>
              </a:buClr>
              <a:buFontTx/>
              <a:buChar char="-"/>
            </a:pPr>
            <a:r>
              <a:rPr lang="es-AR" sz="1400" b="0" i="1" dirty="0">
                <a:solidFill>
                  <a:srgbClr val="000204"/>
                </a:solidFill>
                <a:ea typeface="+mn-ea"/>
                <a:sym typeface="Wingdings" panose="05000000000000000000" pitchFamily="2" charset="2"/>
              </a:rPr>
              <a:t>MT: comunicador corporativo [¿Acciones?]</a:t>
            </a:r>
          </a:p>
          <a:p>
            <a:pPr marL="231775" lvl="1" indent="-231775">
              <a:spcBef>
                <a:spcPts val="600"/>
              </a:spcBef>
              <a:buClr>
                <a:schemeClr val="accent2"/>
              </a:buClr>
              <a:buFontTx/>
              <a:buChar char="-"/>
            </a:pPr>
            <a:r>
              <a:rPr lang="es-AR" sz="1400" b="0" i="1" dirty="0">
                <a:solidFill>
                  <a:srgbClr val="000204"/>
                </a:solidFill>
                <a:ea typeface="+mn-ea"/>
                <a:sym typeface="Wingdings" panose="05000000000000000000" pitchFamily="2" charset="2"/>
              </a:rPr>
              <a:t>Sistematizar el aprendizaje de las buenas y malas experiencias (“After </a:t>
            </a:r>
            <a:r>
              <a:rPr lang="es-AR" sz="1400" b="0" i="1" dirty="0" err="1">
                <a:solidFill>
                  <a:srgbClr val="000204"/>
                </a:solidFill>
                <a:ea typeface="+mn-ea"/>
                <a:sym typeface="Wingdings" panose="05000000000000000000" pitchFamily="2" charset="2"/>
              </a:rPr>
              <a:t>Action</a:t>
            </a:r>
            <a:r>
              <a:rPr lang="es-AR" sz="1400" b="0" i="1" dirty="0">
                <a:solidFill>
                  <a:srgbClr val="000204"/>
                </a:solidFill>
                <a:ea typeface="+mn-ea"/>
                <a:sym typeface="Wingdings" panose="05000000000000000000" pitchFamily="2" charset="2"/>
              </a:rPr>
              <a:t> </a:t>
            </a:r>
            <a:r>
              <a:rPr lang="es-AR" sz="1400" b="0" i="1" dirty="0" err="1">
                <a:solidFill>
                  <a:srgbClr val="000204"/>
                </a:solidFill>
                <a:ea typeface="+mn-ea"/>
                <a:sym typeface="Wingdings" panose="05000000000000000000" pitchFamily="2" charset="2"/>
              </a:rPr>
              <a:t>Review</a:t>
            </a:r>
            <a:r>
              <a:rPr lang="es-AR" sz="1400" b="0" i="1" dirty="0">
                <a:solidFill>
                  <a:srgbClr val="000204"/>
                </a:solidFill>
                <a:ea typeface="+mn-ea"/>
                <a:sym typeface="Wingdings" panose="05000000000000000000" pitchFamily="2" charset="2"/>
              </a:rPr>
              <a:t>” – AAR)</a:t>
            </a:r>
          </a:p>
          <a:p>
            <a:pPr marL="231775" lvl="1" indent="-231775">
              <a:spcBef>
                <a:spcPts val="600"/>
              </a:spcBef>
              <a:buClr>
                <a:schemeClr val="accent2"/>
              </a:buClr>
              <a:buFontTx/>
              <a:buChar char="-"/>
            </a:pPr>
            <a:r>
              <a:rPr lang="es-AR" sz="1400" b="0" i="1" dirty="0">
                <a:solidFill>
                  <a:srgbClr val="000204"/>
                </a:solidFill>
                <a:ea typeface="+mn-ea"/>
                <a:sym typeface="Wingdings" panose="05000000000000000000" pitchFamily="2" charset="2"/>
              </a:rPr>
              <a:t>Identificar si hay “temas Tabú” y aprender a hablar de ellos</a:t>
            </a:r>
            <a:endParaRPr lang="es-AR" sz="1400" b="0" i="1" dirty="0">
              <a:solidFill>
                <a:srgbClr val="000204"/>
              </a:solidFill>
              <a:ea typeface="+mn-ea"/>
            </a:endParaRPr>
          </a:p>
          <a:p>
            <a:pPr>
              <a:spcBef>
                <a:spcPts val="600"/>
              </a:spcBef>
              <a:buFontTx/>
              <a:buChar char="-"/>
            </a:pPr>
            <a:r>
              <a:rPr lang="es-AR" sz="1400" b="0" i="1" dirty="0">
                <a:solidFill>
                  <a:srgbClr val="000204"/>
                </a:solidFill>
              </a:rPr>
              <a:t>Cultivar el compromiso, entendido como actitud. [“lo que te pasa me importa y pongo lo mejor de mí para ayudarte con eso] y como promesas de cumplimiento efectivo [“compromisos impecables”]</a:t>
            </a:r>
          </a:p>
          <a:p>
            <a:pPr>
              <a:spcBef>
                <a:spcPts val="600"/>
              </a:spcBef>
              <a:buFontTx/>
              <a:buChar char="-"/>
            </a:pPr>
            <a:r>
              <a:rPr lang="es-AR" sz="1400" b="0" i="1" dirty="0">
                <a:solidFill>
                  <a:srgbClr val="000204"/>
                </a:solidFill>
              </a:rPr>
              <a:t>Acordar temas y mecanismos de decisión en el MT en el futuro.</a:t>
            </a:r>
          </a:p>
          <a:p>
            <a:pPr marL="342900" indent="-342900" algn="ctr">
              <a:buNone/>
            </a:pPr>
            <a:endParaRPr lang="es-AR" sz="1800" b="0" dirty="0"/>
          </a:p>
          <a:p>
            <a:pPr marL="342900" indent="-342900">
              <a:buFont typeface="+mj-lt"/>
              <a:buAutoNum type="arabicPeriod"/>
            </a:pPr>
            <a:endParaRPr lang="es-AR" sz="1800" b="0" dirty="0"/>
          </a:p>
          <a:p>
            <a:pPr marL="342900" indent="-342900">
              <a:buFont typeface="+mj-lt"/>
              <a:buAutoNum type="arabicPeriod"/>
            </a:pPr>
            <a:endParaRPr lang="es-AR" sz="1800" b="0" dirty="0"/>
          </a:p>
          <a:p>
            <a:endParaRPr lang="es-AR" sz="1800" b="0" dirty="0"/>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36</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400" kern="0" dirty="0">
                <a:latin typeface="+mj-lt"/>
                <a:ea typeface="+mj-ea"/>
                <a:cs typeface="+mj-cs"/>
              </a:rPr>
              <a:t>Otros emergentes del Taller 1 (Día 1)</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sp>
        <p:nvSpPr>
          <p:cNvPr id="8" name="Content Placeholder 2">
            <a:extLst>
              <a:ext uri="{FF2B5EF4-FFF2-40B4-BE49-F238E27FC236}">
                <a16:creationId xmlns:a16="http://schemas.microsoft.com/office/drawing/2014/main" id="{D3C53104-EE14-4EC0-8DCC-1BCE6DEB999F}"/>
              </a:ext>
            </a:extLst>
          </p:cNvPr>
          <p:cNvSpPr txBox="1">
            <a:spLocks/>
          </p:cNvSpPr>
          <p:nvPr/>
        </p:nvSpPr>
        <p:spPr bwMode="auto">
          <a:xfrm>
            <a:off x="623592" y="3363838"/>
            <a:ext cx="7929190" cy="13058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31775" indent="-231775" algn="l" rtl="0" eaLnBrk="0" fontAlgn="base" hangingPunct="0">
              <a:spcBef>
                <a:spcPct val="60000"/>
              </a:spcBef>
              <a:spcAft>
                <a:spcPct val="0"/>
              </a:spcAft>
              <a:buClr>
                <a:schemeClr val="accent2"/>
              </a:buClr>
              <a:buChar char="•"/>
              <a:defRPr sz="3200" b="1">
                <a:solidFill>
                  <a:srgbClr val="002D62"/>
                </a:solidFill>
                <a:latin typeface="+mn-lt"/>
                <a:ea typeface="+mn-ea"/>
                <a:cs typeface="+mn-cs"/>
              </a:defRPr>
            </a:lvl1pPr>
            <a:lvl2pPr marL="566738" indent="-220663" algn="l" rtl="0" eaLnBrk="0" fontAlgn="base" hangingPunct="0">
              <a:spcBef>
                <a:spcPct val="60000"/>
              </a:spcBef>
              <a:spcAft>
                <a:spcPct val="0"/>
              </a:spcAft>
              <a:buClr>
                <a:srgbClr val="A6A6A6"/>
              </a:buClr>
              <a:buFont typeface="Verdana" pitchFamily="34" charset="0"/>
              <a:buChar char="›"/>
              <a:defRPr sz="1600" b="1">
                <a:solidFill>
                  <a:srgbClr val="002D62"/>
                </a:solidFill>
                <a:latin typeface="+mn-lt"/>
                <a:cs typeface="+mn-cs"/>
              </a:defRPr>
            </a:lvl2pPr>
            <a:lvl3pPr marL="914400" indent="-233363" algn="l" rtl="0" eaLnBrk="0" fontAlgn="base" hangingPunct="0">
              <a:spcBef>
                <a:spcPct val="60000"/>
              </a:spcBef>
              <a:spcAft>
                <a:spcPct val="0"/>
              </a:spcAft>
              <a:buClr>
                <a:srgbClr val="A6A6A6"/>
              </a:buClr>
              <a:buFont typeface="Arial" pitchFamily="34" charset="0"/>
              <a:buChar char="-"/>
              <a:defRPr sz="1400" b="1">
                <a:solidFill>
                  <a:srgbClr val="002D62"/>
                </a:solidFill>
                <a:latin typeface="+mn-lt"/>
                <a:cs typeface="+mn-cs"/>
              </a:defRPr>
            </a:lvl3pPr>
            <a:lvl4pPr marL="1600200" indent="-228600" algn="l" rtl="0" eaLnBrk="0" fontAlgn="base" hangingPunct="0">
              <a:spcBef>
                <a:spcPct val="20000"/>
              </a:spcBef>
              <a:spcAft>
                <a:spcPct val="0"/>
              </a:spcAft>
              <a:buChar char="–"/>
              <a:defRPr sz="1400">
                <a:solidFill>
                  <a:srgbClr val="002D62"/>
                </a:solidFill>
                <a:latin typeface="+mn-lt"/>
                <a:cs typeface="+mn-cs"/>
              </a:defRPr>
            </a:lvl4pPr>
            <a:lvl5pPr marL="2057400" indent="-228600" algn="l" rtl="0" eaLnBrk="0" fontAlgn="base" hangingPunct="0">
              <a:spcBef>
                <a:spcPct val="20000"/>
              </a:spcBef>
              <a:spcAft>
                <a:spcPct val="0"/>
              </a:spcAft>
              <a:buChar char="»"/>
              <a:defRPr sz="1400">
                <a:solidFill>
                  <a:srgbClr val="002D62"/>
                </a:solidFill>
                <a:latin typeface="+mn-lt"/>
                <a:cs typeface="+mn-cs"/>
              </a:defRPr>
            </a:lvl5pPr>
            <a:lvl6pPr marL="2514600" indent="-228600" algn="l" rtl="0" eaLnBrk="0" fontAlgn="base" hangingPunct="0">
              <a:spcBef>
                <a:spcPct val="20000"/>
              </a:spcBef>
              <a:spcAft>
                <a:spcPct val="0"/>
              </a:spcAft>
              <a:buChar char="»"/>
              <a:defRPr sz="1400">
                <a:solidFill>
                  <a:srgbClr val="002D62"/>
                </a:solidFill>
                <a:latin typeface="+mn-lt"/>
                <a:cs typeface="+mn-cs"/>
              </a:defRPr>
            </a:lvl6pPr>
            <a:lvl7pPr marL="2971800" indent="-228600" algn="l" rtl="0" eaLnBrk="0" fontAlgn="base" hangingPunct="0">
              <a:spcBef>
                <a:spcPct val="20000"/>
              </a:spcBef>
              <a:spcAft>
                <a:spcPct val="0"/>
              </a:spcAft>
              <a:buChar char="»"/>
              <a:defRPr sz="1400">
                <a:solidFill>
                  <a:srgbClr val="002D62"/>
                </a:solidFill>
                <a:latin typeface="+mn-lt"/>
                <a:cs typeface="+mn-cs"/>
              </a:defRPr>
            </a:lvl7pPr>
            <a:lvl8pPr marL="3429000" indent="-228600" algn="l" rtl="0" eaLnBrk="0" fontAlgn="base" hangingPunct="0">
              <a:spcBef>
                <a:spcPct val="20000"/>
              </a:spcBef>
              <a:spcAft>
                <a:spcPct val="0"/>
              </a:spcAft>
              <a:buChar char="»"/>
              <a:defRPr sz="1400">
                <a:solidFill>
                  <a:srgbClr val="002D62"/>
                </a:solidFill>
                <a:latin typeface="+mn-lt"/>
                <a:cs typeface="+mn-cs"/>
              </a:defRPr>
            </a:lvl8pPr>
            <a:lvl9pPr marL="3886200" indent="-228600" algn="l" rtl="0" eaLnBrk="0" fontAlgn="base" hangingPunct="0">
              <a:spcBef>
                <a:spcPct val="20000"/>
              </a:spcBef>
              <a:spcAft>
                <a:spcPct val="0"/>
              </a:spcAft>
              <a:buChar char="»"/>
              <a:defRPr sz="1400">
                <a:solidFill>
                  <a:srgbClr val="002D62"/>
                </a:solidFill>
                <a:latin typeface="+mn-lt"/>
                <a:cs typeface="+mn-cs"/>
              </a:defRPr>
            </a:lvl9pPr>
          </a:lstStyle>
          <a:p>
            <a:pPr marL="342900" indent="-342900" algn="ctr">
              <a:buFontTx/>
              <a:buNone/>
            </a:pPr>
            <a:r>
              <a:rPr lang="es-AR" sz="1800" u="sng" kern="0" dirty="0"/>
              <a:t>Temas no alineados (…aún)</a:t>
            </a:r>
            <a:endParaRPr lang="es-AR" sz="1800" b="0" kern="0" dirty="0"/>
          </a:p>
          <a:p>
            <a:pPr marL="231775" lvl="1" indent="-231775">
              <a:spcBef>
                <a:spcPts val="600"/>
              </a:spcBef>
              <a:buClr>
                <a:schemeClr val="accent2"/>
              </a:buClr>
              <a:buFontTx/>
              <a:buChar char="-"/>
            </a:pPr>
            <a:r>
              <a:rPr lang="es-AR" sz="1400" b="0" i="1" kern="0" dirty="0">
                <a:solidFill>
                  <a:srgbClr val="000204"/>
                </a:solidFill>
                <a:ea typeface="+mn-ea"/>
                <a:sym typeface="Wingdings" panose="05000000000000000000" pitchFamily="2" charset="2"/>
              </a:rPr>
              <a:t>Definición de propósito común</a:t>
            </a:r>
          </a:p>
          <a:p>
            <a:pPr marL="231775" lvl="1" indent="-231775">
              <a:spcBef>
                <a:spcPts val="600"/>
              </a:spcBef>
              <a:buClr>
                <a:schemeClr val="accent2"/>
              </a:buClr>
              <a:buFontTx/>
              <a:buChar char="-"/>
            </a:pPr>
            <a:r>
              <a:rPr lang="es-AR" sz="1400" b="0" i="1" kern="0" dirty="0">
                <a:solidFill>
                  <a:srgbClr val="000204"/>
                </a:solidFill>
                <a:ea typeface="+mn-ea"/>
                <a:sym typeface="Wingdings" panose="05000000000000000000" pitchFamily="2" charset="2"/>
              </a:rPr>
              <a:t>Definición de metas compartidas de equipo</a:t>
            </a:r>
          </a:p>
          <a:p>
            <a:pPr marL="231775" lvl="1" indent="-231775">
              <a:spcBef>
                <a:spcPts val="600"/>
              </a:spcBef>
              <a:buClr>
                <a:schemeClr val="accent2"/>
              </a:buClr>
              <a:buFontTx/>
              <a:buChar char="-"/>
            </a:pPr>
            <a:r>
              <a:rPr lang="es-AR" sz="1400" b="0" i="1" kern="0" dirty="0">
                <a:solidFill>
                  <a:srgbClr val="000204"/>
                </a:solidFill>
                <a:ea typeface="+mn-ea"/>
                <a:sym typeface="Wingdings" panose="05000000000000000000" pitchFamily="2" charset="2"/>
              </a:rPr>
              <a:t>Temas a decidir por el MT, y mecanismos de decisión aplicables.</a:t>
            </a:r>
            <a:endParaRPr lang="es-AR" sz="1800" b="0" kern="0" dirty="0"/>
          </a:p>
          <a:p>
            <a:pPr marL="342900" indent="-342900">
              <a:buFont typeface="+mj-lt"/>
              <a:buAutoNum type="arabicPeriod"/>
            </a:pPr>
            <a:endParaRPr lang="es-AR" sz="1800" b="0" kern="0" dirty="0"/>
          </a:p>
          <a:p>
            <a:endParaRPr lang="es-AR" sz="1800" b="0" kern="0" dirty="0"/>
          </a:p>
        </p:txBody>
      </p:sp>
    </p:spTree>
    <p:extLst>
      <p:ext uri="{BB962C8B-B14F-4D97-AF65-F5344CB8AC3E}">
        <p14:creationId xmlns:p14="http://schemas.microsoft.com/office/powerpoint/2010/main" val="4233160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500"/>
                                        <p:tgtEl>
                                          <p:spTgt spid="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500"/>
                                        <p:tgtEl>
                                          <p:spTgt spid="8">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xEl>
                                              <p:pRg st="2" end="2"/>
                                            </p:txEl>
                                          </p:spTgt>
                                        </p:tgtEl>
                                        <p:attrNameLst>
                                          <p:attrName>style.visibility</p:attrName>
                                        </p:attrNameLst>
                                      </p:cBhvr>
                                      <p:to>
                                        <p:strVal val="visible"/>
                                      </p:to>
                                    </p:set>
                                    <p:animEffect transition="in" filter="fade">
                                      <p:cBhvr>
                                        <p:cTn id="52" dur="500"/>
                                        <p:tgtEl>
                                          <p:spTgt spid="8">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xEl>
                                              <p:pRg st="3" end="3"/>
                                            </p:txEl>
                                          </p:spTgt>
                                        </p:tgtEl>
                                        <p:attrNameLst>
                                          <p:attrName>style.visibility</p:attrName>
                                        </p:attrNameLst>
                                      </p:cBhvr>
                                      <p:to>
                                        <p:strVal val="visible"/>
                                      </p:to>
                                    </p:set>
                                    <p:animEffect transition="in" filter="fade">
                                      <p:cBhvr>
                                        <p:cTn id="5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P spid="8" grpId="0" build="p" bldLvl="5"/>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1521" y="87474"/>
            <a:ext cx="8685213" cy="434578"/>
          </a:xfrm>
        </p:spPr>
        <p:txBody>
          <a:bodyPr>
            <a:normAutofit fontScale="90000"/>
          </a:bodyPr>
          <a:lstStyle/>
          <a:p>
            <a:pPr algn="l"/>
            <a:r>
              <a:rPr lang="es-AR" dirty="0">
                <a:solidFill>
                  <a:schemeClr val="tx1"/>
                </a:solidFill>
              </a:rPr>
              <a:t>Ciclo del Compromiso</a:t>
            </a:r>
          </a:p>
        </p:txBody>
      </p:sp>
      <p:sp>
        <p:nvSpPr>
          <p:cNvPr id="4" name="Slide Number Placeholder 3"/>
          <p:cNvSpPr>
            <a:spLocks noGrp="1"/>
          </p:cNvSpPr>
          <p:nvPr>
            <p:ph type="sldNum" sz="quarter" idx="10"/>
          </p:nvPr>
        </p:nvSpPr>
        <p:spPr/>
        <p:txBody>
          <a:bodyPr/>
          <a:lstStyle/>
          <a:p>
            <a:pPr>
              <a:defRPr/>
            </a:pPr>
            <a:r>
              <a:rPr lang="en-US"/>
              <a:t>| </a:t>
            </a:r>
            <a:fld id="{C689FEC4-6EAF-42B2-8A4F-D80E3AB2206F}" type="slidenum">
              <a:rPr lang="en-US" smtClean="0">
                <a:solidFill>
                  <a:srgbClr val="B2B2B2"/>
                </a:solidFill>
              </a:rPr>
              <a:pPr>
                <a:defRPr/>
              </a:pPr>
              <a:t>37</a:t>
            </a:fld>
            <a:endParaRPr lang="en-US">
              <a:solidFill>
                <a:srgbClr val="B2B2B2"/>
              </a:solidFill>
            </a:endParaRPr>
          </a:p>
        </p:txBody>
      </p:sp>
      <p:sp>
        <p:nvSpPr>
          <p:cNvPr id="7" name="Rounded Rectangle 6"/>
          <p:cNvSpPr/>
          <p:nvPr/>
        </p:nvSpPr>
        <p:spPr bwMode="auto">
          <a:xfrm>
            <a:off x="1331640" y="789552"/>
            <a:ext cx="1368152" cy="594066"/>
          </a:xfrm>
          <a:prstGeom prst="round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a:t>PEDIDO</a:t>
            </a:r>
            <a:endParaRPr kumimoji="0" lang="es-AR" sz="1800" b="1" i="0" u="none" strike="noStrike" cap="none" normalizeH="0" baseline="0">
              <a:ln>
                <a:noFill/>
              </a:ln>
              <a:solidFill>
                <a:schemeClr val="tx1"/>
              </a:solidFill>
              <a:effectLst/>
              <a:latin typeface="Arial" charset="0"/>
              <a:cs typeface="Arial" charset="0"/>
            </a:endParaRPr>
          </a:p>
        </p:txBody>
      </p:sp>
      <p:sp>
        <p:nvSpPr>
          <p:cNvPr id="8" name="Rounded Rectangle 7"/>
          <p:cNvSpPr/>
          <p:nvPr/>
        </p:nvSpPr>
        <p:spPr bwMode="auto">
          <a:xfrm>
            <a:off x="3635896" y="789552"/>
            <a:ext cx="1800200" cy="594066"/>
          </a:xfrm>
          <a:prstGeom prst="round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a:t>RESPUESTA ACEPTABLE</a:t>
            </a:r>
            <a:endParaRPr kumimoji="0" lang="es-AR" sz="1800" b="1" i="0" u="none" strike="noStrike" cap="none" normalizeH="0" baseline="0">
              <a:ln>
                <a:noFill/>
              </a:ln>
              <a:solidFill>
                <a:schemeClr val="tx1"/>
              </a:solidFill>
              <a:effectLst/>
              <a:latin typeface="Arial" charset="0"/>
              <a:cs typeface="Arial" charset="0"/>
            </a:endParaRPr>
          </a:p>
        </p:txBody>
      </p:sp>
      <p:grpSp>
        <p:nvGrpSpPr>
          <p:cNvPr id="3" name="Group 104"/>
          <p:cNvGrpSpPr/>
          <p:nvPr/>
        </p:nvGrpSpPr>
        <p:grpSpPr>
          <a:xfrm>
            <a:off x="3059832" y="944602"/>
            <a:ext cx="2793886" cy="340748"/>
            <a:chOff x="3059832" y="1259467"/>
            <a:chExt cx="2793886" cy="454329"/>
          </a:xfrm>
        </p:grpSpPr>
        <p:sp>
          <p:nvSpPr>
            <p:cNvPr id="9" name="TextBox 8"/>
            <p:cNvSpPr txBox="1"/>
            <p:nvPr/>
          </p:nvSpPr>
          <p:spPr>
            <a:xfrm>
              <a:off x="3059832" y="1262391"/>
              <a:ext cx="304892" cy="451405"/>
            </a:xfrm>
            <a:prstGeom prst="rect">
              <a:avLst/>
            </a:prstGeom>
            <a:noFill/>
          </p:spPr>
          <p:txBody>
            <a:bodyPr wrap="none" rtlCol="0">
              <a:spAutoFit/>
            </a:bodyPr>
            <a:lstStyle/>
            <a:p>
              <a:r>
                <a:rPr lang="es-AR"/>
                <a:t>+</a:t>
              </a:r>
            </a:p>
          </p:txBody>
        </p:sp>
        <p:sp>
          <p:nvSpPr>
            <p:cNvPr id="10" name="TextBox 9"/>
            <p:cNvSpPr txBox="1"/>
            <p:nvPr/>
          </p:nvSpPr>
          <p:spPr>
            <a:xfrm>
              <a:off x="5548826" y="1259467"/>
              <a:ext cx="304892" cy="451404"/>
            </a:xfrm>
            <a:prstGeom prst="rect">
              <a:avLst/>
            </a:prstGeom>
            <a:noFill/>
          </p:spPr>
          <p:txBody>
            <a:bodyPr wrap="none" rtlCol="0">
              <a:spAutoFit/>
            </a:bodyPr>
            <a:lstStyle/>
            <a:p>
              <a:r>
                <a:rPr lang="es-AR"/>
                <a:t>=</a:t>
              </a:r>
            </a:p>
          </p:txBody>
        </p:sp>
      </p:grpSp>
      <p:sp>
        <p:nvSpPr>
          <p:cNvPr id="11" name="Rounded Rectangle 10"/>
          <p:cNvSpPr/>
          <p:nvPr/>
        </p:nvSpPr>
        <p:spPr bwMode="auto">
          <a:xfrm>
            <a:off x="6300192" y="789552"/>
            <a:ext cx="1918090" cy="594066"/>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800" b="1"/>
              <a:t>COMPROMISO</a:t>
            </a:r>
            <a:endParaRPr kumimoji="0" lang="es-AR" sz="1600" b="1" i="0" u="none" strike="noStrike" cap="none" normalizeH="0" baseline="0">
              <a:ln>
                <a:noFill/>
              </a:ln>
              <a:solidFill>
                <a:schemeClr val="tx1"/>
              </a:solidFill>
              <a:effectLst/>
              <a:latin typeface="Arial" charset="0"/>
              <a:cs typeface="Arial" charset="0"/>
            </a:endParaRPr>
          </a:p>
        </p:txBody>
      </p:sp>
      <p:grpSp>
        <p:nvGrpSpPr>
          <p:cNvPr id="5" name="Group 105"/>
          <p:cNvGrpSpPr/>
          <p:nvPr/>
        </p:nvGrpSpPr>
        <p:grpSpPr>
          <a:xfrm>
            <a:off x="6444208" y="1383618"/>
            <a:ext cx="1656184" cy="1080120"/>
            <a:chOff x="6444208" y="1844824"/>
            <a:chExt cx="1656184" cy="1440160"/>
          </a:xfrm>
        </p:grpSpPr>
        <p:sp>
          <p:nvSpPr>
            <p:cNvPr id="12" name="Rounded Rectangle 11"/>
            <p:cNvSpPr/>
            <p:nvPr/>
          </p:nvSpPr>
          <p:spPr bwMode="auto">
            <a:xfrm>
              <a:off x="6444208" y="2780928"/>
              <a:ext cx="1656184" cy="504056"/>
            </a:xfrm>
            <a:prstGeom prst="roundRect">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a:t>ACCIÓN</a:t>
              </a:r>
              <a:endParaRPr kumimoji="0" lang="es-AR" sz="1800" b="1" i="0" u="none" strike="noStrike" cap="none" normalizeH="0" baseline="0">
                <a:ln>
                  <a:noFill/>
                </a:ln>
                <a:solidFill>
                  <a:schemeClr val="tx1"/>
                </a:solidFill>
                <a:effectLst/>
                <a:latin typeface="Arial" charset="0"/>
                <a:cs typeface="Arial" charset="0"/>
              </a:endParaRPr>
            </a:p>
          </p:txBody>
        </p:sp>
        <p:cxnSp>
          <p:nvCxnSpPr>
            <p:cNvPr id="18" name="Straight Arrow Connector 17"/>
            <p:cNvCxnSpPr>
              <a:stCxn id="11" idx="2"/>
              <a:endCxn id="12" idx="0"/>
            </p:cNvCxnSpPr>
            <p:nvPr/>
          </p:nvCxnSpPr>
          <p:spPr bwMode="auto">
            <a:xfrm rot="16200000" flipH="1">
              <a:off x="6797716" y="2306344"/>
              <a:ext cx="936104" cy="13063"/>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grpSp>
        <p:nvGrpSpPr>
          <p:cNvPr id="6" name="Group 106"/>
          <p:cNvGrpSpPr/>
          <p:nvPr/>
        </p:nvGrpSpPr>
        <p:grpSpPr>
          <a:xfrm>
            <a:off x="6372200" y="2464333"/>
            <a:ext cx="1800200" cy="1295549"/>
            <a:chOff x="6372200" y="3285778"/>
            <a:chExt cx="1800200" cy="1727398"/>
          </a:xfrm>
        </p:grpSpPr>
        <p:sp>
          <p:nvSpPr>
            <p:cNvPr id="13" name="Flowchart: Decision 12"/>
            <p:cNvSpPr/>
            <p:nvPr/>
          </p:nvSpPr>
          <p:spPr bwMode="auto">
            <a:xfrm>
              <a:off x="6372200" y="3573016"/>
              <a:ext cx="1800200" cy="1440160"/>
            </a:xfrm>
            <a:prstGeom prst="flowChartDecision">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b="0" i="0" u="none" strike="noStrike" cap="none" normalizeH="0" baseline="0">
                  <a:ln>
                    <a:noFill/>
                  </a:ln>
                  <a:solidFill>
                    <a:schemeClr val="tx1"/>
                  </a:solidFill>
                  <a:effectLst/>
                  <a:latin typeface="Arial" charset="0"/>
                  <a:cs typeface="Arial" charset="0"/>
                </a:rPr>
                <a:t>¿</a:t>
              </a:r>
              <a:r>
                <a:rPr lang="es-AR" b="1"/>
                <a:t>OK</a:t>
              </a:r>
              <a:r>
                <a:rPr kumimoji="0" lang="es-AR" b="0" i="0" u="none" strike="noStrike" cap="none" normalizeH="0">
                  <a:ln>
                    <a:noFill/>
                  </a:ln>
                  <a:solidFill>
                    <a:schemeClr val="tx1"/>
                  </a:solidFill>
                  <a:effectLst/>
                  <a:latin typeface="Arial" charset="0"/>
                  <a:cs typeface="Arial" charset="0"/>
                </a:rPr>
                <a:t>?</a:t>
              </a:r>
              <a:endParaRPr kumimoji="0" lang="es-AR" b="0" i="0" u="none" strike="noStrike" cap="none" normalizeH="0" baseline="0">
                <a:ln>
                  <a:noFill/>
                </a:ln>
                <a:solidFill>
                  <a:schemeClr val="tx1"/>
                </a:solidFill>
                <a:effectLst/>
                <a:latin typeface="Arial" charset="0"/>
                <a:cs typeface="Arial" charset="0"/>
              </a:endParaRPr>
            </a:p>
          </p:txBody>
        </p:sp>
        <p:cxnSp>
          <p:nvCxnSpPr>
            <p:cNvPr id="20" name="Straight Arrow Connector 19"/>
            <p:cNvCxnSpPr>
              <a:stCxn id="12" idx="2"/>
              <a:endCxn id="13" idx="0"/>
            </p:cNvCxnSpPr>
            <p:nvPr/>
          </p:nvCxnSpPr>
          <p:spPr bwMode="auto">
            <a:xfrm rot="5400000">
              <a:off x="7128284" y="3429000"/>
              <a:ext cx="288032"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grpSp>
        <p:nvGrpSpPr>
          <p:cNvPr id="16" name="Group 112"/>
          <p:cNvGrpSpPr/>
          <p:nvPr/>
        </p:nvGrpSpPr>
        <p:grpSpPr>
          <a:xfrm>
            <a:off x="1115616" y="1584825"/>
            <a:ext cx="3456384" cy="1599247"/>
            <a:chOff x="1115616" y="2113100"/>
            <a:chExt cx="3456384" cy="2132329"/>
          </a:xfrm>
          <a:solidFill>
            <a:schemeClr val="accent1">
              <a:lumMod val="20000"/>
              <a:lumOff val="80000"/>
            </a:schemeClr>
          </a:solidFill>
        </p:grpSpPr>
        <p:grpSp>
          <p:nvGrpSpPr>
            <p:cNvPr id="17" name="Group 110"/>
            <p:cNvGrpSpPr/>
            <p:nvPr/>
          </p:nvGrpSpPr>
          <p:grpSpPr>
            <a:xfrm>
              <a:off x="1115616" y="2113100"/>
              <a:ext cx="3456384" cy="2132329"/>
              <a:chOff x="1115616" y="2113100"/>
              <a:chExt cx="3456384" cy="2132329"/>
            </a:xfrm>
            <a:grpFill/>
          </p:grpSpPr>
          <p:sp>
            <p:nvSpPr>
              <p:cNvPr id="62" name="Freeform 61"/>
              <p:cNvSpPr/>
              <p:nvPr/>
            </p:nvSpPr>
            <p:spPr bwMode="auto">
              <a:xfrm>
                <a:off x="1115616" y="2564904"/>
                <a:ext cx="1209573" cy="1680525"/>
              </a:xfrm>
              <a:custGeom>
                <a:avLst/>
                <a:gdLst>
                  <a:gd name="connsiteX0" fmla="*/ 1227909 w 1227909"/>
                  <a:gd name="connsiteY0" fmla="*/ 1894115 h 1894115"/>
                  <a:gd name="connsiteX1" fmla="*/ 13063 w 1227909"/>
                  <a:gd name="connsiteY1" fmla="*/ 1894115 h 1894115"/>
                  <a:gd name="connsiteX2" fmla="*/ 0 w 1227909"/>
                  <a:gd name="connsiteY2" fmla="*/ 0 h 1894115"/>
                  <a:gd name="connsiteX3" fmla="*/ 0 w 1227909"/>
                  <a:gd name="connsiteY3" fmla="*/ 0 h 1894115"/>
                </a:gdLst>
                <a:ahLst/>
                <a:cxnLst>
                  <a:cxn ang="0">
                    <a:pos x="connsiteX0" y="connsiteY0"/>
                  </a:cxn>
                  <a:cxn ang="0">
                    <a:pos x="connsiteX1" y="connsiteY1"/>
                  </a:cxn>
                  <a:cxn ang="0">
                    <a:pos x="connsiteX2" y="connsiteY2"/>
                  </a:cxn>
                  <a:cxn ang="0">
                    <a:pos x="connsiteX3" y="connsiteY3"/>
                  </a:cxn>
                </a:cxnLst>
                <a:rect l="l" t="t" r="r" b="b"/>
                <a:pathLst>
                  <a:path w="1227909" h="1894115">
                    <a:moveTo>
                      <a:pt x="1227909" y="1894115"/>
                    </a:moveTo>
                    <a:lnTo>
                      <a:pt x="13063" y="1894115"/>
                    </a:lnTo>
                    <a:cubicBezTo>
                      <a:pt x="8709" y="1262743"/>
                      <a:pt x="4354" y="631372"/>
                      <a:pt x="0" y="0"/>
                    </a:cubicBezTo>
                    <a:lnTo>
                      <a:pt x="0"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67" name="Rounded Rectangle 66"/>
              <p:cNvSpPr/>
              <p:nvPr/>
            </p:nvSpPr>
            <p:spPr bwMode="auto">
              <a:xfrm>
                <a:off x="2372248" y="2113100"/>
                <a:ext cx="2199752" cy="811844"/>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800" b="1"/>
                  <a:t>RECOMPROMISO</a:t>
                </a:r>
                <a:endParaRPr kumimoji="0" lang="es-AR" sz="1600" b="1" i="0" u="none" strike="noStrike" cap="none" normalizeH="0" baseline="0">
                  <a:ln>
                    <a:noFill/>
                  </a:ln>
                  <a:solidFill>
                    <a:schemeClr val="tx1"/>
                  </a:solidFill>
                  <a:effectLst/>
                  <a:latin typeface="Arial" charset="0"/>
                  <a:cs typeface="Arial" charset="0"/>
                </a:endParaRPr>
              </a:p>
            </p:txBody>
          </p:sp>
        </p:grpSp>
        <p:cxnSp>
          <p:nvCxnSpPr>
            <p:cNvPr id="82" name="Straight Arrow Connector 81"/>
            <p:cNvCxnSpPr/>
            <p:nvPr/>
          </p:nvCxnSpPr>
          <p:spPr bwMode="auto">
            <a:xfrm>
              <a:off x="1115616" y="2563316"/>
              <a:ext cx="1224136" cy="1588"/>
            </a:xfrm>
            <a:prstGeom prst="straightConnector1">
              <a:avLst/>
            </a:prstGeom>
            <a:grpFill/>
            <a:ln w="38100" cap="flat" cmpd="sng" algn="ctr">
              <a:solidFill>
                <a:schemeClr val="tx1"/>
              </a:solidFill>
              <a:prstDash val="solid"/>
              <a:round/>
              <a:headEnd type="none" w="med" len="med"/>
              <a:tailEnd type="arrow"/>
            </a:ln>
            <a:effectLst/>
          </p:spPr>
        </p:cxnSp>
      </p:grpSp>
      <p:cxnSp>
        <p:nvCxnSpPr>
          <p:cNvPr id="94" name="Straight Arrow Connector 93"/>
          <p:cNvCxnSpPr/>
          <p:nvPr/>
        </p:nvCxnSpPr>
        <p:spPr bwMode="auto">
          <a:xfrm flipV="1">
            <a:off x="4572000" y="1922487"/>
            <a:ext cx="2664296" cy="1191"/>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nvGrpSpPr>
          <p:cNvPr id="19" name="Group 111"/>
          <p:cNvGrpSpPr/>
          <p:nvPr/>
        </p:nvGrpSpPr>
        <p:grpSpPr>
          <a:xfrm>
            <a:off x="2117035" y="2895786"/>
            <a:ext cx="2428839" cy="648072"/>
            <a:chOff x="2117035" y="3861048"/>
            <a:chExt cx="2428839" cy="864096"/>
          </a:xfrm>
          <a:solidFill>
            <a:schemeClr val="accent6">
              <a:lumMod val="40000"/>
              <a:lumOff val="60000"/>
            </a:schemeClr>
          </a:solidFill>
        </p:grpSpPr>
        <p:cxnSp>
          <p:nvCxnSpPr>
            <p:cNvPr id="49" name="Straight Arrow Connector 48"/>
            <p:cNvCxnSpPr/>
            <p:nvPr/>
          </p:nvCxnSpPr>
          <p:spPr bwMode="auto">
            <a:xfrm rot="10800000">
              <a:off x="3969810" y="4247214"/>
              <a:ext cx="576064" cy="1588"/>
            </a:xfrm>
            <a:prstGeom prst="straightConnector1">
              <a:avLst/>
            </a:prstGeom>
            <a:grpFill/>
            <a:ln w="28575" cap="flat" cmpd="sng" algn="ctr">
              <a:solidFill>
                <a:schemeClr val="tx1"/>
              </a:solidFill>
              <a:prstDash val="solid"/>
              <a:round/>
              <a:headEnd type="none" w="med" len="med"/>
              <a:tailEnd type="arrow"/>
            </a:ln>
            <a:effectLst/>
          </p:spPr>
        </p:cxnSp>
        <p:sp>
          <p:nvSpPr>
            <p:cNvPr id="15" name="Rounded Rectangle 14"/>
            <p:cNvSpPr/>
            <p:nvPr/>
          </p:nvSpPr>
          <p:spPr bwMode="auto">
            <a:xfrm>
              <a:off x="2117035" y="3861048"/>
              <a:ext cx="1800200" cy="86409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a:t>RECLAMOS / DISCULPAS</a:t>
              </a:r>
              <a:endParaRPr kumimoji="0" lang="es-AR" sz="1800" b="1" i="0" u="none" strike="noStrike" cap="none" normalizeH="0" baseline="0">
                <a:ln>
                  <a:noFill/>
                </a:ln>
                <a:solidFill>
                  <a:schemeClr val="tx1"/>
                </a:solidFill>
                <a:effectLst/>
                <a:latin typeface="Arial" charset="0"/>
                <a:cs typeface="Arial" charset="0"/>
              </a:endParaRPr>
            </a:p>
          </p:txBody>
        </p:sp>
      </p:grpSp>
      <p:grpSp>
        <p:nvGrpSpPr>
          <p:cNvPr id="21" name="Group 107"/>
          <p:cNvGrpSpPr/>
          <p:nvPr/>
        </p:nvGrpSpPr>
        <p:grpSpPr>
          <a:xfrm>
            <a:off x="6837068" y="3759882"/>
            <a:ext cx="879241" cy="972108"/>
            <a:chOff x="6837067" y="5013176"/>
            <a:chExt cx="879241" cy="1296144"/>
          </a:xfrm>
        </p:grpSpPr>
        <p:sp>
          <p:nvSpPr>
            <p:cNvPr id="14" name="Oval 13"/>
            <p:cNvSpPr/>
            <p:nvPr/>
          </p:nvSpPr>
          <p:spPr bwMode="auto">
            <a:xfrm>
              <a:off x="6837067" y="5517232"/>
              <a:ext cx="864096" cy="792088"/>
            </a:xfrm>
            <a:prstGeom prst="ellipse">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sz="1800" b="1" i="0" u="none" strike="noStrike" cap="none" normalizeH="0" baseline="0">
                  <a:ln>
                    <a:noFill/>
                  </a:ln>
                  <a:solidFill>
                    <a:schemeClr val="tx1"/>
                  </a:solidFill>
                  <a:effectLst/>
                  <a:latin typeface="Arial" charset="0"/>
                  <a:cs typeface="Arial" charset="0"/>
                </a:rPr>
                <a:t>FIN</a:t>
              </a:r>
            </a:p>
          </p:txBody>
        </p:sp>
        <p:cxnSp>
          <p:nvCxnSpPr>
            <p:cNvPr id="22" name="Straight Arrow Connector 21"/>
            <p:cNvCxnSpPr>
              <a:stCxn id="13" idx="2"/>
              <a:endCxn id="14" idx="0"/>
            </p:cNvCxnSpPr>
            <p:nvPr/>
          </p:nvCxnSpPr>
          <p:spPr bwMode="auto">
            <a:xfrm rot="5400000">
              <a:off x="7018680" y="5263612"/>
              <a:ext cx="504056" cy="318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03" name="TextBox 102"/>
            <p:cNvSpPr txBox="1"/>
            <p:nvPr/>
          </p:nvSpPr>
          <p:spPr>
            <a:xfrm>
              <a:off x="7337678" y="5013176"/>
              <a:ext cx="378630" cy="451405"/>
            </a:xfrm>
            <a:prstGeom prst="rect">
              <a:avLst/>
            </a:prstGeom>
            <a:noFill/>
          </p:spPr>
          <p:txBody>
            <a:bodyPr wrap="none" rtlCol="0">
              <a:spAutoFit/>
            </a:bodyPr>
            <a:lstStyle/>
            <a:p>
              <a:r>
                <a:rPr lang="es-AR" b="1"/>
                <a:t>SÍ</a:t>
              </a:r>
            </a:p>
          </p:txBody>
        </p:sp>
      </p:grpSp>
      <p:grpSp>
        <p:nvGrpSpPr>
          <p:cNvPr id="23" name="Group 36"/>
          <p:cNvGrpSpPr/>
          <p:nvPr/>
        </p:nvGrpSpPr>
        <p:grpSpPr>
          <a:xfrm>
            <a:off x="4355976" y="2624487"/>
            <a:ext cx="2016224" cy="2218749"/>
            <a:chOff x="4355976" y="3499315"/>
            <a:chExt cx="2016224" cy="2958331"/>
          </a:xfrm>
        </p:grpSpPr>
        <p:cxnSp>
          <p:nvCxnSpPr>
            <p:cNvPr id="24" name="Straight Arrow Connector 23"/>
            <p:cNvCxnSpPr>
              <a:stCxn id="13" idx="1"/>
            </p:cNvCxnSpPr>
            <p:nvPr/>
          </p:nvCxnSpPr>
          <p:spPr bwMode="auto">
            <a:xfrm rot="10800000">
              <a:off x="5364088" y="4293096"/>
              <a:ext cx="1008112"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5" name="Freeform 44"/>
            <p:cNvSpPr/>
            <p:nvPr/>
          </p:nvSpPr>
          <p:spPr bwMode="auto">
            <a:xfrm>
              <a:off x="5220072" y="3573016"/>
              <a:ext cx="195943" cy="1267097"/>
            </a:xfrm>
            <a:custGeom>
              <a:avLst/>
              <a:gdLst>
                <a:gd name="connsiteX0" fmla="*/ 169818 w 195943"/>
                <a:gd name="connsiteY0" fmla="*/ 0 h 1267097"/>
                <a:gd name="connsiteX1" fmla="*/ 169818 w 195943"/>
                <a:gd name="connsiteY1" fmla="*/ 0 h 1267097"/>
                <a:gd name="connsiteX2" fmla="*/ 0 w 195943"/>
                <a:gd name="connsiteY2" fmla="*/ 248194 h 1267097"/>
                <a:gd name="connsiteX3" fmla="*/ 195943 w 195943"/>
                <a:gd name="connsiteY3" fmla="*/ 365760 h 1267097"/>
                <a:gd name="connsiteX4" fmla="*/ 13063 w 195943"/>
                <a:gd name="connsiteY4" fmla="*/ 509452 h 1267097"/>
                <a:gd name="connsiteX5" fmla="*/ 195943 w 195943"/>
                <a:gd name="connsiteY5" fmla="*/ 613954 h 1267097"/>
                <a:gd name="connsiteX6" fmla="*/ 26126 w 195943"/>
                <a:gd name="connsiteY6" fmla="*/ 731520 h 1267097"/>
                <a:gd name="connsiteX7" fmla="*/ 195943 w 195943"/>
                <a:gd name="connsiteY7" fmla="*/ 836023 h 1267097"/>
                <a:gd name="connsiteX8" fmla="*/ 13063 w 195943"/>
                <a:gd name="connsiteY8" fmla="*/ 927463 h 1267097"/>
                <a:gd name="connsiteX9" fmla="*/ 195943 w 195943"/>
                <a:gd name="connsiteY9" fmla="*/ 1058092 h 1267097"/>
                <a:gd name="connsiteX10" fmla="*/ 26126 w 195943"/>
                <a:gd name="connsiteY10" fmla="*/ 1136469 h 1267097"/>
                <a:gd name="connsiteX11" fmla="*/ 169818 w 195943"/>
                <a:gd name="connsiteY11" fmla="*/ 1267097 h 1267097"/>
                <a:gd name="connsiteX12" fmla="*/ 169818 w 195943"/>
                <a:gd name="connsiteY12" fmla="*/ 1267097 h 126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43" h="1267097">
                  <a:moveTo>
                    <a:pt x="169818" y="0"/>
                  </a:moveTo>
                  <a:lnTo>
                    <a:pt x="169818" y="0"/>
                  </a:lnTo>
                  <a:lnTo>
                    <a:pt x="0" y="248194"/>
                  </a:lnTo>
                  <a:lnTo>
                    <a:pt x="195943" y="365760"/>
                  </a:lnTo>
                  <a:lnTo>
                    <a:pt x="13063" y="509452"/>
                  </a:lnTo>
                  <a:lnTo>
                    <a:pt x="195943" y="613954"/>
                  </a:lnTo>
                  <a:lnTo>
                    <a:pt x="26126" y="731520"/>
                  </a:lnTo>
                  <a:lnTo>
                    <a:pt x="195943" y="836023"/>
                  </a:lnTo>
                  <a:lnTo>
                    <a:pt x="13063" y="927463"/>
                  </a:lnTo>
                  <a:lnTo>
                    <a:pt x="195943" y="1058092"/>
                  </a:lnTo>
                  <a:lnTo>
                    <a:pt x="26126" y="1136469"/>
                  </a:lnTo>
                  <a:lnTo>
                    <a:pt x="169818" y="1267097"/>
                  </a:lnTo>
                  <a:lnTo>
                    <a:pt x="169818" y="1267097"/>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46" name="Freeform 45"/>
            <p:cNvSpPr/>
            <p:nvPr/>
          </p:nvSpPr>
          <p:spPr bwMode="auto">
            <a:xfrm>
              <a:off x="4690213" y="3575937"/>
              <a:ext cx="195943" cy="1267097"/>
            </a:xfrm>
            <a:custGeom>
              <a:avLst/>
              <a:gdLst>
                <a:gd name="connsiteX0" fmla="*/ 169818 w 195943"/>
                <a:gd name="connsiteY0" fmla="*/ 0 h 1267097"/>
                <a:gd name="connsiteX1" fmla="*/ 169818 w 195943"/>
                <a:gd name="connsiteY1" fmla="*/ 0 h 1267097"/>
                <a:gd name="connsiteX2" fmla="*/ 0 w 195943"/>
                <a:gd name="connsiteY2" fmla="*/ 248194 h 1267097"/>
                <a:gd name="connsiteX3" fmla="*/ 195943 w 195943"/>
                <a:gd name="connsiteY3" fmla="*/ 365760 h 1267097"/>
                <a:gd name="connsiteX4" fmla="*/ 13063 w 195943"/>
                <a:gd name="connsiteY4" fmla="*/ 509452 h 1267097"/>
                <a:gd name="connsiteX5" fmla="*/ 195943 w 195943"/>
                <a:gd name="connsiteY5" fmla="*/ 613954 h 1267097"/>
                <a:gd name="connsiteX6" fmla="*/ 26126 w 195943"/>
                <a:gd name="connsiteY6" fmla="*/ 731520 h 1267097"/>
                <a:gd name="connsiteX7" fmla="*/ 195943 w 195943"/>
                <a:gd name="connsiteY7" fmla="*/ 836023 h 1267097"/>
                <a:gd name="connsiteX8" fmla="*/ 13063 w 195943"/>
                <a:gd name="connsiteY8" fmla="*/ 927463 h 1267097"/>
                <a:gd name="connsiteX9" fmla="*/ 195943 w 195943"/>
                <a:gd name="connsiteY9" fmla="*/ 1058092 h 1267097"/>
                <a:gd name="connsiteX10" fmla="*/ 26126 w 195943"/>
                <a:gd name="connsiteY10" fmla="*/ 1136469 h 1267097"/>
                <a:gd name="connsiteX11" fmla="*/ 169818 w 195943"/>
                <a:gd name="connsiteY11" fmla="*/ 1267097 h 1267097"/>
                <a:gd name="connsiteX12" fmla="*/ 169818 w 195943"/>
                <a:gd name="connsiteY12" fmla="*/ 1267097 h 126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43" h="1267097">
                  <a:moveTo>
                    <a:pt x="169818" y="0"/>
                  </a:moveTo>
                  <a:lnTo>
                    <a:pt x="169818" y="0"/>
                  </a:lnTo>
                  <a:lnTo>
                    <a:pt x="0" y="248194"/>
                  </a:lnTo>
                  <a:lnTo>
                    <a:pt x="195943" y="365760"/>
                  </a:lnTo>
                  <a:lnTo>
                    <a:pt x="13063" y="509452"/>
                  </a:lnTo>
                  <a:lnTo>
                    <a:pt x="195943" y="613954"/>
                  </a:lnTo>
                  <a:lnTo>
                    <a:pt x="26126" y="731520"/>
                  </a:lnTo>
                  <a:lnTo>
                    <a:pt x="195943" y="836023"/>
                  </a:lnTo>
                  <a:lnTo>
                    <a:pt x="13063" y="927463"/>
                  </a:lnTo>
                  <a:lnTo>
                    <a:pt x="195943" y="1058092"/>
                  </a:lnTo>
                  <a:lnTo>
                    <a:pt x="26126" y="1136469"/>
                  </a:lnTo>
                  <a:lnTo>
                    <a:pt x="169818" y="1267097"/>
                  </a:lnTo>
                  <a:lnTo>
                    <a:pt x="169818" y="1267097"/>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47" name="TextBox 46"/>
            <p:cNvSpPr txBox="1"/>
            <p:nvPr/>
          </p:nvSpPr>
          <p:spPr>
            <a:xfrm rot="16200000">
              <a:off x="4336212" y="4075114"/>
              <a:ext cx="1490152" cy="338554"/>
            </a:xfrm>
            <a:prstGeom prst="rect">
              <a:avLst/>
            </a:prstGeom>
            <a:noFill/>
          </p:spPr>
          <p:txBody>
            <a:bodyPr wrap="none" rtlCol="0">
              <a:spAutoFit/>
            </a:bodyPr>
            <a:lstStyle/>
            <a:p>
              <a:r>
                <a:rPr lang="es-AR"/>
                <a:t>QUIEBRE</a:t>
              </a:r>
            </a:p>
          </p:txBody>
        </p:sp>
        <p:sp>
          <p:nvSpPr>
            <p:cNvPr id="104" name="TextBox 103"/>
            <p:cNvSpPr txBox="1"/>
            <p:nvPr/>
          </p:nvSpPr>
          <p:spPr>
            <a:xfrm>
              <a:off x="5841285" y="3923763"/>
              <a:ext cx="492443" cy="451405"/>
            </a:xfrm>
            <a:prstGeom prst="rect">
              <a:avLst/>
            </a:prstGeom>
            <a:noFill/>
          </p:spPr>
          <p:txBody>
            <a:bodyPr wrap="none" rtlCol="0">
              <a:spAutoFit/>
            </a:bodyPr>
            <a:lstStyle/>
            <a:p>
              <a:r>
                <a:rPr lang="es-AR" b="1"/>
                <a:t>NO</a:t>
              </a:r>
            </a:p>
          </p:txBody>
        </p:sp>
        <p:pic>
          <p:nvPicPr>
            <p:cNvPr id="1026" name="Picture 2"/>
            <p:cNvPicPr>
              <a:picLocks noChangeAspect="1" noChangeArrowheads="1"/>
            </p:cNvPicPr>
            <p:nvPr/>
          </p:nvPicPr>
          <p:blipFill>
            <a:blip r:embed="rId3" cstate="print"/>
            <a:srcRect/>
            <a:stretch>
              <a:fillRect/>
            </a:stretch>
          </p:blipFill>
          <p:spPr bwMode="auto">
            <a:xfrm>
              <a:off x="4355976" y="5013176"/>
              <a:ext cx="1493912" cy="1444470"/>
            </a:xfrm>
            <a:prstGeom prst="rect">
              <a:avLst/>
            </a:prstGeom>
            <a:noFill/>
            <a:ln w="9525">
              <a:solidFill>
                <a:schemeClr val="tx1"/>
              </a:solidFill>
              <a:miter lim="800000"/>
              <a:headEnd/>
              <a:tailEnd/>
            </a:ln>
            <a:effectLst/>
          </p:spPr>
        </p:pic>
      </p:grpSp>
      <p:sp>
        <p:nvSpPr>
          <p:cNvPr id="3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2017 Axialent, Inc. </a:t>
            </a:r>
            <a:r>
              <a:rPr lang="en-US" sz="1000" dirty="0" err="1">
                <a:sym typeface="Trebuchet MS" pitchFamily="34" charset="0"/>
              </a:rPr>
              <a:t>Todos</a:t>
            </a:r>
            <a:r>
              <a:rPr lang="en-US" sz="1000" dirty="0">
                <a:sym typeface="Trebuchet MS" pitchFamily="34" charset="0"/>
              </a:rPr>
              <a:t> los </a:t>
            </a:r>
            <a:r>
              <a:rPr lang="en-US" sz="1000" dirty="0" err="1">
                <a:sym typeface="Trebuchet MS" pitchFamily="34" charset="0"/>
              </a:rPr>
              <a:t>derechos</a:t>
            </a:r>
            <a:r>
              <a:rPr lang="en-US" sz="1000" dirty="0">
                <a:sym typeface="Trebuchet MS" pitchFamily="34" charset="0"/>
              </a:rPr>
              <a:t> </a:t>
            </a:r>
            <a:r>
              <a:rPr lang="en-US" sz="1000" dirty="0" err="1">
                <a:sym typeface="Trebuchet MS" pitchFamily="34" charset="0"/>
              </a:rPr>
              <a:t>reservados</a:t>
            </a:r>
            <a:r>
              <a:rPr lang="en-US" sz="1000" dirty="0">
                <a:sym typeface="Trebuchet MS" pitchFamily="34" charset="0"/>
              </a:rPr>
              <a:t>. </a:t>
            </a:r>
          </a:p>
        </p:txBody>
      </p:sp>
    </p:spTree>
    <p:extLst>
      <p:ext uri="{BB962C8B-B14F-4D97-AF65-F5344CB8AC3E}">
        <p14:creationId xmlns:p14="http://schemas.microsoft.com/office/powerpoint/2010/main" val="1553165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ppt_h/2"/>
                                          </p:val>
                                        </p:tav>
                                        <p:tav tm="100000">
                                          <p:val>
                                            <p:strVal val="#ppt_y"/>
                                          </p:val>
                                        </p:tav>
                                      </p:tavLst>
                                    </p:anim>
                                    <p:anim calcmode="lin" valueType="num">
                                      <p:cBhvr>
                                        <p:cTn id="29" dur="500" fill="hold"/>
                                        <p:tgtEl>
                                          <p:spTgt spid="5"/>
                                        </p:tgtEl>
                                        <p:attrNameLst>
                                          <p:attrName>ppt_w</p:attrName>
                                        </p:attrNameLst>
                                      </p:cBhvr>
                                      <p:tavLst>
                                        <p:tav tm="0">
                                          <p:val>
                                            <p:strVal val="#ppt_w"/>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ppt_x</p:attrName>
                                        </p:attrNameLst>
                                      </p:cBhvr>
                                      <p:tavLst>
                                        <p:tav tm="0">
                                          <p:val>
                                            <p:strVal val="#ppt_x"/>
                                          </p:val>
                                        </p:tav>
                                        <p:tav tm="100000">
                                          <p:val>
                                            <p:strVal val="#ppt_x"/>
                                          </p:val>
                                        </p:tav>
                                      </p:tavLst>
                                    </p:anim>
                                    <p:anim calcmode="lin" valueType="num">
                                      <p:cBhvr>
                                        <p:cTn id="36" dur="500" fill="hold"/>
                                        <p:tgtEl>
                                          <p:spTgt spid="6"/>
                                        </p:tgtEl>
                                        <p:attrNameLst>
                                          <p:attrName>ppt_y</p:attrName>
                                        </p:attrNameLst>
                                      </p:cBhvr>
                                      <p:tavLst>
                                        <p:tav tm="0">
                                          <p:val>
                                            <p:strVal val="#ppt_y-#ppt_h/2"/>
                                          </p:val>
                                        </p:tav>
                                        <p:tav tm="100000">
                                          <p:val>
                                            <p:strVal val="#ppt_y"/>
                                          </p:val>
                                        </p:tav>
                                      </p:tavLst>
                                    </p:anim>
                                    <p:anim calcmode="lin" valueType="num">
                                      <p:cBhvr>
                                        <p:cTn id="37" dur="500" fill="hold"/>
                                        <p:tgtEl>
                                          <p:spTgt spid="6"/>
                                        </p:tgtEl>
                                        <p:attrNameLst>
                                          <p:attrName>ppt_w</p:attrName>
                                        </p:attrNameLst>
                                      </p:cBhvr>
                                      <p:tavLst>
                                        <p:tav tm="0">
                                          <p:val>
                                            <p:strVal val="#ppt_w"/>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ppt_h/2"/>
                                          </p:val>
                                        </p:tav>
                                        <p:tav tm="100000">
                                          <p:val>
                                            <p:strVal val="#ppt_y"/>
                                          </p:val>
                                        </p:tav>
                                      </p:tavLst>
                                    </p:anim>
                                    <p:anim calcmode="lin" valueType="num">
                                      <p:cBhvr>
                                        <p:cTn id="45" dur="500" fill="hold"/>
                                        <p:tgtEl>
                                          <p:spTgt spid="21"/>
                                        </p:tgtEl>
                                        <p:attrNameLst>
                                          <p:attrName>ppt_w</p:attrName>
                                        </p:attrNameLst>
                                      </p:cBhvr>
                                      <p:tavLst>
                                        <p:tav tm="0">
                                          <p:val>
                                            <p:strVal val="#ppt_w"/>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2"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ppt_x</p:attrName>
                                        </p:attrNameLst>
                                      </p:cBhvr>
                                      <p:tavLst>
                                        <p:tav tm="0">
                                          <p:val>
                                            <p:strVal val="#ppt_x+#ppt_w/2"/>
                                          </p:val>
                                        </p:tav>
                                        <p:tav tm="100000">
                                          <p:val>
                                            <p:strVal val="#ppt_x"/>
                                          </p:val>
                                        </p:tav>
                                      </p:tavLst>
                                    </p:anim>
                                    <p:anim calcmode="lin" valueType="num">
                                      <p:cBhvr>
                                        <p:cTn id="52" dur="500" fill="hold"/>
                                        <p:tgtEl>
                                          <p:spTgt spid="23"/>
                                        </p:tgtEl>
                                        <p:attrNameLst>
                                          <p:attrName>ppt_y</p:attrName>
                                        </p:attrNameLst>
                                      </p:cBhvr>
                                      <p:tavLst>
                                        <p:tav tm="0">
                                          <p:val>
                                            <p:strVal val="#ppt_y"/>
                                          </p:val>
                                        </p:tav>
                                        <p:tav tm="100000">
                                          <p:val>
                                            <p:strVal val="#ppt_y"/>
                                          </p:val>
                                        </p:tav>
                                      </p:tavLst>
                                    </p:anim>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2"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ppt_x</p:attrName>
                                        </p:attrNameLst>
                                      </p:cBhvr>
                                      <p:tavLst>
                                        <p:tav tm="0">
                                          <p:val>
                                            <p:strVal val="#ppt_x+#ppt_w/2"/>
                                          </p:val>
                                        </p:tav>
                                        <p:tav tm="100000">
                                          <p:val>
                                            <p:strVal val="#ppt_x"/>
                                          </p:val>
                                        </p:tav>
                                      </p:tavLst>
                                    </p:anim>
                                    <p:anim calcmode="lin" valueType="num">
                                      <p:cBhvr>
                                        <p:cTn id="60" dur="500" fill="hold"/>
                                        <p:tgtEl>
                                          <p:spTgt spid="19"/>
                                        </p:tgtEl>
                                        <p:attrNameLst>
                                          <p:attrName>ppt_y</p:attrName>
                                        </p:attrNameLst>
                                      </p:cBhvr>
                                      <p:tavLst>
                                        <p:tav tm="0">
                                          <p:val>
                                            <p:strVal val="#ppt_y"/>
                                          </p:val>
                                        </p:tav>
                                        <p:tav tm="100000">
                                          <p:val>
                                            <p:strVal val="#ppt_y"/>
                                          </p:val>
                                        </p:tav>
                                      </p:tavLst>
                                    </p:anim>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4"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ppt_x</p:attrName>
                                        </p:attrNameLst>
                                      </p:cBhvr>
                                      <p:tavLst>
                                        <p:tav tm="0">
                                          <p:val>
                                            <p:strVal val="#ppt_x"/>
                                          </p:val>
                                        </p:tav>
                                        <p:tav tm="100000">
                                          <p:val>
                                            <p:strVal val="#ppt_x"/>
                                          </p:val>
                                        </p:tav>
                                      </p:tavLst>
                                    </p:anim>
                                    <p:anim calcmode="lin" valueType="num">
                                      <p:cBhvr>
                                        <p:cTn id="68" dur="500" fill="hold"/>
                                        <p:tgtEl>
                                          <p:spTgt spid="16"/>
                                        </p:tgtEl>
                                        <p:attrNameLst>
                                          <p:attrName>ppt_y</p:attrName>
                                        </p:attrNameLst>
                                      </p:cBhvr>
                                      <p:tavLst>
                                        <p:tav tm="0">
                                          <p:val>
                                            <p:strVal val="#ppt_y+#ppt_h/2"/>
                                          </p:val>
                                        </p:tav>
                                        <p:tav tm="100000">
                                          <p:val>
                                            <p:strVal val="#ppt_y"/>
                                          </p:val>
                                        </p:tav>
                                      </p:tavLst>
                                    </p:anim>
                                    <p:anim calcmode="lin" valueType="num">
                                      <p:cBhvr>
                                        <p:cTn id="69" dur="500" fill="hold"/>
                                        <p:tgtEl>
                                          <p:spTgt spid="16"/>
                                        </p:tgtEl>
                                        <p:attrNameLst>
                                          <p:attrName>ppt_w</p:attrName>
                                        </p:attrNameLst>
                                      </p:cBhvr>
                                      <p:tavLst>
                                        <p:tav tm="0">
                                          <p:val>
                                            <p:strVal val="#ppt_w"/>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8" fill="hold" nodeType="clickEffect">
                                  <p:stCondLst>
                                    <p:cond delay="0"/>
                                  </p:stCondLst>
                                  <p:childTnLst>
                                    <p:set>
                                      <p:cBhvr>
                                        <p:cTn id="74" dur="1" fill="hold">
                                          <p:stCondLst>
                                            <p:cond delay="0"/>
                                          </p:stCondLst>
                                        </p:cTn>
                                        <p:tgtEl>
                                          <p:spTgt spid="94"/>
                                        </p:tgtEl>
                                        <p:attrNameLst>
                                          <p:attrName>style.visibility</p:attrName>
                                        </p:attrNameLst>
                                      </p:cBhvr>
                                      <p:to>
                                        <p:strVal val="visible"/>
                                      </p:to>
                                    </p:set>
                                    <p:anim calcmode="lin" valueType="num">
                                      <p:cBhvr>
                                        <p:cTn id="75" dur="500" fill="hold"/>
                                        <p:tgtEl>
                                          <p:spTgt spid="94"/>
                                        </p:tgtEl>
                                        <p:attrNameLst>
                                          <p:attrName>ppt_x</p:attrName>
                                        </p:attrNameLst>
                                      </p:cBhvr>
                                      <p:tavLst>
                                        <p:tav tm="0">
                                          <p:val>
                                            <p:strVal val="#ppt_x-#ppt_w/2"/>
                                          </p:val>
                                        </p:tav>
                                        <p:tav tm="100000">
                                          <p:val>
                                            <p:strVal val="#ppt_x"/>
                                          </p:val>
                                        </p:tav>
                                      </p:tavLst>
                                    </p:anim>
                                    <p:anim calcmode="lin" valueType="num">
                                      <p:cBhvr>
                                        <p:cTn id="76" dur="500" fill="hold"/>
                                        <p:tgtEl>
                                          <p:spTgt spid="94"/>
                                        </p:tgtEl>
                                        <p:attrNameLst>
                                          <p:attrName>ppt_y</p:attrName>
                                        </p:attrNameLst>
                                      </p:cBhvr>
                                      <p:tavLst>
                                        <p:tav tm="0">
                                          <p:val>
                                            <p:strVal val="#ppt_y"/>
                                          </p:val>
                                        </p:tav>
                                        <p:tav tm="100000">
                                          <p:val>
                                            <p:strVal val="#ppt_y"/>
                                          </p:val>
                                        </p:tav>
                                      </p:tavLst>
                                    </p:anim>
                                    <p:anim calcmode="lin" valueType="num">
                                      <p:cBhvr>
                                        <p:cTn id="77" dur="500" fill="hold"/>
                                        <p:tgtEl>
                                          <p:spTgt spid="94"/>
                                        </p:tgtEl>
                                        <p:attrNameLst>
                                          <p:attrName>ppt_w</p:attrName>
                                        </p:attrNameLst>
                                      </p:cBhvr>
                                      <p:tavLst>
                                        <p:tav tm="0">
                                          <p:val>
                                            <p:fltVal val="0"/>
                                          </p:val>
                                        </p:tav>
                                        <p:tav tm="100000">
                                          <p:val>
                                            <p:strVal val="#ppt_w"/>
                                          </p:val>
                                        </p:tav>
                                      </p:tavLst>
                                    </p:anim>
                                    <p:anim calcmode="lin" valueType="num">
                                      <p:cBhvr>
                                        <p:cTn id="78" dur="500" fill="hold"/>
                                        <p:tgtEl>
                                          <p:spTgt spid="9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3" name="Content Placeholder 2"/>
          <p:cNvSpPr>
            <a:spLocks noGrp="1"/>
          </p:cNvSpPr>
          <p:nvPr>
            <p:ph idx="1"/>
          </p:nvPr>
        </p:nvSpPr>
        <p:spPr>
          <a:xfrm>
            <a:off x="539552" y="1327414"/>
            <a:ext cx="7848872" cy="2952328"/>
          </a:xfrm>
        </p:spPr>
        <p:txBody>
          <a:bodyPr/>
          <a:lstStyle/>
          <a:p>
            <a:pPr marL="0" lvl="1" indent="0">
              <a:spcBef>
                <a:spcPts val="600"/>
              </a:spcBef>
              <a:buClr>
                <a:schemeClr val="accent2"/>
              </a:buClr>
              <a:buNone/>
            </a:pPr>
            <a:r>
              <a:rPr lang="es-AR" sz="2400" b="0" dirty="0">
                <a:solidFill>
                  <a:srgbClr val="000204"/>
                </a:solidFill>
                <a:ea typeface="+mn-ea"/>
                <a:sym typeface="Wingdings" panose="05000000000000000000" pitchFamily="2" charset="2"/>
              </a:rPr>
              <a:t>En grupos, conversar sobre:</a:t>
            </a:r>
          </a:p>
          <a:p>
            <a:pPr marL="0" lvl="1" indent="0">
              <a:spcBef>
                <a:spcPts val="600"/>
              </a:spcBef>
              <a:buClr>
                <a:schemeClr val="accent2"/>
              </a:buClr>
              <a:buNone/>
            </a:pPr>
            <a:endParaRPr lang="es-AR" sz="2400" b="0" dirty="0">
              <a:solidFill>
                <a:srgbClr val="000204"/>
              </a:solidFill>
              <a:ea typeface="+mn-ea"/>
              <a:sym typeface="Wingdings" panose="05000000000000000000" pitchFamily="2" charset="2"/>
            </a:endParaRPr>
          </a:p>
          <a:p>
            <a:pPr marL="231775" lvl="1" indent="-231775">
              <a:spcBef>
                <a:spcPts val="600"/>
              </a:spcBef>
              <a:buClr>
                <a:schemeClr val="accent2"/>
              </a:buClr>
              <a:buFontTx/>
              <a:buChar char="-"/>
            </a:pPr>
            <a:r>
              <a:rPr lang="es-AR" sz="2400" b="0" dirty="0">
                <a:solidFill>
                  <a:srgbClr val="000204"/>
                </a:solidFill>
                <a:ea typeface="+mn-ea"/>
                <a:sym typeface="Wingdings" panose="05000000000000000000" pitchFamily="2" charset="2"/>
              </a:rPr>
              <a:t>¿Qué hicimos?</a:t>
            </a:r>
          </a:p>
          <a:p>
            <a:pPr marL="231775" lvl="1" indent="-231775">
              <a:spcBef>
                <a:spcPts val="600"/>
              </a:spcBef>
              <a:buClr>
                <a:schemeClr val="accent2"/>
              </a:buClr>
              <a:buFontTx/>
              <a:buChar char="-"/>
            </a:pPr>
            <a:r>
              <a:rPr lang="es-AR" sz="2400" b="0" dirty="0">
                <a:solidFill>
                  <a:srgbClr val="000204"/>
                </a:solidFill>
                <a:ea typeface="+mn-ea"/>
                <a:sym typeface="Wingdings" panose="05000000000000000000" pitchFamily="2" charset="2"/>
              </a:rPr>
              <a:t>¿Qué no hicimos todavía y ratificamos que queremos hacer?</a:t>
            </a:r>
          </a:p>
          <a:p>
            <a:pPr marL="231775" lvl="1" indent="-231775">
              <a:spcBef>
                <a:spcPts val="600"/>
              </a:spcBef>
              <a:buClr>
                <a:schemeClr val="accent2"/>
              </a:buClr>
              <a:buFontTx/>
              <a:buChar char="-"/>
            </a:pPr>
            <a:r>
              <a:rPr lang="es-AR" sz="2400" b="0" dirty="0">
                <a:solidFill>
                  <a:srgbClr val="000204"/>
                </a:solidFill>
                <a:ea typeface="+mn-ea"/>
                <a:sym typeface="Wingdings" panose="05000000000000000000" pitchFamily="2" charset="2"/>
              </a:rPr>
              <a:t>¿Qué agregaríamos?</a:t>
            </a:r>
            <a:endParaRPr lang="es-AR" sz="2400" b="0" dirty="0">
              <a:solidFill>
                <a:srgbClr val="000204"/>
              </a:solidFill>
              <a:ea typeface="+mn-ea"/>
            </a:endParaRPr>
          </a:p>
          <a:p>
            <a:pPr marL="342900" indent="-342900" algn="ctr">
              <a:buNone/>
            </a:pPr>
            <a:endParaRPr lang="es-AR" b="0" dirty="0"/>
          </a:p>
          <a:p>
            <a:pPr marL="342900" indent="-342900">
              <a:buFont typeface="+mj-lt"/>
              <a:buAutoNum type="arabicPeriod"/>
            </a:pPr>
            <a:endParaRPr lang="es-AR" b="0" dirty="0"/>
          </a:p>
          <a:p>
            <a:pPr marL="342900" indent="-342900">
              <a:buFont typeface="+mj-lt"/>
              <a:buAutoNum type="arabicPeriod"/>
            </a:pPr>
            <a:endParaRPr lang="es-AR" b="0" dirty="0"/>
          </a:p>
          <a:p>
            <a:endParaRPr lang="es-AR" b="0" dirty="0"/>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38</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400" kern="0" dirty="0">
                <a:latin typeface="+mj-lt"/>
                <a:ea typeface="+mj-ea"/>
                <a:cs typeface="+mj-cs"/>
              </a:rPr>
              <a:t>Actividad</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spTree>
    <p:extLst>
      <p:ext uri="{BB962C8B-B14F-4D97-AF65-F5344CB8AC3E}">
        <p14:creationId xmlns:p14="http://schemas.microsoft.com/office/powerpoint/2010/main" val="3053543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Conversación abierta</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39</a:t>
            </a:fld>
            <a:endParaRPr lang="en-US">
              <a:solidFill>
                <a:srgbClr val="B2B2B2"/>
              </a:solidFill>
            </a:endParaRPr>
          </a:p>
        </p:txBody>
      </p:sp>
      <p:pic>
        <p:nvPicPr>
          <p:cNvPr id="4" name="Picture 3">
            <a:extLst>
              <a:ext uri="{FF2B5EF4-FFF2-40B4-BE49-F238E27FC236}">
                <a16:creationId xmlns:a16="http://schemas.microsoft.com/office/drawing/2014/main" id="{32459465-F750-4A15-9581-56C445F589EC}"/>
              </a:ext>
            </a:extLst>
          </p:cNvPr>
          <p:cNvPicPr>
            <a:picLocks noChangeAspect="1"/>
          </p:cNvPicPr>
          <p:nvPr/>
        </p:nvPicPr>
        <p:blipFill>
          <a:blip r:embed="rId3"/>
          <a:stretch>
            <a:fillRect/>
          </a:stretch>
        </p:blipFill>
        <p:spPr>
          <a:xfrm>
            <a:off x="1238250" y="903120"/>
            <a:ext cx="6667500" cy="3810000"/>
          </a:xfrm>
          <a:prstGeom prst="rect">
            <a:avLst/>
          </a:prstGeom>
        </p:spPr>
      </p:pic>
    </p:spTree>
    <p:extLst>
      <p:ext uri="{BB962C8B-B14F-4D97-AF65-F5344CB8AC3E}">
        <p14:creationId xmlns:p14="http://schemas.microsoft.com/office/powerpoint/2010/main" val="17154982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9" name="27 Rectángulo"/>
          <p:cNvSpPr>
            <a:spLocks noChangeArrowheads="1"/>
          </p:cNvSpPr>
          <p:nvPr/>
        </p:nvSpPr>
        <p:spPr bwMode="auto">
          <a:xfrm>
            <a:off x="5652122" y="641906"/>
            <a:ext cx="1541241"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0" fontAlgn="base" hangingPunct="0">
              <a:spcAft>
                <a:spcPct val="0"/>
              </a:spcAft>
            </a:pPr>
            <a:r>
              <a:rPr lang="es-ES" sz="1400" dirty="0">
                <a:cs typeface="Tahoma" charset="0"/>
              </a:rPr>
              <a:t>TENER</a:t>
            </a:r>
          </a:p>
          <a:p>
            <a:pPr algn="ctr" eaLnBrk="0" fontAlgn="base" hangingPunct="0">
              <a:spcBef>
                <a:spcPts val="300"/>
              </a:spcBef>
              <a:spcAft>
                <a:spcPct val="0"/>
              </a:spcAft>
            </a:pPr>
            <a:r>
              <a:rPr lang="es-ES" sz="1050" b="0" i="1" dirty="0">
                <a:cs typeface="Tahoma" charset="0"/>
              </a:rPr>
              <a:t>[RESULTADOS]</a:t>
            </a:r>
            <a:endParaRPr lang="es-MX" sz="1200" b="0" i="1" dirty="0">
              <a:cs typeface="Tahoma" charset="0"/>
            </a:endParaRPr>
          </a:p>
        </p:txBody>
      </p:sp>
      <p:sp>
        <p:nvSpPr>
          <p:cNvPr id="30" name="28 Rectángulo"/>
          <p:cNvSpPr>
            <a:spLocks noChangeArrowheads="1"/>
          </p:cNvSpPr>
          <p:nvPr/>
        </p:nvSpPr>
        <p:spPr bwMode="auto">
          <a:xfrm>
            <a:off x="4487960" y="1347614"/>
            <a:ext cx="3960440"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0" fontAlgn="base" hangingPunct="0">
              <a:spcAft>
                <a:spcPct val="0"/>
              </a:spcAft>
            </a:pPr>
            <a:r>
              <a:rPr lang="es-ES" sz="1100" dirty="0">
                <a:cs typeface="Tahoma" charset="0"/>
              </a:rPr>
              <a:t>HACER</a:t>
            </a:r>
          </a:p>
          <a:p>
            <a:pPr algn="ctr" eaLnBrk="0" fontAlgn="base" hangingPunct="0">
              <a:spcBef>
                <a:spcPts val="300"/>
              </a:spcBef>
              <a:spcAft>
                <a:spcPct val="0"/>
              </a:spcAft>
            </a:pPr>
            <a:r>
              <a:rPr lang="es-ES" sz="1050" b="0" i="1" dirty="0">
                <a:cs typeface="Tahoma" charset="0"/>
              </a:rPr>
              <a:t>[COMPORTAMIENTOS]</a:t>
            </a:r>
          </a:p>
        </p:txBody>
      </p:sp>
      <p:pic>
        <p:nvPicPr>
          <p:cNvPr id="1026" name="Picture 2"/>
          <p:cNvPicPr>
            <a:picLocks noChangeAspect="1" noChangeArrowheads="1"/>
          </p:cNvPicPr>
          <p:nvPr/>
        </p:nvPicPr>
        <p:blipFill>
          <a:blip r:embed="rId2" cstate="print"/>
          <a:srcRect/>
          <a:stretch>
            <a:fillRect/>
          </a:stretch>
        </p:blipFill>
        <p:spPr bwMode="auto">
          <a:xfrm>
            <a:off x="8067465" y="683325"/>
            <a:ext cx="683240" cy="592282"/>
          </a:xfrm>
          <a:prstGeom prst="rect">
            <a:avLst/>
          </a:prstGeom>
          <a:noFill/>
          <a:ln w="9525">
            <a:noFill/>
            <a:miter lim="800000"/>
            <a:headEnd/>
            <a:tailEnd/>
          </a:ln>
          <a:effectLst/>
        </p:spPr>
      </p:pic>
      <p:pic>
        <p:nvPicPr>
          <p:cNvPr id="34" name="Shape 402"/>
          <p:cNvPicPr preferRelativeResize="0"/>
          <p:nvPr/>
        </p:nvPicPr>
        <p:blipFill rotWithShape="1">
          <a:blip r:embed="rId3" cstate="print">
            <a:alphaModFix/>
          </a:blip>
          <a:srcRect/>
          <a:stretch/>
        </p:blipFill>
        <p:spPr>
          <a:xfrm>
            <a:off x="827584" y="627534"/>
            <a:ext cx="3168352" cy="3816424"/>
          </a:xfrm>
          <a:prstGeom prst="rect">
            <a:avLst/>
          </a:prstGeom>
          <a:noFill/>
          <a:ln>
            <a:noFill/>
          </a:ln>
        </p:spPr>
      </p:pic>
      <p:sp>
        <p:nvSpPr>
          <p:cNvPr id="32" name="Line 3"/>
          <p:cNvSpPr>
            <a:spLocks noChangeAspect="1" noChangeShapeType="1"/>
          </p:cNvSpPr>
          <p:nvPr/>
        </p:nvSpPr>
        <p:spPr bwMode="auto">
          <a:xfrm flipV="1">
            <a:off x="686848" y="1347614"/>
            <a:ext cx="8205635" cy="0"/>
          </a:xfrm>
          <a:prstGeom prst="line">
            <a:avLst/>
          </a:prstGeom>
          <a:noFill/>
          <a:ln w="25400">
            <a:solidFill>
              <a:schemeClr val="accent2"/>
            </a:solidFill>
            <a:round/>
            <a:headEnd/>
            <a:tailEnd/>
          </a:ln>
        </p:spPr>
        <p:txBody>
          <a:bodyPr lIns="68580" tIns="34290" rIns="68580" bIns="34290" anchor="ctr"/>
          <a:lstStyle/>
          <a:p>
            <a:pPr eaLnBrk="0" hangingPunct="0">
              <a:defRPr/>
            </a:pPr>
            <a:endParaRPr lang="es-MX" dirty="0">
              <a:solidFill>
                <a:srgbClr val="002D62"/>
              </a:solidFill>
            </a:endParaRPr>
          </a:p>
        </p:txBody>
      </p:sp>
      <p:sp>
        <p:nvSpPr>
          <p:cNvPr id="33" name="Line 3"/>
          <p:cNvSpPr>
            <a:spLocks noChangeAspect="1" noChangeShapeType="1"/>
          </p:cNvSpPr>
          <p:nvPr/>
        </p:nvSpPr>
        <p:spPr bwMode="auto">
          <a:xfrm flipV="1">
            <a:off x="706070" y="3442957"/>
            <a:ext cx="8114405" cy="0"/>
          </a:xfrm>
          <a:prstGeom prst="line">
            <a:avLst/>
          </a:prstGeom>
          <a:noFill/>
          <a:ln w="25400">
            <a:solidFill>
              <a:schemeClr val="accent2"/>
            </a:solidFill>
            <a:round/>
            <a:headEnd/>
            <a:tailEnd/>
          </a:ln>
        </p:spPr>
        <p:txBody>
          <a:bodyPr lIns="68580" tIns="34290" rIns="68580" bIns="34290" anchor="ctr"/>
          <a:lstStyle/>
          <a:p>
            <a:pPr eaLnBrk="0" hangingPunct="0"/>
            <a:endParaRPr lang="es-MX" dirty="0">
              <a:solidFill>
                <a:srgbClr val="002D62"/>
              </a:solidFill>
            </a:endParaRPr>
          </a:p>
        </p:txBody>
      </p:sp>
      <p:sp>
        <p:nvSpPr>
          <p:cNvPr id="35" name="Shape 415"/>
          <p:cNvSpPr/>
          <p:nvPr/>
        </p:nvSpPr>
        <p:spPr>
          <a:xfrm rot="10800000" flipH="1">
            <a:off x="81167" y="1575579"/>
            <a:ext cx="514350" cy="287704"/>
          </a:xfrm>
          <a:prstGeom prst="downArrow">
            <a:avLst>
              <a:gd name="adj1" fmla="val 50259"/>
              <a:gd name="adj2" fmla="val 42074"/>
            </a:avLst>
          </a:prstGeom>
          <a:solidFill>
            <a:schemeClr val="accent2"/>
          </a:solidFill>
          <a:ln>
            <a:noFill/>
          </a:ln>
        </p:spPr>
        <p:txBody>
          <a:bodyPr lIns="68569" tIns="68569" rIns="68569" bIns="68569" anchor="ctr" anchorCtr="0">
            <a:noAutofit/>
          </a:bodyPr>
          <a:lstStyle/>
          <a:p>
            <a:pPr>
              <a:spcBef>
                <a:spcPts val="0"/>
              </a:spcBef>
            </a:pPr>
            <a:endParaRPr dirty="0"/>
          </a:p>
        </p:txBody>
      </p:sp>
      <p:sp>
        <p:nvSpPr>
          <p:cNvPr id="36" name="Shape 417"/>
          <p:cNvSpPr txBox="1"/>
          <p:nvPr/>
        </p:nvSpPr>
        <p:spPr>
          <a:xfrm rot="-5400000">
            <a:off x="-98299" y="941442"/>
            <a:ext cx="895350" cy="339724"/>
          </a:xfrm>
          <a:prstGeom prst="rect">
            <a:avLst/>
          </a:prstGeom>
          <a:noFill/>
          <a:ln>
            <a:noFill/>
          </a:ln>
        </p:spPr>
        <p:txBody>
          <a:bodyPr lIns="69900" tIns="34950" rIns="69900" bIns="34950" anchor="t" anchorCtr="0">
            <a:noAutofit/>
          </a:bodyPr>
          <a:lstStyle/>
          <a:p>
            <a:pPr>
              <a:spcBef>
                <a:spcPts val="0"/>
              </a:spcBef>
              <a:spcAft>
                <a:spcPts val="0"/>
              </a:spcAft>
              <a:buSzPct val="25000"/>
            </a:pPr>
            <a:r>
              <a:rPr lang="en-US" sz="1200" dirty="0" err="1">
                <a:solidFill>
                  <a:srgbClr val="002960"/>
                </a:solidFill>
                <a:latin typeface="Arial"/>
                <a:ea typeface="Arial"/>
                <a:cs typeface="Arial"/>
                <a:sym typeface="Arial"/>
              </a:rPr>
              <a:t>visibilidad</a:t>
            </a:r>
            <a:endParaRPr lang="en-US" sz="1200" dirty="0">
              <a:solidFill>
                <a:srgbClr val="002960"/>
              </a:solidFill>
              <a:latin typeface="Arial"/>
              <a:ea typeface="Arial"/>
              <a:cs typeface="Arial"/>
              <a:sym typeface="Arial"/>
            </a:endParaRPr>
          </a:p>
        </p:txBody>
      </p:sp>
      <p:sp>
        <p:nvSpPr>
          <p:cNvPr id="37" name="Shape 418"/>
          <p:cNvSpPr txBox="1"/>
          <p:nvPr/>
        </p:nvSpPr>
        <p:spPr>
          <a:xfrm rot="-5400000">
            <a:off x="-358456" y="3053756"/>
            <a:ext cx="1303733" cy="339724"/>
          </a:xfrm>
          <a:prstGeom prst="rect">
            <a:avLst/>
          </a:prstGeom>
          <a:noFill/>
          <a:ln>
            <a:noFill/>
          </a:ln>
        </p:spPr>
        <p:txBody>
          <a:bodyPr lIns="69900" tIns="34950" rIns="69900" bIns="34950" anchor="t" anchorCtr="0">
            <a:noAutofit/>
          </a:bodyPr>
          <a:lstStyle/>
          <a:p>
            <a:pPr>
              <a:spcBef>
                <a:spcPts val="0"/>
              </a:spcBef>
              <a:spcAft>
                <a:spcPts val="0"/>
              </a:spcAft>
              <a:buSzPct val="25000"/>
            </a:pPr>
            <a:r>
              <a:rPr lang="en-US" sz="1200" dirty="0" err="1">
                <a:solidFill>
                  <a:srgbClr val="002960"/>
                </a:solidFill>
                <a:latin typeface="Arial"/>
                <a:ea typeface="Arial"/>
                <a:cs typeface="Arial"/>
                <a:sym typeface="Arial"/>
              </a:rPr>
              <a:t>apalancamiento</a:t>
            </a:r>
            <a:endParaRPr lang="en-US" sz="1200" dirty="0">
              <a:solidFill>
                <a:srgbClr val="002960"/>
              </a:solidFill>
              <a:latin typeface="Arial"/>
              <a:ea typeface="Arial"/>
              <a:cs typeface="Arial"/>
              <a:sym typeface="Arial"/>
            </a:endParaRPr>
          </a:p>
        </p:txBody>
      </p:sp>
      <p:sp>
        <p:nvSpPr>
          <p:cNvPr id="38" name="Shape 419"/>
          <p:cNvSpPr/>
          <p:nvPr/>
        </p:nvSpPr>
        <p:spPr>
          <a:xfrm flipH="1">
            <a:off x="64168" y="2007628"/>
            <a:ext cx="514350" cy="348098"/>
          </a:xfrm>
          <a:prstGeom prst="downArrow">
            <a:avLst>
              <a:gd name="adj1" fmla="val 50259"/>
              <a:gd name="adj2" fmla="val 42074"/>
            </a:avLst>
          </a:prstGeom>
          <a:solidFill>
            <a:schemeClr val="accent2"/>
          </a:solidFill>
          <a:ln>
            <a:noFill/>
          </a:ln>
        </p:spPr>
        <p:txBody>
          <a:bodyPr lIns="68569" tIns="34275" rIns="68569" bIns="34275" anchor="ctr" anchorCtr="0">
            <a:noAutofit/>
          </a:bodyPr>
          <a:lstStyle/>
          <a:p>
            <a:pPr algn="ctr">
              <a:spcBef>
                <a:spcPts val="0"/>
              </a:spcBef>
              <a:spcAft>
                <a:spcPts val="0"/>
              </a:spcAft>
            </a:pPr>
            <a:endParaRPr sz="1100" dirty="0">
              <a:solidFill>
                <a:schemeClr val="lt1"/>
              </a:solidFill>
              <a:latin typeface="Arial"/>
              <a:ea typeface="Arial"/>
              <a:cs typeface="Arial"/>
              <a:sym typeface="Arial"/>
            </a:endParaRPr>
          </a:p>
        </p:txBody>
      </p:sp>
      <p:sp>
        <p:nvSpPr>
          <p:cNvPr id="15" name="Text Box 7"/>
          <p:cNvSpPr txBox="1">
            <a:spLocks noChangeArrowheads="1"/>
          </p:cNvSpPr>
          <p:nvPr/>
        </p:nvSpPr>
        <p:spPr bwMode="auto">
          <a:xfrm>
            <a:off x="251520" y="34675"/>
            <a:ext cx="8424936" cy="320087"/>
          </a:xfrm>
          <a:prstGeom prst="rect">
            <a:avLst/>
          </a:prstGeom>
          <a:extLst/>
        </p:spPr>
        <p:txBody>
          <a:bodyPr lIns="68580" tIns="34290" rIns="68580" bIns="34290"/>
          <a:lstStyle>
            <a:defPPr>
              <a:defRPr lang="en-US"/>
            </a:defPPr>
            <a:lvl1pPr indent="0" algn="ctr">
              <a:lnSpc>
                <a:spcPct val="90000"/>
              </a:lnSpc>
              <a:spcBef>
                <a:spcPts val="1000"/>
              </a:spcBef>
              <a:buClr>
                <a:srgbClr val="FBB03F"/>
              </a:buClr>
              <a:buFont typeface="Arial" panose="020B0604020202020204" pitchFamily="34" charset="0"/>
              <a:buNone/>
              <a:defRPr sz="2000" i="1">
                <a:solidFill>
                  <a:srgbClr val="FBB03F"/>
                </a:solidFill>
                <a:latin typeface="Arial" charset="0"/>
                <a:ea typeface="Arial" charset="0"/>
                <a:cs typeface="Arial" charset="0"/>
              </a:defRPr>
            </a:lvl1pPr>
            <a:lvl2pPr marL="228600" lvl="1" indent="-228600">
              <a:lnSpc>
                <a:spcPct val="90000"/>
              </a:lnSpc>
              <a:spcBef>
                <a:spcPts val="1000"/>
              </a:spcBef>
              <a:buClr>
                <a:srgbClr val="FBB03F"/>
              </a:buClr>
              <a:buFont typeface="Arial" panose="020B0604020202020204" pitchFamily="34" charset="0"/>
              <a:buChar char="•"/>
              <a:defRPr sz="2000">
                <a:solidFill>
                  <a:srgbClr val="002D62"/>
                </a:solidFill>
                <a:latin typeface="Arial" charset="0"/>
                <a:ea typeface="Arial" charset="0"/>
                <a:cs typeface="Arial"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s-ES" sz="2200" i="0" dirty="0">
                <a:solidFill>
                  <a:schemeClr val="tx1"/>
                </a:solidFill>
              </a:rPr>
              <a:t>Algunos de los comportamientos más deseados del MT</a:t>
            </a:r>
          </a:p>
        </p:txBody>
      </p:sp>
      <p:sp>
        <p:nvSpPr>
          <p:cNvPr id="16"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4</a:t>
            </a:fld>
            <a:endParaRPr lang="en-US" sz="800" dirty="0">
              <a:solidFill>
                <a:srgbClr val="B2B2B2"/>
              </a:solidFill>
              <a:latin typeface="Arial"/>
              <a:ea typeface="Arial"/>
              <a:cs typeface="Arial"/>
              <a:sym typeface="Arial"/>
            </a:endParaRPr>
          </a:p>
        </p:txBody>
      </p:sp>
      <p:sp>
        <p:nvSpPr>
          <p:cNvPr id="17" name="Shape 193"/>
          <p:cNvSpPr/>
          <p:nvPr/>
        </p:nvSpPr>
        <p:spPr>
          <a:xfrm>
            <a:off x="4188496" y="3868456"/>
            <a:ext cx="3623864" cy="1231106"/>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90" rIns="34289" bIns="34290">
            <a:spAutoFit/>
          </a:bodyPr>
          <a:lstStyle/>
          <a:p>
            <a:pPr marL="129779" indent="-129779">
              <a:spcBef>
                <a:spcPts val="300"/>
              </a:spcBef>
              <a:buClr>
                <a:srgbClr val="FBB03F"/>
              </a:buClr>
              <a:buSzPct val="100000"/>
              <a:buFont typeface="Arial"/>
              <a:buChar char="•"/>
            </a:pPr>
            <a:r>
              <a:rPr lang="es-ES" sz="1050" dirty="0">
                <a:solidFill>
                  <a:srgbClr val="0070C0"/>
                </a:solidFill>
              </a:rPr>
              <a:t>Disfrute de su trabajo</a:t>
            </a:r>
          </a:p>
          <a:p>
            <a:pPr marL="129779" indent="-129779">
              <a:spcBef>
                <a:spcPts val="300"/>
              </a:spcBef>
              <a:buClr>
                <a:srgbClr val="FBB03F"/>
              </a:buClr>
              <a:buSzPct val="100000"/>
              <a:buFont typeface="Arial"/>
              <a:buChar char="•"/>
            </a:pPr>
            <a:r>
              <a:rPr lang="es-ES" sz="1050" b="0" dirty="0">
                <a:solidFill>
                  <a:srgbClr val="0070C0"/>
                </a:solidFill>
              </a:rPr>
              <a:t>(Persiga un ) </a:t>
            </a:r>
            <a:r>
              <a:rPr lang="es-ES" sz="1050" dirty="0">
                <a:solidFill>
                  <a:srgbClr val="0070C0"/>
                </a:solidFill>
              </a:rPr>
              <a:t>estándar de excelencia</a:t>
            </a:r>
          </a:p>
          <a:p>
            <a:pPr marL="129779" indent="-129779">
              <a:spcBef>
                <a:spcPts val="300"/>
              </a:spcBef>
              <a:buClr>
                <a:srgbClr val="FBB03F"/>
              </a:buClr>
              <a:buSzPct val="100000"/>
              <a:buFont typeface="Arial"/>
              <a:buChar char="•"/>
            </a:pPr>
            <a:r>
              <a:rPr lang="es-ES" sz="1050" dirty="0">
                <a:solidFill>
                  <a:srgbClr val="0070C0"/>
                </a:solidFill>
              </a:rPr>
              <a:t>Sea abierto, </a:t>
            </a:r>
            <a:r>
              <a:rPr lang="es-ES" sz="1050" b="0" dirty="0">
                <a:solidFill>
                  <a:srgbClr val="0070C0"/>
                </a:solidFill>
              </a:rPr>
              <a:t>cálido</a:t>
            </a:r>
            <a:r>
              <a:rPr lang="es-ES" sz="1050" dirty="0">
                <a:solidFill>
                  <a:srgbClr val="0070C0"/>
                </a:solidFill>
              </a:rPr>
              <a:t> (Aprendiz)</a:t>
            </a:r>
          </a:p>
          <a:p>
            <a:pPr marL="129779" indent="-129779">
              <a:spcBef>
                <a:spcPts val="300"/>
              </a:spcBef>
              <a:buClr>
                <a:srgbClr val="FBB03F"/>
              </a:buClr>
              <a:buSzPct val="100000"/>
              <a:buFont typeface="Arial"/>
              <a:buChar char="•"/>
            </a:pPr>
            <a:r>
              <a:rPr lang="es-ES" sz="1050" dirty="0">
                <a:solidFill>
                  <a:srgbClr val="0070C0"/>
                </a:solidFill>
              </a:rPr>
              <a:t>Piense en términos de la satisfacción del grupo</a:t>
            </a:r>
          </a:p>
          <a:p>
            <a:pPr marL="129779" indent="-129779">
              <a:spcBef>
                <a:spcPts val="300"/>
              </a:spcBef>
              <a:buClr>
                <a:srgbClr val="FBB03F"/>
              </a:buClr>
              <a:buSzPct val="100000"/>
              <a:buFont typeface="Arial"/>
              <a:buChar char="•"/>
            </a:pPr>
            <a:r>
              <a:rPr lang="es-ES" sz="1050" dirty="0">
                <a:solidFill>
                  <a:srgbClr val="0070C0"/>
                </a:solidFill>
              </a:rPr>
              <a:t>(Protagonismo)</a:t>
            </a:r>
          </a:p>
          <a:p>
            <a:pPr marL="129779" indent="-129779">
              <a:spcBef>
                <a:spcPts val="300"/>
              </a:spcBef>
              <a:buClr>
                <a:srgbClr val="FBB03F"/>
              </a:buClr>
              <a:buSzPct val="100000"/>
              <a:buFont typeface="Arial"/>
              <a:buChar char="•"/>
            </a:pPr>
            <a:r>
              <a:rPr lang="es-ES" sz="1050" b="0" dirty="0">
                <a:solidFill>
                  <a:srgbClr val="0070C0"/>
                </a:solidFill>
              </a:rPr>
              <a:t>(Mantenga su)</a:t>
            </a:r>
            <a:r>
              <a:rPr lang="es-ES" sz="1050" dirty="0">
                <a:solidFill>
                  <a:srgbClr val="0070C0"/>
                </a:solidFill>
              </a:rPr>
              <a:t> integridad personal</a:t>
            </a:r>
          </a:p>
        </p:txBody>
      </p:sp>
      <p:sp>
        <p:nvSpPr>
          <p:cNvPr id="18" name="Rectangle 17"/>
          <p:cNvSpPr/>
          <p:nvPr/>
        </p:nvSpPr>
        <p:spPr>
          <a:xfrm>
            <a:off x="4126893" y="3324649"/>
            <a:ext cx="2495555" cy="253916"/>
          </a:xfrm>
          <a:prstGeom prst="rect">
            <a:avLst/>
          </a:prstGeom>
          <a:solidFill>
            <a:schemeClr val="bg1"/>
          </a:solidFill>
        </p:spPr>
        <p:txBody>
          <a:bodyPr wrap="none">
            <a:spAutoFit/>
          </a:bodyPr>
          <a:lstStyle/>
          <a:p>
            <a:pPr marL="129779" indent="-129779">
              <a:buClr>
                <a:srgbClr val="FBB03F"/>
              </a:buClr>
              <a:buSzPct val="100000"/>
              <a:buFont typeface="Arial"/>
              <a:buChar char="•"/>
            </a:pPr>
            <a:r>
              <a:rPr lang="es-ES" sz="1050" dirty="0">
                <a:solidFill>
                  <a:srgbClr val="0070C0"/>
                </a:solidFill>
              </a:rPr>
              <a:t>Muestre entusiasmo abiertamente</a:t>
            </a:r>
          </a:p>
        </p:txBody>
      </p:sp>
      <p:sp>
        <p:nvSpPr>
          <p:cNvPr id="20" name="Shape 194"/>
          <p:cNvSpPr/>
          <p:nvPr/>
        </p:nvSpPr>
        <p:spPr>
          <a:xfrm>
            <a:off x="4187322" y="3073837"/>
            <a:ext cx="3600400" cy="473206"/>
          </a:xfrm>
          <a:prstGeom prst="rect">
            <a:avLst/>
          </a:prstGeom>
          <a:ln w="12700">
            <a:miter lim="400000"/>
          </a:ln>
          <a:extLst>
            <a:ext uri="{C572A759-6A51-4108-AA02-DFA0A04FC94B}">
              <ma14:wrappingTextBoxFlag xmlns:ma14="http://schemas.microsoft.com/office/mac/drawingml/2011/main" xmlns="" val="1"/>
            </a:ext>
          </a:extLst>
        </p:spPr>
        <p:txBody>
          <a:bodyPr wrap="square" lIns="34289" tIns="34290" rIns="34289" bIns="34290">
            <a:spAutoFit/>
          </a:bodyPr>
          <a:lstStyle/>
          <a:p>
            <a:pPr marL="129779" indent="-129779">
              <a:buClr>
                <a:srgbClr val="FBB03F"/>
              </a:buClr>
              <a:buSzPct val="100000"/>
              <a:buFont typeface="Arial"/>
              <a:buChar char="•"/>
            </a:pPr>
            <a:r>
              <a:rPr lang="es-ES" sz="1050" dirty="0">
                <a:solidFill>
                  <a:srgbClr val="0070C0"/>
                </a:solidFill>
              </a:rPr>
              <a:t>Muestre preocupación por las necesidades de otros.</a:t>
            </a:r>
          </a:p>
          <a:p>
            <a:pPr marL="129779" indent="-129779">
              <a:buClr>
                <a:srgbClr val="FBB03F"/>
              </a:buClr>
              <a:buSzPct val="100000"/>
              <a:buFont typeface="Arial"/>
              <a:buChar char="•"/>
            </a:pPr>
            <a:endParaRPr lang="es-ES" sz="1050" dirty="0">
              <a:solidFill>
                <a:srgbClr val="0070C0"/>
              </a:solidFill>
            </a:endParaRPr>
          </a:p>
        </p:txBody>
      </p:sp>
      <p:grpSp>
        <p:nvGrpSpPr>
          <p:cNvPr id="40" name="Group 39"/>
          <p:cNvGrpSpPr/>
          <p:nvPr/>
        </p:nvGrpSpPr>
        <p:grpSpPr>
          <a:xfrm>
            <a:off x="4128105" y="1707654"/>
            <a:ext cx="4583847" cy="1424762"/>
            <a:chOff x="4128105" y="1707654"/>
            <a:chExt cx="4583847" cy="1424762"/>
          </a:xfrm>
        </p:grpSpPr>
        <p:sp>
          <p:nvSpPr>
            <p:cNvPr id="19" name="Rectangle 18"/>
            <p:cNvSpPr/>
            <p:nvPr/>
          </p:nvSpPr>
          <p:spPr>
            <a:xfrm>
              <a:off x="4140164" y="1911646"/>
              <a:ext cx="1435971" cy="253916"/>
            </a:xfrm>
            <a:prstGeom prst="rect">
              <a:avLst/>
            </a:prstGeom>
            <a:solidFill>
              <a:schemeClr val="bg1"/>
            </a:solidFill>
          </p:spPr>
          <p:txBody>
            <a:bodyPr wrap="none">
              <a:spAutoFit/>
            </a:bodyPr>
            <a:lstStyle/>
            <a:p>
              <a:pPr marL="129779" indent="-129779">
                <a:buClr>
                  <a:srgbClr val="FBB03F"/>
                </a:buClr>
                <a:buSzPct val="100000"/>
                <a:buFont typeface="Arial"/>
                <a:buChar char="•"/>
              </a:pPr>
              <a:r>
                <a:rPr lang="es-ES" sz="1050" dirty="0">
                  <a:solidFill>
                    <a:srgbClr val="0070C0"/>
                  </a:solidFill>
                </a:rPr>
                <a:t>Comunique ideas</a:t>
              </a:r>
            </a:p>
          </p:txBody>
        </p:sp>
        <p:sp>
          <p:nvSpPr>
            <p:cNvPr id="21" name="Rectangle 20"/>
            <p:cNvSpPr/>
            <p:nvPr/>
          </p:nvSpPr>
          <p:spPr>
            <a:xfrm>
              <a:off x="4139952" y="2104342"/>
              <a:ext cx="3024546" cy="253916"/>
            </a:xfrm>
            <a:prstGeom prst="rect">
              <a:avLst/>
            </a:prstGeom>
          </p:spPr>
          <p:txBody>
            <a:bodyPr wrap="none">
              <a:spAutoFit/>
            </a:bodyPr>
            <a:lstStyle/>
            <a:p>
              <a:pPr marL="129779" indent="-129779">
                <a:buClr>
                  <a:srgbClr val="FBB03F"/>
                </a:buClr>
                <a:buSzPct val="100000"/>
                <a:buFont typeface="Arial"/>
                <a:buChar char="•"/>
              </a:pPr>
              <a:r>
                <a:rPr lang="es-ES" sz="1050" dirty="0">
                  <a:solidFill>
                    <a:srgbClr val="0070C0"/>
                  </a:solidFill>
                </a:rPr>
                <a:t>Resuelva conflictos en forma constructiva</a:t>
              </a:r>
            </a:p>
          </p:txBody>
        </p:sp>
        <p:sp>
          <p:nvSpPr>
            <p:cNvPr id="22" name="Rectangle 21"/>
            <p:cNvSpPr/>
            <p:nvPr/>
          </p:nvSpPr>
          <p:spPr>
            <a:xfrm>
              <a:off x="4140166" y="1707654"/>
              <a:ext cx="1267655" cy="253916"/>
            </a:xfrm>
            <a:prstGeom prst="rect">
              <a:avLst/>
            </a:prstGeom>
          </p:spPr>
          <p:txBody>
            <a:bodyPr wrap="none">
              <a:spAutoFit/>
            </a:bodyPr>
            <a:lstStyle/>
            <a:p>
              <a:pPr marL="129779" indent="-129779">
                <a:buClr>
                  <a:srgbClr val="FBB03F"/>
                </a:buClr>
                <a:buSzPct val="100000"/>
                <a:buFont typeface="Arial"/>
                <a:buChar char="•"/>
              </a:pPr>
              <a:r>
                <a:rPr lang="es-ES" sz="1050" dirty="0">
                  <a:solidFill>
                    <a:srgbClr val="0070C0"/>
                  </a:solidFill>
                </a:rPr>
                <a:t>Sepa escuchar</a:t>
              </a:r>
            </a:p>
          </p:txBody>
        </p:sp>
        <p:sp>
          <p:nvSpPr>
            <p:cNvPr id="24" name="Rectangle 23"/>
            <p:cNvSpPr/>
            <p:nvPr/>
          </p:nvSpPr>
          <p:spPr>
            <a:xfrm>
              <a:off x="4139956" y="2502274"/>
              <a:ext cx="1511311" cy="253916"/>
            </a:xfrm>
            <a:prstGeom prst="rect">
              <a:avLst/>
            </a:prstGeom>
          </p:spPr>
          <p:txBody>
            <a:bodyPr wrap="none">
              <a:spAutoFit/>
            </a:bodyPr>
            <a:lstStyle/>
            <a:p>
              <a:pPr marL="129779" indent="-129779">
                <a:buClr>
                  <a:srgbClr val="FBB03F"/>
                </a:buClr>
                <a:buSzPct val="100000"/>
                <a:buFont typeface="Arial"/>
                <a:buChar char="•"/>
              </a:pPr>
              <a:r>
                <a:rPr lang="es-ES" sz="1050" dirty="0">
                  <a:solidFill>
                    <a:srgbClr val="0070C0"/>
                  </a:solidFill>
                </a:rPr>
                <a:t>Coopere con otros</a:t>
              </a:r>
              <a:endParaRPr lang="es-AR" sz="1050" dirty="0">
                <a:solidFill>
                  <a:srgbClr val="0070C0"/>
                </a:solidFill>
              </a:endParaRPr>
            </a:p>
          </p:txBody>
        </p:sp>
        <p:sp>
          <p:nvSpPr>
            <p:cNvPr id="25" name="Rectangle 24"/>
            <p:cNvSpPr/>
            <p:nvPr/>
          </p:nvSpPr>
          <p:spPr>
            <a:xfrm>
              <a:off x="4139952" y="2290589"/>
              <a:ext cx="4572000" cy="253916"/>
            </a:xfrm>
            <a:prstGeom prst="rect">
              <a:avLst/>
            </a:prstGeom>
          </p:spPr>
          <p:txBody>
            <a:bodyPr>
              <a:spAutoFit/>
            </a:bodyPr>
            <a:lstStyle/>
            <a:p>
              <a:pPr marL="129779" indent="-129779">
                <a:buClr>
                  <a:srgbClr val="FBB03F"/>
                </a:buClr>
                <a:buSzPct val="100000"/>
                <a:buFont typeface="Arial"/>
                <a:buChar char="•"/>
              </a:pPr>
              <a:r>
                <a:rPr lang="es-ES" sz="1050" dirty="0">
                  <a:solidFill>
                    <a:srgbClr val="0070C0"/>
                  </a:solidFill>
                </a:rPr>
                <a:t>Involucre a otros en decisiones que los afecten</a:t>
              </a:r>
            </a:p>
          </p:txBody>
        </p:sp>
        <p:sp>
          <p:nvSpPr>
            <p:cNvPr id="26" name="Rectangle 25"/>
            <p:cNvSpPr/>
            <p:nvPr/>
          </p:nvSpPr>
          <p:spPr>
            <a:xfrm>
              <a:off x="4130021" y="2684183"/>
              <a:ext cx="4572000" cy="253916"/>
            </a:xfrm>
            <a:prstGeom prst="rect">
              <a:avLst/>
            </a:prstGeom>
          </p:spPr>
          <p:txBody>
            <a:bodyPr>
              <a:spAutoFit/>
            </a:bodyPr>
            <a:lstStyle/>
            <a:p>
              <a:pPr marL="129779" indent="-129779">
                <a:buClr>
                  <a:srgbClr val="FBB03F"/>
                </a:buClr>
                <a:buSzPct val="100000"/>
                <a:buFont typeface="Arial"/>
                <a:buChar char="•"/>
              </a:pPr>
              <a:r>
                <a:rPr lang="es-ES" sz="1050" dirty="0">
                  <a:solidFill>
                    <a:srgbClr val="0070C0"/>
                  </a:solidFill>
                </a:rPr>
                <a:t>Ayude a los demás a superarse y desarrollarse</a:t>
              </a:r>
            </a:p>
          </p:txBody>
        </p:sp>
        <p:sp>
          <p:nvSpPr>
            <p:cNvPr id="27" name="Rectangle 26"/>
            <p:cNvSpPr/>
            <p:nvPr/>
          </p:nvSpPr>
          <p:spPr>
            <a:xfrm>
              <a:off x="4128105" y="2878500"/>
              <a:ext cx="1250022" cy="253916"/>
            </a:xfrm>
            <a:prstGeom prst="rect">
              <a:avLst/>
            </a:prstGeom>
          </p:spPr>
          <p:txBody>
            <a:bodyPr wrap="none">
              <a:spAutoFit/>
            </a:bodyPr>
            <a:lstStyle/>
            <a:p>
              <a:pPr marL="129779" indent="-129779">
                <a:buClr>
                  <a:srgbClr val="FBB03F"/>
                </a:buClr>
                <a:buSzPct val="100000"/>
                <a:buFont typeface="Arial"/>
                <a:buChar char="•"/>
              </a:pPr>
              <a:r>
                <a:rPr lang="es-ES" sz="1050" dirty="0">
                  <a:solidFill>
                    <a:srgbClr val="0070C0"/>
                  </a:solidFill>
                </a:rPr>
                <a:t>Aliente a otros</a:t>
              </a:r>
            </a:p>
          </p:txBody>
        </p:sp>
      </p:grpSp>
      <p:sp>
        <p:nvSpPr>
          <p:cNvPr id="28" name="TextBox 27"/>
          <p:cNvSpPr txBox="1"/>
          <p:nvPr/>
        </p:nvSpPr>
        <p:spPr>
          <a:xfrm>
            <a:off x="248966" y="350468"/>
            <a:ext cx="3337773" cy="253916"/>
          </a:xfrm>
          <a:prstGeom prst="rect">
            <a:avLst/>
          </a:prstGeom>
          <a:noFill/>
        </p:spPr>
        <p:txBody>
          <a:bodyPr wrap="none" rtlCol="0">
            <a:spAutoFit/>
          </a:bodyPr>
          <a:lstStyle/>
          <a:p>
            <a:r>
              <a:rPr lang="es-AR" sz="1050" dirty="0"/>
              <a:t>…y su relación con los 3 niveles de la efectividad</a:t>
            </a:r>
          </a:p>
        </p:txBody>
      </p:sp>
      <p:sp>
        <p:nvSpPr>
          <p:cNvPr id="31" name="29 Rectángulo"/>
          <p:cNvSpPr>
            <a:spLocks noChangeArrowheads="1"/>
          </p:cNvSpPr>
          <p:nvPr/>
        </p:nvSpPr>
        <p:spPr bwMode="auto">
          <a:xfrm>
            <a:off x="4656708" y="3494791"/>
            <a:ext cx="3587700" cy="438582"/>
          </a:xfrm>
          <a:prstGeom prst="rect">
            <a:avLst/>
          </a:prstGeom>
          <a:noFill/>
          <a:ln w="9525">
            <a:noFill/>
            <a:miter lim="800000"/>
            <a:headEnd/>
            <a:tailEnd/>
          </a:ln>
        </p:spPr>
        <p:txBody>
          <a:bodyPr wrap="square" lIns="68580" tIns="34290" rIns="68580" bIns="34290">
            <a:spAutoFit/>
          </a:bodyPr>
          <a:lstStyle/>
          <a:p>
            <a:pPr algn="ctr" eaLnBrk="0" hangingPunct="0">
              <a:spcBef>
                <a:spcPts val="600"/>
              </a:spcBef>
              <a:defRPr/>
            </a:pPr>
            <a:r>
              <a:rPr lang="es-ES" sz="1100" dirty="0">
                <a:cs typeface="Tahoma" charset="0"/>
              </a:rPr>
              <a:t>SER</a:t>
            </a:r>
          </a:p>
          <a:p>
            <a:pPr algn="ctr">
              <a:spcBef>
                <a:spcPts val="300"/>
              </a:spcBef>
              <a:defRPr/>
            </a:pPr>
            <a:r>
              <a:rPr lang="es-ES" sz="1050" b="0" i="1" dirty="0">
                <a:cs typeface="Tahoma" charset="0"/>
              </a:rPr>
              <a:t>[MODELOS MENTALES]</a:t>
            </a:r>
          </a:p>
        </p:txBody>
      </p:sp>
      <p:sp>
        <p:nvSpPr>
          <p:cNvPr id="39"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a:sym typeface="Trebuchet MS" pitchFamily="34" charset="0"/>
              </a:rPr>
              <a:t>© 2017 Axialent, Inc. </a:t>
            </a:r>
            <a:r>
              <a:rPr lang="en-US" sz="900" dirty="0" err="1">
                <a:sym typeface="Trebuchet MS" pitchFamily="34" charset="0"/>
              </a:rPr>
              <a:t>Todos</a:t>
            </a:r>
            <a:r>
              <a:rPr lang="en-US" sz="900" dirty="0">
                <a:sym typeface="Trebuchet MS" pitchFamily="34" charset="0"/>
              </a:rPr>
              <a:t> los </a:t>
            </a:r>
            <a:r>
              <a:rPr lang="en-US" sz="900" dirty="0" err="1">
                <a:sym typeface="Trebuchet MS" pitchFamily="34" charset="0"/>
              </a:rPr>
              <a:t>derechos</a:t>
            </a:r>
            <a:r>
              <a:rPr lang="en-US" sz="900" dirty="0">
                <a:sym typeface="Trebuchet MS" pitchFamily="34" charset="0"/>
              </a:rPr>
              <a:t> </a:t>
            </a:r>
            <a:r>
              <a:rPr lang="en-US" sz="900" dirty="0" err="1">
                <a:sym typeface="Trebuchet MS" pitchFamily="34" charset="0"/>
              </a:rPr>
              <a:t>reservados</a:t>
            </a:r>
            <a:r>
              <a:rPr lang="en-US" sz="900" dirty="0">
                <a:sym typeface="Trebuchet MS" pitchFamily="34" charset="0"/>
              </a:rPr>
              <a:t>. </a:t>
            </a:r>
          </a:p>
        </p:txBody>
      </p:sp>
      <p:sp>
        <p:nvSpPr>
          <p:cNvPr id="42" name="CuadroTexto 41">
            <a:extLst>
              <a:ext uri="{FF2B5EF4-FFF2-40B4-BE49-F238E27FC236}">
                <a16:creationId xmlns:a16="http://schemas.microsoft.com/office/drawing/2014/main" id="{33A7EC64-D9A3-4477-AF8A-72287A2C02BE}"/>
              </a:ext>
            </a:extLst>
          </p:cNvPr>
          <p:cNvSpPr txBox="1"/>
          <p:nvPr/>
        </p:nvSpPr>
        <p:spPr>
          <a:xfrm rot="1629493">
            <a:off x="7750589" y="311699"/>
            <a:ext cx="1522649" cy="276999"/>
          </a:xfrm>
          <a:prstGeom prst="rect">
            <a:avLst/>
          </a:prstGeom>
          <a:noFill/>
        </p:spPr>
        <p:txBody>
          <a:bodyPr wrap="square" rtlCol="0">
            <a:spAutoFit/>
          </a:bodyPr>
          <a:lstStyle/>
          <a:p>
            <a:pPr algn="ctr"/>
            <a:r>
              <a:rPr lang="es-AR" sz="1200" dirty="0">
                <a:solidFill>
                  <a:schemeClr val="accent4">
                    <a:lumMod val="60000"/>
                    <a:lumOff val="40000"/>
                  </a:schemeClr>
                </a:solidFill>
              </a:rPr>
              <a:t>ANTECEDENTES</a:t>
            </a:r>
          </a:p>
        </p:txBody>
      </p:sp>
    </p:spTree>
    <p:extLst>
      <p:ext uri="{BB962C8B-B14F-4D97-AF65-F5344CB8AC3E}">
        <p14:creationId xmlns:p14="http://schemas.microsoft.com/office/powerpoint/2010/main" val="1733418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67494"/>
            <a:ext cx="914400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2" name="1 Marcador de número de diapositiva"/>
          <p:cNvSpPr>
            <a:spLocks noGrp="1"/>
          </p:cNvSpPr>
          <p:nvPr>
            <p:ph type="sldNum" sz="quarter" idx="10"/>
          </p:nvPr>
        </p:nvSpPr>
        <p:spPr/>
        <p:txBody>
          <a:bodyPr/>
          <a:lstStyle/>
          <a:p>
            <a:pPr>
              <a:defRPr/>
            </a:pPr>
            <a:r>
              <a:rPr lang="en-US">
                <a:solidFill>
                  <a:schemeClr val="bg1"/>
                </a:solidFill>
              </a:rPr>
              <a:t> PSA Corporate University </a:t>
            </a:r>
            <a:r>
              <a:rPr lang="en-US">
                <a:solidFill>
                  <a:schemeClr val="accent4">
                    <a:lumMod val="60000"/>
                    <a:lumOff val="40000"/>
                  </a:schemeClr>
                </a:solidFill>
              </a:rPr>
              <a:t>|</a:t>
            </a:r>
            <a:r>
              <a:rPr lang="en-US"/>
              <a:t> </a:t>
            </a:r>
            <a:fld id="{B562BDBD-34F9-49F1-98B5-751500D78356}" type="slidenum">
              <a:rPr lang="en-US" smtClean="0">
                <a:solidFill>
                  <a:srgbClr val="B2B2B2"/>
                </a:solidFill>
              </a:rPr>
              <a:pPr>
                <a:defRPr/>
              </a:pPr>
              <a:t>40</a:t>
            </a:fld>
            <a:endParaRPr lang="en-US" dirty="0">
              <a:solidFill>
                <a:srgbClr val="B2B2B2"/>
              </a:solidFill>
            </a:endParaRPr>
          </a:p>
        </p:txBody>
      </p:sp>
      <p:pic>
        <p:nvPicPr>
          <p:cNvPr id="3" name="Picture 4" descr="C:\Users\Lucia Ledesma\Pictures\IMAGENES DE TRABAJO\lunch.jpg"/>
          <p:cNvPicPr>
            <a:picLocks noChangeAspect="1" noChangeArrowheads="1"/>
          </p:cNvPicPr>
          <p:nvPr/>
        </p:nvPicPr>
        <p:blipFill>
          <a:blip r:embed="rId2" cstate="print"/>
          <a:srcRect/>
          <a:stretch>
            <a:fillRect/>
          </a:stretch>
        </p:blipFill>
        <p:spPr bwMode="auto">
          <a:xfrm>
            <a:off x="0" y="1005576"/>
            <a:ext cx="5436096" cy="3436218"/>
          </a:xfrm>
          <a:prstGeom prst="rect">
            <a:avLst/>
          </a:prstGeom>
          <a:noFill/>
          <a:ln w="9525">
            <a:noFill/>
            <a:miter lim="800000"/>
            <a:headEnd/>
            <a:tailEnd/>
          </a:ln>
        </p:spPr>
      </p:pic>
      <p:sp>
        <p:nvSpPr>
          <p:cNvPr id="4" name="TextBox 3"/>
          <p:cNvSpPr txBox="1"/>
          <p:nvPr/>
        </p:nvSpPr>
        <p:spPr>
          <a:xfrm>
            <a:off x="5076056" y="266510"/>
            <a:ext cx="3902030" cy="1107996"/>
          </a:xfrm>
          <a:prstGeom prst="rect">
            <a:avLst/>
          </a:prstGeom>
          <a:noFill/>
        </p:spPr>
        <p:txBody>
          <a:bodyPr wrap="none" rtlCol="0">
            <a:spAutoFit/>
          </a:bodyPr>
          <a:lstStyle/>
          <a:p>
            <a:r>
              <a:rPr lang="pt-BR" sz="6600" b="1" dirty="0" err="1"/>
              <a:t>almuerzo</a:t>
            </a:r>
            <a:endParaRPr lang="pt-BR" sz="6600" b="1" dirty="0"/>
          </a:p>
        </p:txBody>
      </p:sp>
    </p:spTree>
    <p:extLst>
      <p:ext uri="{BB962C8B-B14F-4D97-AF65-F5344CB8AC3E}">
        <p14:creationId xmlns:p14="http://schemas.microsoft.com/office/powerpoint/2010/main" val="203755523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1115616" y="2355726"/>
            <a:ext cx="5832648" cy="661720"/>
          </a:xfrm>
          <a:noFill/>
          <a:ln/>
        </p:spPr>
        <p:txBody>
          <a:bodyPr/>
          <a:lstStyle/>
          <a:p>
            <a:pPr algn="l">
              <a:spcBef>
                <a:spcPct val="80000"/>
              </a:spcBef>
              <a:buClrTx/>
            </a:pPr>
            <a:r>
              <a:rPr lang="es-AR" sz="2800" dirty="0"/>
              <a:t>INTELIGENCIA EMOCIONAL</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4" name="Rectangle 3">
            <a:extLst>
              <a:ext uri="{FF2B5EF4-FFF2-40B4-BE49-F238E27FC236}">
                <a16:creationId xmlns:a16="http://schemas.microsoft.com/office/drawing/2014/main" id="{D44770C0-C4E1-4E34-AE19-C810D00EC29F}"/>
              </a:ext>
            </a:extLst>
          </p:cNvPr>
          <p:cNvSpPr/>
          <p:nvPr/>
        </p:nvSpPr>
        <p:spPr>
          <a:xfrm>
            <a:off x="1751219" y="1030402"/>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41382384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a:extLst>
              <a:ext uri="{FF2B5EF4-FFF2-40B4-BE49-F238E27FC236}">
                <a16:creationId xmlns:a16="http://schemas.microsoft.com/office/drawing/2014/main" id="{D82CC267-762C-4093-BA17-385EACBBF52A}"/>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lang="es-AR" dirty="0">
              <a:solidFill>
                <a:schemeClr val="bg1"/>
              </a:solidFill>
            </a:endParaRPr>
          </a:p>
        </p:txBody>
      </p:sp>
      <p:sp>
        <p:nvSpPr>
          <p:cNvPr id="78850" name="1 Título"/>
          <p:cNvSpPr>
            <a:spLocks noGrp="1"/>
          </p:cNvSpPr>
          <p:nvPr>
            <p:ph type="title"/>
          </p:nvPr>
        </p:nvSpPr>
        <p:spPr>
          <a:xfrm>
            <a:off x="251520" y="87474"/>
            <a:ext cx="8568951" cy="517678"/>
          </a:xfrm>
        </p:spPr>
        <p:txBody>
          <a:bodyPr/>
          <a:lstStyle/>
          <a:p>
            <a:r>
              <a:rPr lang="es-ES_tradnl" dirty="0">
                <a:latin typeface="+mn-lt"/>
              </a:rPr>
              <a:t>Actividad: ¿Por qué ocuparse de las emociones?</a:t>
            </a:r>
          </a:p>
        </p:txBody>
      </p:sp>
      <p:sp>
        <p:nvSpPr>
          <p:cNvPr id="78851" name="3 Marcador de texto"/>
          <p:cNvSpPr>
            <a:spLocks noGrp="1"/>
          </p:cNvSpPr>
          <p:nvPr>
            <p:ph idx="1"/>
          </p:nvPr>
        </p:nvSpPr>
        <p:spPr>
          <a:xfrm>
            <a:off x="450908" y="884456"/>
            <a:ext cx="8268007" cy="3816424"/>
          </a:xfrm>
        </p:spPr>
        <p:txBody>
          <a:bodyPr/>
          <a:lstStyle/>
          <a:p>
            <a:pPr marL="198835" indent="-198835">
              <a:buClrTx/>
              <a:buNone/>
            </a:pPr>
            <a:r>
              <a:rPr lang="es-ES_tradnl" sz="1800" b="0" dirty="0">
                <a:solidFill>
                  <a:srgbClr val="000000"/>
                </a:solidFill>
                <a:latin typeface="+mn-lt"/>
              </a:rPr>
              <a:t>Ejercicio en grupos (15’):</a:t>
            </a:r>
          </a:p>
          <a:p>
            <a:pPr marL="457200" indent="-457200">
              <a:buClr>
                <a:srgbClr val="1F497D"/>
              </a:buClr>
              <a:buFont typeface="+mj-lt"/>
              <a:buAutoNum type="arabicPeriod"/>
            </a:pPr>
            <a:r>
              <a:rPr lang="es-ES_tradnl" sz="1800" b="0" dirty="0">
                <a:solidFill>
                  <a:srgbClr val="000000"/>
                </a:solidFill>
                <a:latin typeface="+mn-lt"/>
              </a:rPr>
              <a:t>Piensen y compartan ejemplos de situaciones / momentos en que ustedes sienten </a:t>
            </a:r>
            <a:r>
              <a:rPr lang="es-ES_tradnl" sz="1800" b="0" dirty="0">
                <a:solidFill>
                  <a:schemeClr val="tx1">
                    <a:lumMod val="90000"/>
                    <a:lumOff val="10000"/>
                  </a:schemeClr>
                </a:solidFill>
              </a:rPr>
              <a:t>entusiasmo, gratitud o alegría</a:t>
            </a:r>
            <a:r>
              <a:rPr lang="es-ES_tradnl" sz="1800" b="0" dirty="0">
                <a:solidFill>
                  <a:srgbClr val="000000"/>
                </a:solidFill>
              </a:rPr>
              <a:t>.</a:t>
            </a:r>
            <a:r>
              <a:rPr lang="es-ES_tradnl" sz="1800" b="0" dirty="0">
                <a:solidFill>
                  <a:srgbClr val="000000"/>
                </a:solidFill>
                <a:latin typeface="+mn-lt"/>
              </a:rPr>
              <a:t> </a:t>
            </a:r>
          </a:p>
          <a:p>
            <a:pPr marL="457200" indent="-457200">
              <a:buClr>
                <a:srgbClr val="1F497D"/>
              </a:buClr>
              <a:buFont typeface="+mj-lt"/>
              <a:buAutoNum type="arabicPeriod"/>
            </a:pPr>
            <a:r>
              <a:rPr lang="es-ES_tradnl" sz="1800" b="0" dirty="0">
                <a:solidFill>
                  <a:srgbClr val="000000"/>
                </a:solidFill>
                <a:latin typeface="+mn-lt"/>
              </a:rPr>
              <a:t>¿Qué es lo que típicamente gatilla esas emociones en </a:t>
            </a:r>
            <a:r>
              <a:rPr lang="es-ES_tradnl" sz="1800" b="0" dirty="0" err="1">
                <a:solidFill>
                  <a:srgbClr val="000000"/>
                </a:solidFill>
                <a:latin typeface="+mn-lt"/>
              </a:rPr>
              <a:t>uds.</a:t>
            </a:r>
            <a:r>
              <a:rPr lang="es-ES_tradnl" sz="1800" b="0" dirty="0">
                <a:solidFill>
                  <a:srgbClr val="000000"/>
                </a:solidFill>
                <a:latin typeface="+mn-lt"/>
              </a:rPr>
              <a:t>?</a:t>
            </a:r>
          </a:p>
          <a:p>
            <a:pPr marL="457200" indent="-457200">
              <a:buClr>
                <a:srgbClr val="1F497D"/>
              </a:buClr>
              <a:buFont typeface="+mj-lt"/>
              <a:buAutoNum type="arabicPeriod"/>
            </a:pPr>
            <a:r>
              <a:rPr lang="es-ES_tradnl" sz="1800" b="0" dirty="0">
                <a:solidFill>
                  <a:srgbClr val="000000"/>
                </a:solidFill>
                <a:latin typeface="+mn-lt"/>
              </a:rPr>
              <a:t>¿Cuál suele ser el impacto sobre:</a:t>
            </a:r>
          </a:p>
          <a:p>
            <a:pPr marL="719138" lvl="1">
              <a:spcBef>
                <a:spcPts val="600"/>
              </a:spcBef>
              <a:buClr>
                <a:srgbClr val="004666"/>
              </a:buClr>
              <a:buFont typeface="Arial" pitchFamily="34" charset="0"/>
              <a:buChar char="•"/>
            </a:pPr>
            <a:r>
              <a:rPr lang="es-ES_tradnl" sz="1600" b="0" dirty="0">
                <a:solidFill>
                  <a:srgbClr val="000000"/>
                </a:solidFill>
                <a:cs typeface="Arial" pitchFamily="34" charset="0"/>
              </a:rPr>
              <a:t>la calidad de la conversación / las interacciones (NOSOTROS)?</a:t>
            </a:r>
          </a:p>
          <a:p>
            <a:pPr marL="719138" lvl="1">
              <a:spcBef>
                <a:spcPts val="600"/>
              </a:spcBef>
              <a:buClr>
                <a:srgbClr val="004666"/>
              </a:buClr>
              <a:buFont typeface="Arial" pitchFamily="34" charset="0"/>
              <a:buChar char="•"/>
            </a:pPr>
            <a:r>
              <a:rPr lang="es-ES_tradnl" sz="1600" b="0" dirty="0">
                <a:solidFill>
                  <a:srgbClr val="000000"/>
                </a:solidFill>
                <a:cs typeface="Arial" pitchFamily="34" charset="0"/>
              </a:rPr>
              <a:t>el nivel de motivación (YO)?</a:t>
            </a:r>
          </a:p>
          <a:p>
            <a:pPr marL="719138" lvl="1">
              <a:spcBef>
                <a:spcPts val="600"/>
              </a:spcBef>
              <a:buClr>
                <a:srgbClr val="004666"/>
              </a:buClr>
              <a:buFont typeface="Arial" pitchFamily="34" charset="0"/>
              <a:buChar char="•"/>
            </a:pPr>
            <a:r>
              <a:rPr lang="es-ES_tradnl" sz="1600" b="0" dirty="0">
                <a:solidFill>
                  <a:srgbClr val="000000"/>
                </a:solidFill>
                <a:cs typeface="Arial" pitchFamily="34" charset="0"/>
              </a:rPr>
              <a:t>la capacidad para trabajar en forma efectiva con la tarea en cuestión (TAREA)?</a:t>
            </a:r>
          </a:p>
          <a:p>
            <a:pPr marL="342900" indent="-342900">
              <a:buClr>
                <a:srgbClr val="004666"/>
              </a:buClr>
              <a:buFont typeface="+mj-lt"/>
              <a:buAutoNum type="arabicPeriod"/>
            </a:pPr>
            <a:r>
              <a:rPr lang="es-ES_tradnl" sz="1800" b="0" dirty="0">
                <a:solidFill>
                  <a:srgbClr val="000000"/>
                </a:solidFill>
              </a:rPr>
              <a:t>Repitan consignas 1. a 3., asociadas a situaciones donde sienten </a:t>
            </a:r>
            <a:r>
              <a:rPr lang="es-ES_tradnl" sz="1800" b="0" dirty="0">
                <a:solidFill>
                  <a:srgbClr val="33CC33"/>
                </a:solidFill>
              </a:rPr>
              <a:t>miedo</a:t>
            </a:r>
            <a:r>
              <a:rPr lang="es-ES_tradnl" sz="1800" b="0" dirty="0">
                <a:solidFill>
                  <a:srgbClr val="000000"/>
                </a:solidFill>
              </a:rPr>
              <a:t>, </a:t>
            </a:r>
            <a:r>
              <a:rPr lang="es-ES_tradnl" sz="1800" b="0" dirty="0">
                <a:solidFill>
                  <a:srgbClr val="FF0000"/>
                </a:solidFill>
              </a:rPr>
              <a:t>enojo</a:t>
            </a:r>
            <a:r>
              <a:rPr lang="es-ES_tradnl" sz="1800" b="0" dirty="0">
                <a:solidFill>
                  <a:srgbClr val="000000"/>
                </a:solidFill>
              </a:rPr>
              <a:t> o tristeza. </a:t>
            </a:r>
            <a:endParaRPr lang="es-ES_tradnl" sz="1800" b="0" dirty="0">
              <a:solidFill>
                <a:srgbClr val="000000"/>
              </a:solidFill>
              <a:cs typeface="Arial" pitchFamily="34" charset="0"/>
            </a:endParaRPr>
          </a:p>
        </p:txBody>
      </p:sp>
      <p:sp>
        <p:nvSpPr>
          <p:cNvPr id="78852" name="4 Marcador de número de diapositiva"/>
          <p:cNvSpPr>
            <a:spLocks noGrp="1"/>
          </p:cNvSpPr>
          <p:nvPr>
            <p:ph type="sldNum" sz="quarter" idx="14"/>
          </p:nvPr>
        </p:nvSpPr>
        <p:spPr bwMode="auto">
          <a:ln>
            <a:miter lim="800000"/>
            <a:headEnd/>
            <a:tailEnd/>
          </a:ln>
        </p:spPr>
        <p:txBody>
          <a:bodyPr wrap="square" numCol="1" anchorCtr="0" compatLnSpc="1">
            <a:prstTxWarp prst="textNoShape">
              <a:avLst/>
            </a:prstTxWarp>
          </a:bodyPr>
          <a:lstStyle/>
          <a:p>
            <a:pPr algn="l" eaLnBrk="0" fontAlgn="base" hangingPunct="0">
              <a:spcBef>
                <a:spcPct val="0"/>
              </a:spcBef>
              <a:spcAft>
                <a:spcPct val="0"/>
              </a:spcAft>
              <a:buSzPct val="100000"/>
            </a:pPr>
            <a:fld id="{49EA4DCA-8DFE-472B-B7EF-96813CC315D6}" type="slidenum">
              <a:rPr lang="fr-FR" smtClean="0">
                <a:latin typeface="Arial Narrow" pitchFamily="34" charset="0"/>
                <a:cs typeface="Arial" pitchFamily="34" charset="0"/>
              </a:rPr>
              <a:pPr algn="l" eaLnBrk="0" fontAlgn="base" hangingPunct="0">
                <a:spcBef>
                  <a:spcPct val="0"/>
                </a:spcBef>
                <a:spcAft>
                  <a:spcPct val="0"/>
                </a:spcAft>
                <a:buSzPct val="100000"/>
              </a:pPr>
              <a:t>42</a:t>
            </a:fld>
            <a:endParaRPr lang="fr-FR">
              <a:latin typeface="Arial Narrow" pitchFamily="34" charset="0"/>
              <a:cs typeface="Arial" pitchFamily="34" charset="0"/>
            </a:endParaRPr>
          </a:p>
        </p:txBody>
      </p:sp>
      <p:sp>
        <p:nvSpPr>
          <p:cNvPr id="7" name="Slide Number Placeholder 4">
            <a:extLst>
              <a:ext uri="{FF2B5EF4-FFF2-40B4-BE49-F238E27FC236}">
                <a16:creationId xmlns:a16="http://schemas.microsoft.com/office/drawing/2014/main" id="{F61D49A9-FF85-4425-95D0-421ACDB8CEDC}"/>
              </a:ext>
            </a:extLst>
          </p:cNvPr>
          <p:cNvSpPr txBox="1">
            <a:spLocks/>
          </p:cNvSpPr>
          <p:nvPr/>
        </p:nvSpPr>
        <p:spPr>
          <a:xfrm>
            <a:off x="7003654" y="4948014"/>
            <a:ext cx="2133600" cy="194758"/>
          </a:xfrm>
          <a:prstGeom prst="rect">
            <a:avLst/>
          </a:prstGeom>
          <a:noFill/>
        </p:spPr>
        <p:txBody>
          <a:bodyPr vert="horz" wrap="square" lIns="91440" tIns="0" rIns="91440" bIns="0" rtlCol="0">
            <a:noAutofit/>
          </a:bodyPr>
          <a:lstStyle>
            <a:lvl1pPr marL="0" indent="0" algn="l" defTabSz="914400" rtl="0" eaLnBrk="1" latinLnBrk="0" hangingPunct="1">
              <a:lnSpc>
                <a:spcPct val="100000"/>
              </a:lnSpc>
              <a:spcBef>
                <a:spcPts val="600"/>
              </a:spcBef>
              <a:buFont typeface="Arial" panose="020B0604020202020204" pitchFamily="34" charset="0"/>
              <a:buNone/>
              <a:defRPr lang="es-ES" sz="2000" b="1" i="0" u="none" strike="noStrike" kern="1200" cap="none">
                <a:solidFill>
                  <a:srgbClr val="7F7F7F"/>
                </a:solidFill>
                <a:latin typeface="Century Gothic"/>
                <a:ea typeface="Century Gothic"/>
                <a:cs typeface="Century Gothic"/>
                <a:sym typeface="Arial"/>
              </a:defRPr>
            </a:lvl1pPr>
            <a:lvl2pPr marL="257175" indent="0" algn="l" defTabSz="914400" rtl="0" eaLnBrk="1" latinLnBrk="0" hangingPunct="1">
              <a:spcBef>
                <a:spcPct val="20000"/>
              </a:spcBef>
              <a:buFont typeface="Verdana" panose="020B0604030504040204" pitchFamily="34" charset="0"/>
              <a:buNone/>
              <a:defRPr sz="1400" b="0" i="0" kern="1200">
                <a:solidFill>
                  <a:schemeClr val="bg1">
                    <a:lumMod val="50000"/>
                  </a:schemeClr>
                </a:solidFill>
                <a:latin typeface="Montserrat Medium" charset="0"/>
                <a:ea typeface="Montserrat Medium" charset="0"/>
                <a:cs typeface="Montserrat Medium" charset="0"/>
              </a:defRPr>
            </a:lvl2pPr>
            <a:lvl3pPr marL="514350" indent="0" algn="l" defTabSz="914400" rtl="0" eaLnBrk="1" latinLnBrk="0" hangingPunct="1">
              <a:spcBef>
                <a:spcPct val="20000"/>
              </a:spcBef>
              <a:buClr>
                <a:schemeClr val="bg1">
                  <a:lumMod val="50000"/>
                </a:schemeClr>
              </a:buClr>
              <a:buFont typeface="Lato" panose="020F0502020204030203" pitchFamily="34" charset="0"/>
              <a:buNone/>
              <a:defRPr sz="1200" b="0" i="0" kern="1200">
                <a:solidFill>
                  <a:schemeClr val="bg1">
                    <a:lumMod val="50000"/>
                  </a:schemeClr>
                </a:solidFill>
                <a:latin typeface="Montserrat Medium" charset="0"/>
                <a:ea typeface="Montserrat Medium" charset="0"/>
                <a:cs typeface="Montserrat Medium" charset="0"/>
              </a:defRPr>
            </a:lvl3pPr>
            <a:lvl4pPr marL="771525" indent="0" algn="l" defTabSz="914400" rtl="0" eaLnBrk="1" latinLnBrk="0" hangingPunct="1">
              <a:spcBef>
                <a:spcPct val="20000"/>
              </a:spcBef>
              <a:buFont typeface="Arial" panose="020B0604020202020204" pitchFamily="34" charset="0"/>
              <a:buNone/>
              <a:defRPr lang="es-ES" sz="1300" b="0" i="0" u="none" strike="noStrike" kern="1200" cap="none">
                <a:solidFill>
                  <a:srgbClr val="7F7F7F"/>
                </a:solidFill>
                <a:latin typeface="Montserrat Medium" charset="0"/>
                <a:ea typeface="Montserrat Medium" charset="0"/>
                <a:cs typeface="Montserrat Medium" charset="0"/>
                <a:sym typeface="Arial"/>
              </a:defRPr>
            </a:lvl4pPr>
            <a:lvl5pPr marL="1028700" indent="0" algn="l" defTabSz="914400" rtl="0" eaLnBrk="1" latinLnBrk="0" hangingPunct="1">
              <a:spcBef>
                <a:spcPct val="20000"/>
              </a:spcBef>
              <a:buFont typeface="Verdana" panose="020B0604030504040204" pitchFamily="34" charset="0"/>
              <a:buNone/>
              <a:defRPr lang="es-ES" sz="1400" b="0" i="0" u="none" strike="noStrike" kern="1200" cap="none">
                <a:solidFill>
                  <a:srgbClr val="7F7F7F"/>
                </a:solidFill>
                <a:latin typeface="Montserrat Medium" charset="0"/>
                <a:ea typeface="Montserrat Medium" charset="0"/>
                <a:cs typeface="Montserrat Medium" charset="0"/>
                <a:sym typeface="Arial"/>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fld id="{FBA188BD-CFF3-4A87-A926-E4E05680041C}" type="slidenum">
              <a:rPr lang="en-US" sz="900" smtClean="0">
                <a:solidFill>
                  <a:prstClr val="black">
                    <a:tint val="75000"/>
                  </a:prstClr>
                </a:solidFill>
              </a:rPr>
              <a:pPr algn="r"/>
              <a:t>42</a:t>
            </a:fld>
            <a:endParaRPr lang="en-US" sz="900" dirty="0">
              <a:solidFill>
                <a:prstClr val="black">
                  <a:tint val="75000"/>
                </a:prstClr>
              </a:solidFill>
            </a:endParaRPr>
          </a:p>
        </p:txBody>
      </p:sp>
    </p:spTree>
    <p:extLst>
      <p:ext uri="{BB962C8B-B14F-4D97-AF65-F5344CB8AC3E}">
        <p14:creationId xmlns:p14="http://schemas.microsoft.com/office/powerpoint/2010/main" val="3681924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fade">
                                      <p:cBhvr>
                                        <p:cTn id="7" dur="500"/>
                                        <p:tgtEl>
                                          <p:spTgt spid="788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851">
                                            <p:txEl>
                                              <p:pRg st="1" end="1"/>
                                            </p:txEl>
                                          </p:spTgt>
                                        </p:tgtEl>
                                        <p:attrNameLst>
                                          <p:attrName>style.visibility</p:attrName>
                                        </p:attrNameLst>
                                      </p:cBhvr>
                                      <p:to>
                                        <p:strVal val="visible"/>
                                      </p:to>
                                    </p:set>
                                    <p:animEffect transition="in" filter="fade">
                                      <p:cBhvr>
                                        <p:cTn id="12" dur="500"/>
                                        <p:tgtEl>
                                          <p:spTgt spid="788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8851">
                                            <p:txEl>
                                              <p:pRg st="2" end="2"/>
                                            </p:txEl>
                                          </p:spTgt>
                                        </p:tgtEl>
                                        <p:attrNameLst>
                                          <p:attrName>style.visibility</p:attrName>
                                        </p:attrNameLst>
                                      </p:cBhvr>
                                      <p:to>
                                        <p:strVal val="visible"/>
                                      </p:to>
                                    </p:set>
                                    <p:animEffect transition="in" filter="fade">
                                      <p:cBhvr>
                                        <p:cTn id="17" dur="500"/>
                                        <p:tgtEl>
                                          <p:spTgt spid="788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851">
                                            <p:txEl>
                                              <p:pRg st="3" end="3"/>
                                            </p:txEl>
                                          </p:spTgt>
                                        </p:tgtEl>
                                        <p:attrNameLst>
                                          <p:attrName>style.visibility</p:attrName>
                                        </p:attrNameLst>
                                      </p:cBhvr>
                                      <p:to>
                                        <p:strVal val="visible"/>
                                      </p:to>
                                    </p:set>
                                    <p:animEffect transition="in" filter="fade">
                                      <p:cBhvr>
                                        <p:cTn id="22" dur="500"/>
                                        <p:tgtEl>
                                          <p:spTgt spid="788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851">
                                            <p:txEl>
                                              <p:pRg st="4" end="4"/>
                                            </p:txEl>
                                          </p:spTgt>
                                        </p:tgtEl>
                                        <p:attrNameLst>
                                          <p:attrName>style.visibility</p:attrName>
                                        </p:attrNameLst>
                                      </p:cBhvr>
                                      <p:to>
                                        <p:strVal val="visible"/>
                                      </p:to>
                                    </p:set>
                                    <p:animEffect transition="in" filter="fade">
                                      <p:cBhvr>
                                        <p:cTn id="27" dur="500"/>
                                        <p:tgtEl>
                                          <p:spTgt spid="788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8851">
                                            <p:txEl>
                                              <p:pRg st="5" end="5"/>
                                            </p:txEl>
                                          </p:spTgt>
                                        </p:tgtEl>
                                        <p:attrNameLst>
                                          <p:attrName>style.visibility</p:attrName>
                                        </p:attrNameLst>
                                      </p:cBhvr>
                                      <p:to>
                                        <p:strVal val="visible"/>
                                      </p:to>
                                    </p:set>
                                    <p:animEffect transition="in" filter="fade">
                                      <p:cBhvr>
                                        <p:cTn id="32" dur="500"/>
                                        <p:tgtEl>
                                          <p:spTgt spid="788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8851">
                                            <p:txEl>
                                              <p:pRg st="6" end="6"/>
                                            </p:txEl>
                                          </p:spTgt>
                                        </p:tgtEl>
                                        <p:attrNameLst>
                                          <p:attrName>style.visibility</p:attrName>
                                        </p:attrNameLst>
                                      </p:cBhvr>
                                      <p:to>
                                        <p:strVal val="visible"/>
                                      </p:to>
                                    </p:set>
                                    <p:animEffect transition="in" filter="fade">
                                      <p:cBhvr>
                                        <p:cTn id="37" dur="500"/>
                                        <p:tgtEl>
                                          <p:spTgt spid="7885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8851">
                                            <p:txEl>
                                              <p:pRg st="7" end="7"/>
                                            </p:txEl>
                                          </p:spTgt>
                                        </p:tgtEl>
                                        <p:attrNameLst>
                                          <p:attrName>style.visibility</p:attrName>
                                        </p:attrNameLst>
                                      </p:cBhvr>
                                      <p:to>
                                        <p:strVal val="visible"/>
                                      </p:to>
                                    </p:set>
                                    <p:animEffect transition="in" filter="fade">
                                      <p:cBhvr>
                                        <p:cTn id="42" dur="500"/>
                                        <p:tgtEl>
                                          <p:spTgt spid="788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bldLvl="5"/>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2">
            <a:extLst>
              <a:ext uri="{FF2B5EF4-FFF2-40B4-BE49-F238E27FC236}">
                <a16:creationId xmlns:a16="http://schemas.microsoft.com/office/drawing/2014/main" id="{31E8422B-1B28-469E-B23C-91C4AC4E87E9}"/>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314112" y="57149"/>
            <a:ext cx="8685213" cy="434578"/>
          </a:xfrm>
        </p:spPr>
        <p:txBody>
          <a:bodyPr/>
          <a:lstStyle/>
          <a:p>
            <a:r>
              <a:rPr lang="es-AR" dirty="0"/>
              <a:t>Emociones</a:t>
            </a:r>
          </a:p>
        </p:txBody>
      </p:sp>
      <p:sp>
        <p:nvSpPr>
          <p:cNvPr id="3" name="Content Placeholder 2"/>
          <p:cNvSpPr>
            <a:spLocks noGrp="1"/>
          </p:cNvSpPr>
          <p:nvPr>
            <p:ph idx="1"/>
          </p:nvPr>
        </p:nvSpPr>
        <p:spPr>
          <a:xfrm>
            <a:off x="179512" y="821363"/>
            <a:ext cx="8977400" cy="3065388"/>
          </a:xfrm>
        </p:spPr>
        <p:txBody>
          <a:bodyPr/>
          <a:lstStyle/>
          <a:p>
            <a:pPr lvl="1"/>
            <a:r>
              <a:rPr lang="es-AR" sz="2000" b="0" dirty="0"/>
              <a:t>“Predisposiciones para la acción”</a:t>
            </a:r>
          </a:p>
          <a:p>
            <a:pPr lvl="1"/>
            <a:r>
              <a:rPr lang="es-AR" sz="2000" b="0" dirty="0"/>
              <a:t>Configuraciones energéticas específicas, que impulsan a actuar en cierta dirección.</a:t>
            </a:r>
          </a:p>
          <a:p>
            <a:pPr lvl="1"/>
            <a:r>
              <a:rPr lang="es-AR" sz="2000" b="0" u="sng" dirty="0"/>
              <a:t>Ventaja</a:t>
            </a:r>
            <a:r>
              <a:rPr lang="es-AR" sz="2000" b="0" dirty="0"/>
              <a:t>: canalizan la energía física y direccionan el comportamiento atendiendo a motivaciones básicas. </a:t>
            </a:r>
          </a:p>
          <a:p>
            <a:pPr lvl="1"/>
            <a:r>
              <a:rPr lang="es-AR" sz="2000" b="0" u="sng" dirty="0"/>
              <a:t>Desventaja</a:t>
            </a:r>
            <a:r>
              <a:rPr lang="es-AR" sz="2000" b="0" dirty="0"/>
              <a:t>: dispositivo biológico primitivo, puede conducir a comportamientos que no necesariamente producen los resultados deseados en el contexto del ser humano civilizado.</a:t>
            </a:r>
          </a:p>
        </p:txBody>
      </p:sp>
      <p:sp>
        <p:nvSpPr>
          <p:cNvPr id="4" name="Slide Number Placeholder 3"/>
          <p:cNvSpPr>
            <a:spLocks noGrp="1"/>
          </p:cNvSpPr>
          <p:nvPr>
            <p:ph type="sldNum" sz="quarter" idx="10"/>
          </p:nvPr>
        </p:nvSpPr>
        <p:spPr>
          <a:xfrm>
            <a:off x="7010400" y="4948014"/>
            <a:ext cx="2133600" cy="200025"/>
          </a:xfrm>
        </p:spPr>
        <p:txBody>
          <a:bodyPr/>
          <a:lstStyle/>
          <a:p>
            <a:pPr>
              <a:defRPr/>
            </a:pPr>
            <a:r>
              <a:rPr lang="en-US"/>
              <a:t>| </a:t>
            </a:r>
            <a:fld id="{A1E05332-54C3-48A0-89AF-A7F15008F0F8}" type="slidenum">
              <a:rPr lang="en-US" smtClean="0">
                <a:solidFill>
                  <a:srgbClr val="B2B2B2"/>
                </a:solidFill>
              </a:rPr>
              <a:pPr>
                <a:defRPr/>
              </a:pPr>
              <a:t>43</a:t>
            </a:fld>
            <a:endParaRPr lang="en-US">
              <a:solidFill>
                <a:srgbClr val="B2B2B2"/>
              </a:solidFill>
            </a:endParaRPr>
          </a:p>
        </p:txBody>
      </p:sp>
      <p:sp>
        <p:nvSpPr>
          <p:cNvPr id="6" name="Rectángulo 5">
            <a:extLst>
              <a:ext uri="{FF2B5EF4-FFF2-40B4-BE49-F238E27FC236}">
                <a16:creationId xmlns:a16="http://schemas.microsoft.com/office/drawing/2014/main" id="{8B9B4BF7-1D22-494C-9F07-4581537000C1}"/>
              </a:ext>
            </a:extLst>
          </p:cNvPr>
          <p:cNvSpPr/>
          <p:nvPr/>
        </p:nvSpPr>
        <p:spPr>
          <a:xfrm>
            <a:off x="2222241" y="4126552"/>
            <a:ext cx="5328592" cy="707886"/>
          </a:xfrm>
          <a:prstGeom prst="rect">
            <a:avLst/>
          </a:prstGeom>
          <a:solidFill>
            <a:schemeClr val="accent3">
              <a:lumMod val="40000"/>
              <a:lumOff val="60000"/>
            </a:schemeClr>
          </a:solidFill>
          <a:ln>
            <a:solidFill>
              <a:schemeClr val="tx1"/>
            </a:solidFill>
          </a:ln>
        </p:spPr>
        <p:txBody>
          <a:bodyPr wrap="square">
            <a:spAutoFit/>
          </a:bodyPr>
          <a:lstStyle/>
          <a:p>
            <a:pPr algn="ctr"/>
            <a:r>
              <a:rPr lang="es-AR" dirty="0"/>
              <a:t>NO PODEMOS ELEGIR NO TENER EMOCIONES.</a:t>
            </a:r>
          </a:p>
          <a:p>
            <a:pPr algn="ctr"/>
            <a:r>
              <a:rPr lang="es-AR" dirty="0"/>
              <a:t> PODEMOS ELEGIR QUÉ HACER EN ELLAS.</a:t>
            </a:r>
          </a:p>
        </p:txBody>
      </p:sp>
    </p:spTree>
    <p:extLst>
      <p:ext uri="{BB962C8B-B14F-4D97-AF65-F5344CB8AC3E}">
        <p14:creationId xmlns:p14="http://schemas.microsoft.com/office/powerpoint/2010/main" val="2124521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bg/>
                                          </p:spTgt>
                                        </p:tgtEl>
                                        <p:attrNameLst>
                                          <p:attrName>style.visibility</p:attrName>
                                        </p:attrNameLst>
                                      </p:cBhvr>
                                      <p:to>
                                        <p:strVal val="visible"/>
                                      </p:to>
                                    </p:set>
                                    <p:animEffect transition="in" filter="fade">
                                      <p:cBhvr>
                                        <p:cTn id="27" dur="500"/>
                                        <p:tgtEl>
                                          <p:spTgt spid="6">
                                            <p:bg/>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fade">
                                      <p:cBhvr>
                                        <p:cTn id="36"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P spid="6" grpId="0" uiExpand="1" build="p" bldLvl="5"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96040598-0AB9-49EA-BB14-8739A223A49A}"/>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1520" y="41768"/>
            <a:ext cx="8568952" cy="434578"/>
          </a:xfrm>
        </p:spPr>
        <p:txBody>
          <a:bodyPr/>
          <a:lstStyle/>
          <a:p>
            <a:r>
              <a:rPr lang="es-AR" dirty="0"/>
              <a:t>De la </a:t>
            </a:r>
            <a:r>
              <a:rPr lang="es-AR" i="1" dirty="0"/>
              <a:t>percepción</a:t>
            </a:r>
            <a:r>
              <a:rPr lang="es-AR" dirty="0"/>
              <a:t> a la </a:t>
            </a:r>
            <a:r>
              <a:rPr lang="es-AR" i="1" dirty="0"/>
              <a:t>emoción</a:t>
            </a:r>
          </a:p>
        </p:txBody>
      </p:sp>
      <p:sp>
        <p:nvSpPr>
          <p:cNvPr id="4" name="Slide Number Placeholder 3"/>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44</a:t>
            </a:fld>
            <a:endParaRPr lang="en-US">
              <a:solidFill>
                <a:srgbClr val="B2B2B2"/>
              </a:solidFill>
            </a:endParaRPr>
          </a:p>
        </p:txBody>
      </p:sp>
      <p:sp>
        <p:nvSpPr>
          <p:cNvPr id="2050" name="AutoShape 2" descr="data:image/jpeg;base64,/9j/4AAQSkZJRgABAQAAAQABAAD/2wCEAAkGBhQSERUUEhQWFBQVFBgXFxQUFBQUFBcWFBQVFBQUFBcXHCYeGBkjGhQVHy8gIycpLCwsFR4xNTAqNSYrLCkBCQoKDgwOFw8PGikcHRwpKSkpKSkpKSkpKSkpLCkpKSkpKSkpKSkpKSkpKSwpKSkpKSkpLCkpKSwsKSkpLCkpKf/AABEIALIBHAMBIgACEQEDEQH/xAAbAAABBQEBAAAAAAAAAAAAAAAEAAECAwUGB//EAD8QAAEDAgQDBQYDBgYCAwAAAAEAAhEDIQQFEjFBUWEGEyJxgZGhscHR8BQyQgcjUnLh8TNjc4KysySSFTRi/8QAGgEAAgMBAQAAAAAAAAAAAAAAAQIDBAUABv/EACYRAAICAgICAgICAwAAAAAAAAABAhEDEiExBEETIjJRFGEFM0L/2gAMAwEAAhEDEQA/APHqLJMLTNNoFoWQHQrTWJC5ovktcEwk50qFNko2jhwAmUR9qAiEiFdXMKlAbsQTqQpJkyEcRJAJw1SATIgaoqhTY6Ezk7FIiNhNKutjL60kLMwuDm5Me9dFlWQCoIa4h0WsfF6FdKaXYUnRt4PENaBxKMrYyWEtHsWLiMIaQh4hw23j1B2Q9Ss9jdYMDgdx5WVSU7fAIqiVTGEnj6fJOa0mJ/shMPjdyfh7uibEY7wgxJjiB8r+1D5B7JU8Y7Uf4eSuqXkgQsXDYzSTaZP3ELUGNAbFp2i+3MLo5HF2Bq0F4ZruH1WthcXp435f1WDg8S0viXADci55zHJbGKqtIaAWkRZwtMz7FMs6bpkUsf6CMRjNUDquyyBvhC4BlFw0knUwmzhcDoTwK9AyMw0Ls0k0qI4xa7NhIlQL1Fz1VscdzlWXJi5MuQCwOTl6qhVOepBSb3qOJPgKq13U8Yf3ZQOPF+2z/wB8VzRW92udNcrBK0Yr6oi25IlMpQlCjaJEylTBUElXNFOjUwNERJV2KeALLMp4kgJnVyd0U2CuRVTJTBNqSXD3RZrTSnpUC7YJ3UyN0UdY4cnhRCsATCSVlRCspMv6pEIzK8KHujYi4tM9ITXSImjWwOGazhqdF3GIneG9Fs4Z8XN73kR7Ivuq3YIUgAYsJHLaZdKDxOJ1GRbkdlTlLYCNnE41j952iDJiOOrjHVYWaVADpbERwn3jZQxDHEeI+/7+wo08LImJiwOwvcwFF0Mk30VVnnTAPC/pxHoQh2PJG1ufmjaeELnCRaAJWxVygFnhFxyO6V5EiSOJs5LxByepiSQTFxzR9fBlvGBzN1nYqgWgXBk25QeKkTTI5RaDcKW6QdQEm4iRAWg50shjgeovO3qItuueNxcQee2yVCvBB93u89kaFNzLc1IsTcGCOfnHGZuvQOznaBukh7g2OJ29fr1XkbcVe1ieI+a3MHmtOm4OeHX3g7HnB8whQGrPag9IuXMZX2wovph2ocuQnhvYLdbWlcRNMvL1DWqy9NqUiR1BDaqrqvVRcoOcno6h2G6szJ37s+SoYbqecOikfJCuTmjxLtO6a5WOtPPTNZyzoWtFfVFJvkikApQl97qJwJYyBkkklRNQtpUCUz6cK2nXgJRqK4LpIpUgiPwqqdTTUBSTNLD1AGhUYpwJshQCpsYVyGGhTaptoFXtwTkbAwUtReXPcxwcDpI2J2RWGysk7I5+TnkjaoRtBuuq5o1AObwcII8rKitVsSPTgr8Jh3MEAQIuOCzsY/TNt+CqzVCA9Alzi0zfhx3MrpKeGLDpeBAHhJPAk8OJ4ei5rBY1lOrqdeAfCN55Losq7SuqOl1Lw7zCr5E/RYwuPs3aGVyxsgeo4b3+PqtKhhQBAAVX4waZaOE7rncyzbE70iAOXNVknJluT1QTmuR3JaLO3gSRaOdwsB2SlhuJaeBBVpz3Gj8zbfy/MFbOXZsK7SHCHAXHA9QpPtAjWs/RxWYYPu5gGDx4LGqADbcz5ruc+w8tIA9i4rF0dPH0VjHK0VM0NWW4SnqduIPH5X4LZxtBxptBExsQJERZYuEpAn49Puy6DUBTtciPUA3tzEe5PIhQN2bLtRonwgmSTsCPL4bLsqWfMoPZNR52bU1EubBgNItAcDHoSuKoskOcGnVMi4keR33W3leCNZhpuP5ywztzJsbnb3Ip8nUemaki5UtMCEi5TpAomXKJKgXJtaejqLaJulnx/dHyTYU+JR7RVIpO8ki5kiPIeJZr/iu80JCNzJ8vd5oNbEVwjOb5IEJKZTAJJRGTA0kXSy1xVjcqMrJs2bA2tlauCwyNweTDiFpUsGGpoySFlyZlTC9EqGUat1sO0hDux4aUXLYSKopbkYRVHJGhJubhUVM5uu1Y1mjTyhu6ubhGDksb/wCaMIWpm5lCmN2dONDVOnjWHkuOq5m4qunj3c0yiHU7OviwDI5f2XPY/F2PXh9feqqGMLtXkhHvBmTpgefkFBkVOhHwEdm8vbWrHX+Vg1H2rpDmVHUGsc2xA2IE8ADEeiG7A5N3lOu9+zoZ5gCXAe0Ldo9m6bXgikBHEkGwCpzktnZaxReqoLy1s03TaPmsavSfDjcAcQJjy6rpmVWhseQ6QLBI4EFtiYO8H6KDamWqdHI4PM6rXFncVHttJkOBBEzsBPCxWgzADUKlOYO7SLjoV0GHwsQC5xHLYe5E1nNaIAA8l0p30CMWu+Tjs7s3b3cT/ZcPmDL3Mekmy7nP3XMea4TMnE7jn8dlYwlbyo0DYR17ffqtGhjTdp36oDAsvf73XQ4KgwCXiRaSIkAx4geYlTspoCGoNB2tBv14/VdJkrwwsLydPK8AmxMiDFuqz8fSAgNdqbFjsfPyPHyUskrFzDTgEGwB33iAlsY9By6sTSbqOoiRq5wSAfZCIlZ+UtLWBvBtgen9wUbqVxco6iRKiXqJeqy5GxqDMCfEhO11SKR8kVlu6zO2r4pHySR/JFbKeQ1nS4+ZUE7t00LbS4M1jJQnhJBxOOpZTa2yGxOIaNlj4nNCSg6mLJWJqbJ0AzgAIatnHJYJeUgU2oTSqZqULUxJJQ4KdHo4Lp1yiGvlAMcrWPUsZCNBmhQfTT06qm66dpM5Npg0JAKx9NRUdEydhOEmZi339FTjaoAc3yO3uT0nwbeo59FPMHiJ0z1FoUGVciyPQOxDwMFTHPUT56jPyVmb9oG0pDZMCSBxuBHvWH2Lx4NFzAfyun0df4yiamJbRa+q8TLgAPK6y3H7s0sVfGmV4/tRU8IpsDncneG24kdUVgM4rFzHGiWGTqE+Ej6oXC4nEViH0cLq5PLeAE7mLRxV1HMn6gKtM0nnaRY+RKZx/o6M032dUcwESgcTjOKEe4gW2KGruMKCiwo8AWOfM8j8lzWZ4eTZdLUpSIWdmWEOk81PjlRVzRtHODDafvdFMxfgj39IUqtCQbbXj1QbmQBqtz5q0nZQlGg2riyKbefu+7lG5GXVKzGj9XHoL+ixalcmd46bAea7DsFl/wCaqR0b8THuTRVkZ1uAnQCeUezf3yiC5QBgdFAuU/Q9Ey5QJTEpkrYTSyvdYXbupFMrdypcz2/qeAp8PM0VM3s8xTgJ063DMbIkJlOEoXUCzOSlTlMVlaGqsqIp4SAVjKMpdGP8iIBOFJ1KFGUNRlJEgrGqqVNpXUMFYdso5uHQGHqQVpMxFlNFcEUmwepZDuRVVDOKEkSQY9MInEjwbbG/STv5IVj0SzEW+XMJJRUkNKwvsye6rtH6anhM8/0+8e9dH2mwn/jGBsdXyPxXK4bEgVGOiNLmn2ESvSMSG1KJ0kPERYgzPksrPFwkmW8D+rieW0s7xhbLKtcMaNPgc8NAiI8NtkZkmHxdV7X6nlgcP8RzodeYE9JXV4PGigxtJlOA3h3cuJmTJm61cD3tQgvGloFhN44CNgllm46DHxqdtlzMN4boHEU79Fs1mwEBWYqexeiwN9AEeiz69Of7LTe30Q1WnKZM5qzk8+OiCCQTPu3+IXP03ucf4uN/quj7VU/A0xxN/MITsfl7atUh4lukk7wehjb+i0MPMTJ8i96KMtwz3uADdxAAk78V6plOFFKmxn8IAPnxVWHw7abQ1oAAEABXhysJURqIe8iEI5QDykCg5DJUPKSSSjsJq5WLLkP2gOsuxy0eH0XGduH3hWvGVzRRzvhnn/dFNC1dAIVFXCcltmTsAwn0K40Y3RDKQhE6zAhJJJUaLw7RdG0hZC02FTdVhFUCSY9d6pTEpwVHKNksJUKFKEgE8JNCZTJMciGVoQwUkKaH2TCHVlXqVYKkudjomCnc+FCVW5yhySrgMpeiTnq/BZi+k4OpuLSORsfMcQhJTSq757ETPV+zGdU8TTDnACoDpf57gjoVsurtEkbDjK8r7K47u3P6tHuP9St6rnxJAm02aLkny5rPyY3fBq4pqUU32dXWxYJAVFSpdZuELmtLn/md+nkOSY4tV3EsxDHVUNUKaiZKLq4aRKPQ5jZnl3fUy0b2jlutDIclbhqekXcTLncz9FpZPgNRM+XqkWkGDuLEeSveNJNNGd5MVvZKU4KiFJjZVlsgJSpBXMw9lB7YSNAsgkEkgkA2beBHhXn/AG8f4vVehYMeBeb9uHeP1Wh4iuZn+R0zlmvKvp4jmqALrWw2HaRBC2G6MyMbAarwVSKhWlXyr+EoM4Nw4Lk0c4tGDpTQr+7Vb2qo0XEy5hsqaxuopiEijXJNLJaoQCvZhioUBda9LTpT0QN8mS5sJBXYw3shwuoKkTTpBJDUl2EnCiFIIOIyyDuNlSrahgIfvFn5fyZNF2rHlKVEuUqNIvcGtBJJAAHEkwAPMlRDm92bwILHvezU0nSDJFxcx7QtjDOZSMsZDuZMn0XV5d2ebRw7KP5oHiP+YbvjmATHosPOMlLLtI8iVSc9pGjjWsUBuxbnblW0RJWfQpOc6IHnIXU5Xk9gSkkqJozsWDw8LRo0ybK+nhQtClgiRYwecSoHyO5kcBhCETicAarKgDfGHDQ6BfS0B7Z6zt0CvY9tJku6AcyTbZFYJzg1xLHOc62mQA1puSw+pKaFxdoqZHschiMI6mQHwCWh1iDY842PRQa5driMsokA1GA6RAJJBjhMbm/xWbjeygPiousbhrwfc7l5+1XY5f2QGG3EKLnSmq0XMcWuEOG4KiCnbsFEk7dwokqVPdKhWbtCzF5j2xfNVenN/wAP0Xlfah01itPw19jP8h/UwyFdSxRCrJUVrGb10alDMeaNFcLnpVrapQcUOpsEqUUNUprQqBDlirFjUEFNWiire7TrjmmCPbCm3EFTqMlV90u4DRW50pQrW0Vb+GRCUAJEK4Uk/dIXyGgaEZhMPqROVdn62JdposLzxIs1vVzjYDzXoOT/ALPaVAA4h3e1CPyNJFMdObjbew6KHL5MMa5ZJDBObpHn2aZO7ug9rXEA3IaSPUhY+Doa3gcOPkN177gqzANBYGtFm2gR06Ln+03Y2nVa99BoZVLT4gIa7ofqsiflKcuqNL+K4KuzyCuBqOkQJML0v9nnYo0oxWIbDomlTO4tPeOHA8h1k8Fqdhex1KlQp1a1Jrq5JILxOgTAABsDaZ6rry1R5MnFIMMVO2AZfTBotJMzJPDczsuN7UF2o34rpW4vQxzT+kx8vkVyuaV9b1WgW9eDIwtOCuwyd5gfVc4ymt/JQmyPgMI0dPhsMInijGvDRJMAbnkhqVQASfuynRwpqEF9mjZvzPX7CiQsiGAouqv710honQ3psXHqZjpYLbo1JMXP9VWxvBJtQd6GgwGz6udt52T1qQSdlmPoggAnjMz5+1PRogRfymT69FGsNZuYA3vEnkk7FiJF5G8cjEXIK4i9FuNy5lVoD2zyfcOHGR9wudxnZOo2TTIeOROl30K321+JmN+PuTDMCbMi+0j7hOp0dRw76ZaSHAgixBsQpUG+ILosywxe4Cq0MdHgqC7XAfpdyI+5XMY3EdxU0vsfcRzB4hWcclISXB0NYxT9F5N2hfNYr0DE5+3u4ngvLs3xc1nEbLV8Th8mf5CtcERTlRqU4UaWLhKvigVpbIo6MrDlaxpQwqK0YhDdB0YY+iqTSRbnqtyzvkNtYAbQnbRlWwrqIR+Q54Cj8JZUPw623MEICqLrvkI1hbB6dFTeFJMQm+QP8Zg+hb3Y/s63FYjTUnu2jU8t3PANnhJPuKymUiSABJJgAbk8gvW+zGUfhcPpiX/mcRxcRcTyG3+0lVfJ8jSPHbHjhrsOwOHZQp6KbQxjJhreg/MSblx/iMlBDGGS5wBHMn3BEZhX8MAXO4HI3JWfU72LBhgyA6S316LGtvll/DDg0Q9rp8OkjgoADZA4F9Ulzq0anRZohjQODRJ5lFGqBtc8hyQZLRf3gYW6TYkB489iPciMTUgLLcJsUTUq6qYncWPmLT67+qCYHE5nOcRFR19/isQ3RXaCoZ9VmU8W0ASSD1AjhERed+HBPFcDt0GUm3XQZbDY4kmIF95j5+xYmXMLyAwTtJNgNufGJt1C7HJ8s0CSdToufQCBy2SyOvgNwWCP5ql3cuA6LTD4CoaVGtVGx+7LkqRWnITsVLg3aYM8ht8wotqAF14io4f+p49VR3YabGRN7yOB8xt70+OkNc5x3JNtrkn7HRIyMPdmIDJBBknhtE258PgqMEyQXPLiXA72ieA6rPyAa6Yc8SATpBJiZJcQONyGj+UlaTqup1th7LT7kL9nV6LS91QROkSZ5m/BE4d7G+ftQoqATp43PUqWnieHJFM6gvFUxVpuaeIt58CFymY4IYqk6i+A+D3dQ8HgWnlcQRxC6U1YFlymavc2qXNiNyJEgcSOY3TbU00dqnweVVMVVaSx0gtJaQdwQYI9oQv4VzjK7TtjlgJbiWDwvOmof8wCxPm3jzb1viYchel8dRyQUkZeW4ypmSctcmGBK6JzGlVd0CrKgiDYxBglMYNab6HJR0ldojtjLGIKX4hDynWHsz1uiL++KnTxEIYFSC7ZnPGmHnG2VDq0qgFOjuxVhii3vUu9UAnDV2zDpH9Hafs7yXvKhruHhp2ZOxqEb/7QQfMhegNkN26D3brO7FYAswdEAfmZrPm8l3whG5pU0NkjbgTpnbj6qjlk5OzPm7k0ZnaXNG0KYqRMjTaDtfh0K5bLv2h0XCCTTOxDtvbst3MWvGGrVGta6q6nULA4NloLOv6uHMmF4oRZPigpLkV5XDhHu+CxDajZbcwDvwTtohpmb+a867A1cQ4VYLjRpNaTPDUbRPCASu+p1ZAO6jyQp0WMeTZWG7rN7S5ZUdTDqOovG+l72kt4wA4CRvfkjmVCiqFbmo4PWVjzjsjz89ncTUjW9zOJBcKhDeoIgerp6LQyzsHVquE1WxwmmtrPcvdSD69Fj6jngN0iHGm25Ohv/wCnaRPDjICzMJRpuo0m1C802l34l7m1C5jtUxSNxrc8Bg0gkNFtI3u7KStFKTlHg3qXYzFUPFTdSriPyFppOgW8JFhboi8LjX6msfhq1Kdy7RoHPxar+yUU3GPLhUp1cQPESadUUxTLIMMDAJbwM/mtdC5vmxLtLTJgeKNjxjr9FXySiuhoyn7NSpVaxpceAnhss11XVT1GZJOxEAxB9x+HqTQraxqkTpuORi8g8JQNOHUYHB0ute8ifLSVC2H+yPegBjQALbtEAHUGwTN7O438J3QnaTMXCmGBvicABt4iYFhwuSjqTQSJA3238R/VG28RykoDN2a8TRaAC4PLr3tpN/S3qlCjWwVIMpNpAmKTQ0nmQBx5q+lQJH8I4D5nmUTg8DYSRHAfM9Ub+CPAhSKHsGyA24cp+4MWNp+wp1aTm7hUPabjmCfZYJWqChd6AIJv9I+q57PW6CKlrb9WkgH2SFsVxPDcfEfVZmd05YBwuPQg/OErCipuXCtg34cXmY2Bn81N3oQ0Ly8AjfhuvU8sxYab7QIG9/Tp81xfajBCniqg4OOseT7n36lt/wCNm1cGUvKX/Rj0nEosUiAq6UBSdiFtWZrFTMqTmobUQn70oCmA5JqSS8+ezRIKQSSXBHCQTpLjiQ+/Ypt4+X0SSSsB7tkX/wBaj/os/wCAQmd/4lEcO8FuHFJJVcnRkv8ANmV2ueRg6sEj91V29nwsvFQP3bvMJJKbB0yOfo9Y/ZNTH4B9heo+bbwIE87WSwhsEklFP8mWMRqYb5Ipu4SSUD7La6NfC7/fMILN3EQAYBOwsPypJKVdFWZXiDb1+arxY8B80ySrAQ2CN3/yH4tRGBFj5j/j/VOkmO9Mi42H+o3/AJNWXnB/8ph49y7/ALGpkkAI6ehsrGvIIglOkrERX0G6rFCONz9/pCSS6XYkegXFb+z5rOxQ8H+16SSifZKujNotEn+U/ELB/aCP3lL/AET/ANj0klreF/tRU8j8TmGFO3inSW6ZjLDspNCSSAD/2Q=="/>
          <p:cNvSpPr>
            <a:spLocks noChangeAspect="1" noChangeArrowheads="1"/>
          </p:cNvSpPr>
          <p:nvPr/>
        </p:nvSpPr>
        <p:spPr bwMode="auto">
          <a:xfrm>
            <a:off x="1259681" y="-108347"/>
            <a:ext cx="228600" cy="228601"/>
          </a:xfrm>
          <a:prstGeom prst="rect">
            <a:avLst/>
          </a:prstGeom>
          <a:noFill/>
        </p:spPr>
        <p:txBody>
          <a:bodyPr vert="horz" wrap="square" lIns="68580" tIns="34290" rIns="68580" bIns="34290" numCol="1" anchor="t" anchorCtr="0" compatLnSpc="1">
            <a:prstTxWarp prst="textNoShape">
              <a:avLst/>
            </a:prstTxWarp>
          </a:bodyPr>
          <a:lstStyle/>
          <a:p>
            <a:endParaRPr lang="es-AR" sz="1200"/>
          </a:p>
        </p:txBody>
      </p:sp>
      <p:sp>
        <p:nvSpPr>
          <p:cNvPr id="2052" name="AutoShape 4" descr="data:image/jpeg;base64,/9j/4AAQSkZJRgABAQAAAQABAAD/2wCEAAkGBhQSERUUEhQWFBQVFBgXFxQUFBQUFBcWFBQVFBQUFBcXHCYeGBkjGhQVHy8gIycpLCwsFR4xNTAqNSYrLCkBCQoKDgwOFw8PGikcHRwpKSkpKSkpKSkpKSkpLCkpKSkpKSkpKSkpKSkpKSwpKSkpKSkpLCkpKSwsKSkpLCkpKf/AABEIALIBHAMBIgACEQEDEQH/xAAbAAABBQEBAAAAAAAAAAAAAAAEAAECAwUGB//EAD8QAAEDAgQDBQYDBgYCAwAAAAEAAhEDIQQFEjFBUWEGEyJxgZGhscHR8BQyQgcjUnLh8TNjc4KysySSFTRi/8QAGgEAAgMBAQAAAAAAAAAAAAAAAQIDBAUABv/EACYRAAICAgICAgICAwAAAAAAAAABAhEDEiExBEETIjJRFGEFM0L/2gAMAwEAAhEDEQA/APHqLJMLTNNoFoWQHQrTWJC5ovktcEwk50qFNko2jhwAmUR9qAiEiFdXMKlAbsQTqQpJkyEcRJAJw1SATIgaoqhTY6Ezk7FIiNhNKutjL60kLMwuDm5Me9dFlWQCoIa4h0WsfF6FdKaXYUnRt4PENaBxKMrYyWEtHsWLiMIaQh4hw23j1B2Q9Ss9jdYMDgdx5WVSU7fAIqiVTGEnj6fJOa0mJ/shMPjdyfh7uibEY7wgxJjiB8r+1D5B7JU8Y7Uf4eSuqXkgQsXDYzSTaZP3ELUGNAbFp2i+3MLo5HF2Bq0F4ZruH1WthcXp435f1WDg8S0viXADci55zHJbGKqtIaAWkRZwtMz7FMs6bpkUsf6CMRjNUDquyyBvhC4BlFw0knUwmzhcDoTwK9AyMw0Ls0k0qI4xa7NhIlQL1Fz1VscdzlWXJi5MuQCwOTl6qhVOepBSb3qOJPgKq13U8Yf3ZQOPF+2z/wB8VzRW92udNcrBK0Yr6oi25IlMpQlCjaJEylTBUElXNFOjUwNERJV2KeALLMp4kgJnVyd0U2CuRVTJTBNqSXD3RZrTSnpUC7YJ3UyN0UdY4cnhRCsATCSVlRCspMv6pEIzK8KHujYi4tM9ITXSImjWwOGazhqdF3GIneG9Fs4Z8XN73kR7Ivuq3YIUgAYsJHLaZdKDxOJ1GRbkdlTlLYCNnE41j952iDJiOOrjHVYWaVADpbERwn3jZQxDHEeI+/7+wo08LImJiwOwvcwFF0Mk30VVnnTAPC/pxHoQh2PJG1ufmjaeELnCRaAJWxVygFnhFxyO6V5EiSOJs5LxByepiSQTFxzR9fBlvGBzN1nYqgWgXBk25QeKkTTI5RaDcKW6QdQEm4iRAWg50shjgeovO3qItuueNxcQee2yVCvBB93u89kaFNzLc1IsTcGCOfnHGZuvQOznaBukh7g2OJ29fr1XkbcVe1ieI+a3MHmtOm4OeHX3g7HnB8whQGrPag9IuXMZX2wovph2ocuQnhvYLdbWlcRNMvL1DWqy9NqUiR1BDaqrqvVRcoOcno6h2G6szJ37s+SoYbqecOikfJCuTmjxLtO6a5WOtPPTNZyzoWtFfVFJvkikApQl97qJwJYyBkkklRNQtpUCUz6cK2nXgJRqK4LpIpUgiPwqqdTTUBSTNLD1AGhUYpwJshQCpsYVyGGhTaptoFXtwTkbAwUtReXPcxwcDpI2J2RWGysk7I5+TnkjaoRtBuuq5o1AObwcII8rKitVsSPTgr8Jh3MEAQIuOCzsY/TNt+CqzVCA9Alzi0zfhx3MrpKeGLDpeBAHhJPAk8OJ4ei5rBY1lOrqdeAfCN55Losq7SuqOl1Lw7zCr5E/RYwuPs3aGVyxsgeo4b3+PqtKhhQBAAVX4waZaOE7rncyzbE70iAOXNVknJluT1QTmuR3JaLO3gSRaOdwsB2SlhuJaeBBVpz3Gj8zbfy/MFbOXZsK7SHCHAXHA9QpPtAjWs/RxWYYPu5gGDx4LGqADbcz5ruc+w8tIA9i4rF0dPH0VjHK0VM0NWW4SnqduIPH5X4LZxtBxptBExsQJERZYuEpAn49Puy6DUBTtciPUA3tzEe5PIhQN2bLtRonwgmSTsCPL4bLsqWfMoPZNR52bU1EubBgNItAcDHoSuKoskOcGnVMi4keR33W3leCNZhpuP5ywztzJsbnb3Ip8nUemaki5UtMCEi5TpAomXKJKgXJtaejqLaJulnx/dHyTYU+JR7RVIpO8ki5kiPIeJZr/iu80JCNzJ8vd5oNbEVwjOb5IEJKZTAJJRGTA0kXSy1xVjcqMrJs2bA2tlauCwyNweTDiFpUsGGpoySFlyZlTC9EqGUat1sO0hDux4aUXLYSKopbkYRVHJGhJubhUVM5uu1Y1mjTyhu6ubhGDksb/wCaMIWpm5lCmN2dONDVOnjWHkuOq5m4qunj3c0yiHU7OviwDI5f2XPY/F2PXh9feqqGMLtXkhHvBmTpgefkFBkVOhHwEdm8vbWrHX+Vg1H2rpDmVHUGsc2xA2IE8ADEeiG7A5N3lOu9+zoZ5gCXAe0Ldo9m6bXgikBHEkGwCpzktnZaxReqoLy1s03TaPmsavSfDjcAcQJjy6rpmVWhseQ6QLBI4EFtiYO8H6KDamWqdHI4PM6rXFncVHttJkOBBEzsBPCxWgzADUKlOYO7SLjoV0GHwsQC5xHLYe5E1nNaIAA8l0p30CMWu+Tjs7s3b3cT/ZcPmDL3Mekmy7nP3XMea4TMnE7jn8dlYwlbyo0DYR17ffqtGhjTdp36oDAsvf73XQ4KgwCXiRaSIkAx4geYlTspoCGoNB2tBv14/VdJkrwwsLydPK8AmxMiDFuqz8fSAgNdqbFjsfPyPHyUskrFzDTgEGwB33iAlsY9By6sTSbqOoiRq5wSAfZCIlZ+UtLWBvBtgen9wUbqVxco6iRKiXqJeqy5GxqDMCfEhO11SKR8kVlu6zO2r4pHySR/JFbKeQ1nS4+ZUE7t00LbS4M1jJQnhJBxOOpZTa2yGxOIaNlj4nNCSg6mLJWJqbJ0AzgAIatnHJYJeUgU2oTSqZqULUxJJQ4KdHo4Lp1yiGvlAMcrWPUsZCNBmhQfTT06qm66dpM5Npg0JAKx9NRUdEydhOEmZi339FTjaoAc3yO3uT0nwbeo59FPMHiJ0z1FoUGVciyPQOxDwMFTHPUT56jPyVmb9oG0pDZMCSBxuBHvWH2Lx4NFzAfyun0df4yiamJbRa+q8TLgAPK6y3H7s0sVfGmV4/tRU8IpsDncneG24kdUVgM4rFzHGiWGTqE+Ej6oXC4nEViH0cLq5PLeAE7mLRxV1HMn6gKtM0nnaRY+RKZx/o6M032dUcwESgcTjOKEe4gW2KGruMKCiwo8AWOfM8j8lzWZ4eTZdLUpSIWdmWEOk81PjlRVzRtHODDafvdFMxfgj39IUqtCQbbXj1QbmQBqtz5q0nZQlGg2riyKbefu+7lG5GXVKzGj9XHoL+ixalcmd46bAea7DsFl/wCaqR0b8THuTRVkZ1uAnQCeUezf3yiC5QBgdFAuU/Q9Ey5QJTEpkrYTSyvdYXbupFMrdypcz2/qeAp8PM0VM3s8xTgJ063DMbIkJlOEoXUCzOSlTlMVlaGqsqIp4SAVjKMpdGP8iIBOFJ1KFGUNRlJEgrGqqVNpXUMFYdso5uHQGHqQVpMxFlNFcEUmwepZDuRVVDOKEkSQY9MInEjwbbG/STv5IVj0SzEW+XMJJRUkNKwvsye6rtH6anhM8/0+8e9dH2mwn/jGBsdXyPxXK4bEgVGOiNLmn2ESvSMSG1KJ0kPERYgzPksrPFwkmW8D+rieW0s7xhbLKtcMaNPgc8NAiI8NtkZkmHxdV7X6nlgcP8RzodeYE9JXV4PGigxtJlOA3h3cuJmTJm61cD3tQgvGloFhN44CNgllm46DHxqdtlzMN4boHEU79Fs1mwEBWYqexeiwN9AEeiz69Of7LTe30Q1WnKZM5qzk8+OiCCQTPu3+IXP03ucf4uN/quj7VU/A0xxN/MITsfl7atUh4lukk7wehjb+i0MPMTJ8i96KMtwz3uADdxAAk78V6plOFFKmxn8IAPnxVWHw7abQ1oAAEABXhysJURqIe8iEI5QDykCg5DJUPKSSSjsJq5WLLkP2gOsuxy0eH0XGduH3hWvGVzRRzvhnn/dFNC1dAIVFXCcltmTsAwn0K40Y3RDKQhE6zAhJJJUaLw7RdG0hZC02FTdVhFUCSY9d6pTEpwVHKNksJUKFKEgE8JNCZTJMciGVoQwUkKaH2TCHVlXqVYKkudjomCnc+FCVW5yhySrgMpeiTnq/BZi+k4OpuLSORsfMcQhJTSq757ETPV+zGdU8TTDnACoDpf57gjoVsurtEkbDjK8r7K47u3P6tHuP9St6rnxJAm02aLkny5rPyY3fBq4pqUU32dXWxYJAVFSpdZuELmtLn/md+nkOSY4tV3EsxDHVUNUKaiZKLq4aRKPQ5jZnl3fUy0b2jlutDIclbhqekXcTLncz9FpZPgNRM+XqkWkGDuLEeSveNJNNGd5MVvZKU4KiFJjZVlsgJSpBXMw9lB7YSNAsgkEkgkA2beBHhXn/AG8f4vVehYMeBeb9uHeP1Wh4iuZn+R0zlmvKvp4jmqALrWw2HaRBC2G6MyMbAarwVSKhWlXyr+EoM4Nw4Lk0c4tGDpTQr+7Vb2qo0XEy5hsqaxuopiEijXJNLJaoQCvZhioUBda9LTpT0QN8mS5sJBXYw3shwuoKkTTpBJDUl2EnCiFIIOIyyDuNlSrahgIfvFn5fyZNF2rHlKVEuUqNIvcGtBJJAAHEkwAPMlRDm92bwILHvezU0nSDJFxcx7QtjDOZSMsZDuZMn0XV5d2ebRw7KP5oHiP+YbvjmATHosPOMlLLtI8iVSc9pGjjWsUBuxbnblW0RJWfQpOc6IHnIXU5Xk9gSkkqJozsWDw8LRo0ybK+nhQtClgiRYwecSoHyO5kcBhCETicAarKgDfGHDQ6BfS0B7Z6zt0CvY9tJku6AcyTbZFYJzg1xLHOc62mQA1puSw+pKaFxdoqZHschiMI6mQHwCWh1iDY842PRQa5driMsokA1GA6RAJJBjhMbm/xWbjeygPiousbhrwfc7l5+1XY5f2QGG3EKLnSmq0XMcWuEOG4KiCnbsFEk7dwokqVPdKhWbtCzF5j2xfNVenN/wAP0Xlfah01itPw19jP8h/UwyFdSxRCrJUVrGb10alDMeaNFcLnpVrapQcUOpsEqUUNUprQqBDlirFjUEFNWiire7TrjmmCPbCm3EFTqMlV90u4DRW50pQrW0Vb+GRCUAJEK4Uk/dIXyGgaEZhMPqROVdn62JdposLzxIs1vVzjYDzXoOT/ALPaVAA4h3e1CPyNJFMdObjbew6KHL5MMa5ZJDBObpHn2aZO7ug9rXEA3IaSPUhY+Doa3gcOPkN177gqzANBYGtFm2gR06Ln+03Y2nVa99BoZVLT4gIa7ofqsiflKcuqNL+K4KuzyCuBqOkQJML0v9nnYo0oxWIbDomlTO4tPeOHA8h1k8Fqdhex1KlQp1a1Jrq5JILxOgTAABsDaZ6rry1R5MnFIMMVO2AZfTBotJMzJPDczsuN7UF2o34rpW4vQxzT+kx8vkVyuaV9b1WgW9eDIwtOCuwyd5gfVc4ymt/JQmyPgMI0dPhsMInijGvDRJMAbnkhqVQASfuynRwpqEF9mjZvzPX7CiQsiGAouqv710honQ3psXHqZjpYLbo1JMXP9VWxvBJtQd6GgwGz6udt52T1qQSdlmPoggAnjMz5+1PRogRfymT69FGsNZuYA3vEnkk7FiJF5G8cjEXIK4i9FuNy5lVoD2zyfcOHGR9wudxnZOo2TTIeOROl30K321+JmN+PuTDMCbMi+0j7hOp0dRw76ZaSHAgixBsQpUG+ILosywxe4Cq0MdHgqC7XAfpdyI+5XMY3EdxU0vsfcRzB4hWcclISXB0NYxT9F5N2hfNYr0DE5+3u4ngvLs3xc1nEbLV8Th8mf5CtcERTlRqU4UaWLhKvigVpbIo6MrDlaxpQwqK0YhDdB0YY+iqTSRbnqtyzvkNtYAbQnbRlWwrqIR+Q54Cj8JZUPw623MEICqLrvkI1hbB6dFTeFJMQm+QP8Zg+hb3Y/s63FYjTUnu2jU8t3PANnhJPuKymUiSABJJgAbk8gvW+zGUfhcPpiX/mcRxcRcTyG3+0lVfJ8jSPHbHjhrsOwOHZQp6KbQxjJhreg/MSblx/iMlBDGGS5wBHMn3BEZhX8MAXO4HI3JWfU72LBhgyA6S316LGtvll/DDg0Q9rp8OkjgoADZA4F9Ulzq0anRZohjQODRJ5lFGqBtc8hyQZLRf3gYW6TYkB489iPciMTUgLLcJsUTUq6qYncWPmLT67+qCYHE5nOcRFR19/isQ3RXaCoZ9VmU8W0ASSD1AjhERed+HBPFcDt0GUm3XQZbDY4kmIF95j5+xYmXMLyAwTtJNgNufGJt1C7HJ8s0CSdToufQCBy2SyOvgNwWCP5ql3cuA6LTD4CoaVGtVGx+7LkqRWnITsVLg3aYM8ht8wotqAF14io4f+p49VR3YabGRN7yOB8xt70+OkNc5x3JNtrkn7HRIyMPdmIDJBBknhtE258PgqMEyQXPLiXA72ieA6rPyAa6Yc8SATpBJiZJcQONyGj+UlaTqup1th7LT7kL9nV6LS91QROkSZ5m/BE4d7G+ftQoqATp43PUqWnieHJFM6gvFUxVpuaeIt58CFymY4IYqk6i+A+D3dQ8HgWnlcQRxC6U1YFlymavc2qXNiNyJEgcSOY3TbU00dqnweVVMVVaSx0gtJaQdwQYI9oQv4VzjK7TtjlgJbiWDwvOmof8wCxPm3jzb1viYchel8dRyQUkZeW4ypmSctcmGBK6JzGlVd0CrKgiDYxBglMYNab6HJR0ldojtjLGIKX4hDynWHsz1uiL++KnTxEIYFSC7ZnPGmHnG2VDq0qgFOjuxVhii3vUu9UAnDV2zDpH9Hafs7yXvKhruHhp2ZOxqEb/7QQfMhegNkN26D3brO7FYAswdEAfmZrPm8l3whG5pU0NkjbgTpnbj6qjlk5OzPm7k0ZnaXNG0KYqRMjTaDtfh0K5bLv2h0XCCTTOxDtvbst3MWvGGrVGta6q6nULA4NloLOv6uHMmF4oRZPigpLkV5XDhHu+CxDajZbcwDvwTtohpmb+a867A1cQ4VYLjRpNaTPDUbRPCASu+p1ZAO6jyQp0WMeTZWG7rN7S5ZUdTDqOovG+l72kt4wA4CRvfkjmVCiqFbmo4PWVjzjsjz89ncTUjW9zOJBcKhDeoIgerp6LQyzsHVquE1WxwmmtrPcvdSD69Fj6jngN0iHGm25Ohv/wCnaRPDjICzMJRpuo0m1C802l34l7m1C5jtUxSNxrc8Bg0gkNFtI3u7KStFKTlHg3qXYzFUPFTdSriPyFppOgW8JFhboi8LjX6msfhq1Kdy7RoHPxar+yUU3GPLhUp1cQPESadUUxTLIMMDAJbwM/mtdC5vmxLtLTJgeKNjxjr9FXySiuhoyn7NSpVaxpceAnhss11XVT1GZJOxEAxB9x+HqTQraxqkTpuORi8g8JQNOHUYHB0ute8ifLSVC2H+yPegBjQALbtEAHUGwTN7O438J3QnaTMXCmGBvicABt4iYFhwuSjqTQSJA3238R/VG28RykoDN2a8TRaAC4PLr3tpN/S3qlCjWwVIMpNpAmKTQ0nmQBx5q+lQJH8I4D5nmUTg8DYSRHAfM9Ub+CPAhSKHsGyA24cp+4MWNp+wp1aTm7hUPabjmCfZYJWqChd6AIJv9I+q57PW6CKlrb9WkgH2SFsVxPDcfEfVZmd05YBwuPQg/OErCipuXCtg34cXmY2Bn81N3oQ0Ly8AjfhuvU8sxYab7QIG9/Tp81xfajBCniqg4OOseT7n36lt/wCNm1cGUvKX/Rj0nEosUiAq6UBSdiFtWZrFTMqTmobUQn70oCmA5JqSS8+ezRIKQSSXBHCQTpLjiQ+/Ypt4+X0SSSsB7tkX/wBaj/os/wCAQmd/4lEcO8FuHFJJVcnRkv8ANmV2ueRg6sEj91V29nwsvFQP3bvMJJKbB0yOfo9Y/ZNTH4B9heo+bbwIE87WSwhsEklFP8mWMRqYb5Ipu4SSUD7La6NfC7/fMILN3EQAYBOwsPypJKVdFWZXiDb1+arxY8B80ySrAQ2CN3/yH4tRGBFj5j/j/VOkmO9Mi42H+o3/AJNWXnB/8ph49y7/ALGpkkAI6ehsrGvIIglOkrERX0G6rFCONz9/pCSS6XYkegXFb+z5rOxQ8H+16SSifZKujNotEn+U/ELB/aCP3lL/AET/ANj0klreF/tRU8j8TmGFO3inSW6ZjLDspNCSSAD/2Q=="/>
          <p:cNvSpPr>
            <a:spLocks noChangeAspect="1" noChangeArrowheads="1"/>
          </p:cNvSpPr>
          <p:nvPr/>
        </p:nvSpPr>
        <p:spPr bwMode="auto">
          <a:xfrm>
            <a:off x="1259681" y="-108347"/>
            <a:ext cx="228600" cy="228601"/>
          </a:xfrm>
          <a:prstGeom prst="rect">
            <a:avLst/>
          </a:prstGeom>
          <a:noFill/>
        </p:spPr>
        <p:txBody>
          <a:bodyPr vert="horz" wrap="square" lIns="68580" tIns="34290" rIns="68580" bIns="34290" numCol="1" anchor="t" anchorCtr="0" compatLnSpc="1">
            <a:prstTxWarp prst="textNoShape">
              <a:avLst/>
            </a:prstTxWarp>
          </a:bodyPr>
          <a:lstStyle/>
          <a:p>
            <a:endParaRPr lang="es-AR" sz="1200"/>
          </a:p>
        </p:txBody>
      </p:sp>
      <p:pic>
        <p:nvPicPr>
          <p:cNvPr id="7" name="Picture 6" descr="susan boyle.jpg">
            <a:hlinkClick r:id="rId3" action="ppaction://hlinkfile"/>
          </p:cNvPr>
          <p:cNvPicPr>
            <a:picLocks noChangeAspect="1"/>
          </p:cNvPicPr>
          <p:nvPr/>
        </p:nvPicPr>
        <p:blipFill>
          <a:blip r:embed="rId4" cstate="print"/>
          <a:stretch>
            <a:fillRect/>
          </a:stretch>
        </p:blipFill>
        <p:spPr>
          <a:xfrm>
            <a:off x="1258177" y="804029"/>
            <a:ext cx="6237312" cy="3909301"/>
          </a:xfrm>
          <a:prstGeom prst="rect">
            <a:avLst/>
          </a:prstGeom>
        </p:spPr>
      </p:pic>
    </p:spTree>
    <p:extLst>
      <p:ext uri="{BB962C8B-B14F-4D97-AF65-F5344CB8AC3E}">
        <p14:creationId xmlns:p14="http://schemas.microsoft.com/office/powerpoint/2010/main" val="25188743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4 Marcador de número de diapositiva"/>
          <p:cNvSpPr txBox="1">
            <a:spLocks noGrp="1"/>
          </p:cNvSpPr>
          <p:nvPr/>
        </p:nvSpPr>
        <p:spPr bwMode="auto">
          <a:xfrm>
            <a:off x="7622382" y="4973244"/>
            <a:ext cx="378619" cy="215503"/>
          </a:xfrm>
          <a:prstGeom prst="rect">
            <a:avLst/>
          </a:prstGeom>
          <a:noFill/>
          <a:ln>
            <a:miter lim="800000"/>
            <a:headEnd/>
            <a:tailEnd/>
          </a:ln>
        </p:spPr>
        <p:txBody>
          <a:bodyPr lIns="68552" tIns="34276" rIns="68552" bIns="34276"/>
          <a:lstStyle/>
          <a:p>
            <a:pPr algn="r">
              <a:defRPr/>
            </a:pPr>
            <a:fld id="{0FC647F3-73EE-4F6B-94BA-DD21E2232168}" type="slidenum">
              <a:rPr lang="es-ES" sz="900">
                <a:solidFill>
                  <a:schemeClr val="bg1"/>
                </a:solidFill>
                <a:latin typeface="+mj-lt"/>
              </a:rPr>
              <a:pPr algn="r">
                <a:defRPr/>
              </a:pPr>
              <a:t>45</a:t>
            </a:fld>
            <a:endParaRPr lang="es-ES" sz="900" dirty="0">
              <a:solidFill>
                <a:schemeClr val="bg1"/>
              </a:solidFill>
              <a:latin typeface="+mj-lt"/>
            </a:endParaRPr>
          </a:p>
        </p:txBody>
      </p:sp>
      <p:sp>
        <p:nvSpPr>
          <p:cNvPr id="29700" name="Rectangle 6"/>
          <p:cNvSpPr>
            <a:spLocks noGrp="1" noChangeArrowheads="1"/>
          </p:cNvSpPr>
          <p:nvPr>
            <p:ph type="sldNum" sz="quarter" idx="10"/>
          </p:nvPr>
        </p:nvSpPr>
        <p:spPr>
          <a:noFill/>
        </p:spPr>
        <p:txBody>
          <a:bodyPr/>
          <a:lstStyle/>
          <a:p>
            <a:r>
              <a:rPr lang="en-US"/>
              <a:t>| </a:t>
            </a:r>
            <a:fld id="{D5AF194E-4081-4387-BED8-14AA6769B750}" type="slidenum">
              <a:rPr lang="en-US" smtClean="0">
                <a:solidFill>
                  <a:srgbClr val="B2B2B2"/>
                </a:solidFill>
              </a:rPr>
              <a:pPr/>
              <a:t>45</a:t>
            </a:fld>
            <a:endParaRPr lang="en-US">
              <a:solidFill>
                <a:srgbClr val="B2B2B2"/>
              </a:solidFill>
            </a:endParaRPr>
          </a:p>
        </p:txBody>
      </p:sp>
      <p:sp>
        <p:nvSpPr>
          <p:cNvPr id="9224" name="Text Box 3"/>
          <p:cNvSpPr txBox="1">
            <a:spLocks noChangeAspect="1" noChangeArrowheads="1"/>
          </p:cNvSpPr>
          <p:nvPr/>
        </p:nvSpPr>
        <p:spPr bwMode="auto">
          <a:xfrm>
            <a:off x="881461" y="783490"/>
            <a:ext cx="2431256" cy="762146"/>
          </a:xfrm>
          <a:prstGeom prst="rect">
            <a:avLst/>
          </a:prstGeom>
          <a:solidFill>
            <a:srgbClr val="0000FF">
              <a:alpha val="21960"/>
            </a:srgbClr>
          </a:solidFill>
          <a:ln w="9525">
            <a:noFill/>
            <a:miter lim="800000"/>
            <a:headEnd/>
            <a:tailEnd/>
          </a:ln>
        </p:spPr>
        <p:txBody>
          <a:bodyPr lIns="68537" tIns="34268" rIns="68537" bIns="34268"/>
          <a:lstStyle/>
          <a:p>
            <a:pPr algn="ctr" defTabSz="684322">
              <a:spcBef>
                <a:spcPts val="0"/>
              </a:spcBef>
              <a:defRPr/>
            </a:pPr>
            <a:endParaRPr lang="es-AR" sz="1200" dirty="0">
              <a:latin typeface="+mn-lt"/>
            </a:endParaRPr>
          </a:p>
          <a:p>
            <a:pPr algn="ctr" defTabSz="684322">
              <a:spcBef>
                <a:spcPts val="0"/>
              </a:spcBef>
              <a:defRPr/>
            </a:pPr>
            <a:r>
              <a:rPr lang="es-AR" sz="1400" u="sng" dirty="0">
                <a:latin typeface="+mn-lt"/>
              </a:rPr>
              <a:t>Mundo exterior</a:t>
            </a:r>
            <a:r>
              <a:rPr lang="es-AR" sz="1400" dirty="0">
                <a:latin typeface="+mn-lt"/>
              </a:rPr>
              <a:t>:</a:t>
            </a:r>
          </a:p>
          <a:p>
            <a:pPr algn="ctr" defTabSz="684322">
              <a:spcBef>
                <a:spcPts val="0"/>
              </a:spcBef>
              <a:defRPr/>
            </a:pPr>
            <a:r>
              <a:rPr lang="es-AR" sz="1200" dirty="0">
                <a:latin typeface="+mn-lt"/>
              </a:rPr>
              <a:t>hechos observables</a:t>
            </a:r>
          </a:p>
        </p:txBody>
      </p:sp>
      <p:grpSp>
        <p:nvGrpSpPr>
          <p:cNvPr id="2" name="Group 17"/>
          <p:cNvGrpSpPr/>
          <p:nvPr/>
        </p:nvGrpSpPr>
        <p:grpSpPr>
          <a:xfrm>
            <a:off x="3491881" y="575983"/>
            <a:ext cx="2143199" cy="1509713"/>
            <a:chOff x="3082553" y="980728"/>
            <a:chExt cx="2857599" cy="2012950"/>
          </a:xfrm>
        </p:grpSpPr>
        <p:pic>
          <p:nvPicPr>
            <p:cNvPr id="29701" name="Picture 3" descr="minds"/>
            <p:cNvPicPr>
              <a:picLocks noChangeAspect="1" noChangeArrowheads="1"/>
            </p:cNvPicPr>
            <p:nvPr/>
          </p:nvPicPr>
          <p:blipFill>
            <a:blip r:embed="rId3" cstate="print"/>
            <a:srcRect/>
            <a:stretch>
              <a:fillRect/>
            </a:stretch>
          </p:blipFill>
          <p:spPr bwMode="auto">
            <a:xfrm>
              <a:off x="3920852" y="980728"/>
              <a:ext cx="2019300" cy="2012950"/>
            </a:xfrm>
            <a:prstGeom prst="rect">
              <a:avLst/>
            </a:prstGeom>
            <a:noFill/>
            <a:ln w="9525">
              <a:noFill/>
              <a:miter lim="800000"/>
              <a:headEnd/>
              <a:tailEnd/>
            </a:ln>
          </p:spPr>
        </p:pic>
        <p:sp>
          <p:nvSpPr>
            <p:cNvPr id="29703" name="AutoShape 6"/>
            <p:cNvSpPr>
              <a:spLocks noChangeAspect="1" noChangeArrowheads="1"/>
            </p:cNvSpPr>
            <p:nvPr/>
          </p:nvSpPr>
          <p:spPr bwMode="auto">
            <a:xfrm>
              <a:off x="3082553" y="1334790"/>
              <a:ext cx="841375" cy="654050"/>
            </a:xfrm>
            <a:prstGeom prst="rightArrow">
              <a:avLst>
                <a:gd name="adj1" fmla="val 50000"/>
                <a:gd name="adj2" fmla="val 32160"/>
              </a:avLst>
            </a:prstGeom>
            <a:solidFill>
              <a:srgbClr val="0000FF">
                <a:alpha val="45882"/>
              </a:srgbClr>
            </a:solidFill>
            <a:ln w="9525">
              <a:noFill/>
              <a:miter lim="800000"/>
              <a:headEnd/>
              <a:tailEnd/>
            </a:ln>
          </p:spPr>
          <p:txBody>
            <a:bodyPr lIns="68552" tIns="34276" rIns="68552" bIns="34276"/>
            <a:lstStyle/>
            <a:p>
              <a:endParaRPr lang="fr-FR" sz="1200"/>
            </a:p>
          </p:txBody>
        </p:sp>
      </p:grpSp>
      <p:sp>
        <p:nvSpPr>
          <p:cNvPr id="9226" name="Text Box 7"/>
          <p:cNvSpPr txBox="1">
            <a:spLocks noChangeAspect="1" noChangeArrowheads="1"/>
          </p:cNvSpPr>
          <p:nvPr/>
        </p:nvSpPr>
        <p:spPr bwMode="auto">
          <a:xfrm>
            <a:off x="5924531" y="911151"/>
            <a:ext cx="2588161" cy="469321"/>
          </a:xfrm>
          <a:prstGeom prst="rect">
            <a:avLst/>
          </a:prstGeom>
          <a:solidFill>
            <a:srgbClr val="FFE661">
              <a:alpha val="76862"/>
            </a:srgbClr>
          </a:solidFill>
          <a:ln w="15875" algn="ctr">
            <a:noFill/>
            <a:miter lim="800000"/>
            <a:headEnd/>
            <a:tailEnd/>
          </a:ln>
        </p:spPr>
        <p:txBody>
          <a:bodyPr wrap="square" lIns="68544" tIns="34271" rIns="68544" bIns="34271">
            <a:spAutoFit/>
          </a:bodyPr>
          <a:lstStyle/>
          <a:p>
            <a:pPr marL="128588" indent="-128588" algn="ctr">
              <a:spcBef>
                <a:spcPts val="0"/>
              </a:spcBef>
              <a:defRPr/>
            </a:pPr>
            <a:r>
              <a:rPr lang="es-AR" sz="1400" dirty="0">
                <a:latin typeface="+mn-lt"/>
              </a:rPr>
              <a:t>1. Percepción:</a:t>
            </a:r>
          </a:p>
          <a:p>
            <a:pPr marL="128588" indent="-128588" algn="ctr">
              <a:spcBef>
                <a:spcPts val="0"/>
              </a:spcBef>
              <a:defRPr/>
            </a:pPr>
            <a:r>
              <a:rPr lang="es-AR" sz="1200" dirty="0">
                <a:latin typeface="+mn-lt"/>
              </a:rPr>
              <a:t>Hechos observados</a:t>
            </a:r>
          </a:p>
        </p:txBody>
      </p:sp>
      <p:grpSp>
        <p:nvGrpSpPr>
          <p:cNvPr id="3" name="Group 21"/>
          <p:cNvGrpSpPr/>
          <p:nvPr/>
        </p:nvGrpSpPr>
        <p:grpSpPr>
          <a:xfrm>
            <a:off x="4911328" y="2747590"/>
            <a:ext cx="2631002" cy="1984835"/>
            <a:chOff x="5024438" y="3663453"/>
            <a:chExt cx="3508002" cy="2646446"/>
          </a:xfrm>
        </p:grpSpPr>
        <p:sp>
          <p:nvSpPr>
            <p:cNvPr id="9228" name="Text Box 9"/>
            <p:cNvSpPr txBox="1">
              <a:spLocks noChangeAspect="1" noChangeArrowheads="1"/>
            </p:cNvSpPr>
            <p:nvPr/>
          </p:nvSpPr>
          <p:spPr bwMode="auto">
            <a:xfrm>
              <a:off x="5024438" y="5078845"/>
              <a:ext cx="3508002" cy="1231054"/>
            </a:xfrm>
            <a:prstGeom prst="rect">
              <a:avLst/>
            </a:prstGeom>
            <a:solidFill>
              <a:schemeClr val="accent2">
                <a:lumMod val="40000"/>
                <a:lumOff val="60000"/>
                <a:alpha val="76862"/>
              </a:schemeClr>
            </a:solidFill>
            <a:ln w="15875" algn="ctr">
              <a:noFill/>
              <a:miter lim="800000"/>
              <a:headEnd/>
              <a:tailEnd/>
            </a:ln>
          </p:spPr>
          <p:txBody>
            <a:bodyPr wrap="square" lIns="68544" tIns="34271" rIns="68544" bIns="34271">
              <a:spAutoFit/>
            </a:bodyPr>
            <a:lstStyle/>
            <a:p>
              <a:pPr algn="ctr">
                <a:defRPr/>
              </a:pPr>
              <a:r>
                <a:rPr lang="es-AR" sz="1400" dirty="0">
                  <a:latin typeface="+mn-lt"/>
                </a:rPr>
                <a:t>3. Emoción:</a:t>
              </a:r>
            </a:p>
            <a:p>
              <a:pPr algn="ctr">
                <a:defRPr/>
              </a:pPr>
              <a:r>
                <a:rPr lang="es-AR" sz="1200" dirty="0">
                  <a:latin typeface="+mn-lt"/>
                </a:rPr>
                <a:t>Sentimientos que acompañan los pensamientos conscientes e inconscientes.</a:t>
              </a:r>
            </a:p>
          </p:txBody>
        </p:sp>
        <p:pic>
          <p:nvPicPr>
            <p:cNvPr id="29709" name="Picture 11" descr="xx"/>
            <p:cNvPicPr>
              <a:picLocks noChangeAspect="1" noChangeArrowheads="1"/>
            </p:cNvPicPr>
            <p:nvPr/>
          </p:nvPicPr>
          <p:blipFill>
            <a:blip r:embed="rId4" cstate="print"/>
            <a:srcRect/>
            <a:stretch>
              <a:fillRect/>
            </a:stretch>
          </p:blipFill>
          <p:spPr bwMode="auto">
            <a:xfrm rot="-3152778">
              <a:off x="5526681" y="3662660"/>
              <a:ext cx="1522413" cy="1524000"/>
            </a:xfrm>
            <a:prstGeom prst="rect">
              <a:avLst/>
            </a:prstGeom>
            <a:noFill/>
            <a:ln w="9525">
              <a:noFill/>
              <a:miter lim="800000"/>
              <a:headEnd/>
              <a:tailEnd/>
            </a:ln>
          </p:spPr>
        </p:pic>
      </p:grpSp>
      <p:grpSp>
        <p:nvGrpSpPr>
          <p:cNvPr id="4" name="Group 19"/>
          <p:cNvGrpSpPr/>
          <p:nvPr/>
        </p:nvGrpSpPr>
        <p:grpSpPr>
          <a:xfrm>
            <a:off x="5924531" y="1733799"/>
            <a:ext cx="2631002" cy="1252393"/>
            <a:chOff x="6315074" y="2301743"/>
            <a:chExt cx="2433389" cy="1668463"/>
          </a:xfrm>
        </p:grpSpPr>
        <p:sp>
          <p:nvSpPr>
            <p:cNvPr id="9227" name="Text Box 8"/>
            <p:cNvSpPr txBox="1">
              <a:spLocks noChangeAspect="1" noChangeArrowheads="1"/>
            </p:cNvSpPr>
            <p:nvPr/>
          </p:nvSpPr>
          <p:spPr bwMode="auto">
            <a:xfrm>
              <a:off x="6315074" y="2852936"/>
              <a:ext cx="2433389" cy="1117270"/>
            </a:xfrm>
            <a:prstGeom prst="rect">
              <a:avLst/>
            </a:prstGeom>
            <a:solidFill>
              <a:srgbClr val="FFE661">
                <a:alpha val="76862"/>
              </a:srgbClr>
            </a:solidFill>
            <a:ln w="15875" algn="ctr">
              <a:noFill/>
              <a:miter lim="800000"/>
              <a:headEnd/>
              <a:tailEnd/>
            </a:ln>
          </p:spPr>
          <p:txBody>
            <a:bodyPr wrap="square" lIns="68544" tIns="34271" rIns="68544" bIns="34271">
              <a:spAutoFit/>
            </a:bodyPr>
            <a:lstStyle/>
            <a:p>
              <a:pPr algn="ctr">
                <a:defRPr/>
              </a:pPr>
              <a:r>
                <a:rPr lang="es-AR" sz="1400" dirty="0">
                  <a:latin typeface="+mn-lt"/>
                </a:rPr>
                <a:t>2. Interpretación:</a:t>
              </a:r>
            </a:p>
            <a:p>
              <a:pPr algn="ctr">
                <a:spcBef>
                  <a:spcPts val="0"/>
                </a:spcBef>
                <a:defRPr/>
              </a:pPr>
              <a:r>
                <a:rPr lang="es-AR" sz="1200" dirty="0">
                  <a:latin typeface="+mn-lt"/>
                </a:rPr>
                <a:t>Pensamientos que conectan hechos, inferencias, valores, opiniones, objetivos.</a:t>
              </a:r>
            </a:p>
          </p:txBody>
        </p:sp>
        <p:sp>
          <p:nvSpPr>
            <p:cNvPr id="29710" name="AutoShape 12"/>
            <p:cNvSpPr>
              <a:spLocks noChangeArrowheads="1"/>
            </p:cNvSpPr>
            <p:nvPr/>
          </p:nvSpPr>
          <p:spPr bwMode="auto">
            <a:xfrm>
              <a:off x="7308305" y="2301743"/>
              <a:ext cx="460520" cy="407178"/>
            </a:xfrm>
            <a:prstGeom prst="downArrow">
              <a:avLst>
                <a:gd name="adj1" fmla="val 50000"/>
                <a:gd name="adj2" fmla="val 35066"/>
              </a:avLst>
            </a:prstGeom>
            <a:solidFill>
              <a:srgbClr val="FF6600"/>
            </a:solidFill>
            <a:ln w="9525" algn="ctr">
              <a:noFill/>
              <a:miter lim="800000"/>
              <a:headEnd/>
              <a:tailEnd/>
            </a:ln>
          </p:spPr>
          <p:txBody>
            <a:bodyPr wrap="square" lIns="34248" tIns="34248" rIns="34248" bIns="34248" anchor="ctr">
              <a:spAutoFit/>
            </a:bodyPr>
            <a:lstStyle/>
            <a:p>
              <a:endParaRPr lang="en-US" sz="1200"/>
            </a:p>
          </p:txBody>
        </p:sp>
      </p:grpSp>
      <p:sp>
        <p:nvSpPr>
          <p:cNvPr id="24" name="Shape 262">
            <a:extLst>
              <a:ext uri="{FF2B5EF4-FFF2-40B4-BE49-F238E27FC236}">
                <a16:creationId xmlns:a16="http://schemas.microsoft.com/office/drawing/2014/main" id="{0EFDE1D2-AB64-49AD-BB7B-83D60200B9B3}"/>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5" name="Rectangle 2">
            <a:extLst>
              <a:ext uri="{FF2B5EF4-FFF2-40B4-BE49-F238E27FC236}">
                <a16:creationId xmlns:a16="http://schemas.microsoft.com/office/drawing/2014/main" id="{FAD495E4-6CB4-4D9F-8A2D-E0A14682772D}"/>
              </a:ext>
            </a:extLst>
          </p:cNvPr>
          <p:cNvSpPr>
            <a:spLocks noGrp="1" noChangeArrowheads="1"/>
          </p:cNvSpPr>
          <p:nvPr>
            <p:ph type="title"/>
          </p:nvPr>
        </p:nvSpPr>
        <p:spPr>
          <a:xfrm>
            <a:off x="251520" y="45239"/>
            <a:ext cx="8712967" cy="434578"/>
          </a:xfrm>
        </p:spPr>
        <p:txBody>
          <a:bodyPr/>
          <a:lstStyle/>
          <a:p>
            <a:r>
              <a:rPr lang="es-ES" dirty="0"/>
              <a:t>De la </a:t>
            </a:r>
            <a:r>
              <a:rPr lang="es-ES" i="1" dirty="0">
                <a:solidFill>
                  <a:schemeClr val="tx1"/>
                </a:solidFill>
              </a:rPr>
              <a:t>Percepción</a:t>
            </a:r>
            <a:r>
              <a:rPr lang="es-ES" dirty="0"/>
              <a:t> a la </a:t>
            </a:r>
            <a:r>
              <a:rPr lang="es-ES" i="1" dirty="0">
                <a:solidFill>
                  <a:schemeClr val="tx1"/>
                </a:solidFill>
              </a:rPr>
              <a:t>Emoción</a:t>
            </a:r>
            <a:endParaRPr lang="es-ES" dirty="0">
              <a:solidFill>
                <a:schemeClr val="tx1"/>
              </a:solidFill>
            </a:endParaRPr>
          </a:p>
        </p:txBody>
      </p:sp>
    </p:spTree>
    <p:extLst>
      <p:ext uri="{BB962C8B-B14F-4D97-AF65-F5344CB8AC3E}">
        <p14:creationId xmlns:p14="http://schemas.microsoft.com/office/powerpoint/2010/main" val="147562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4"/>
                                        </p:tgtEl>
                                        <p:attrNameLst>
                                          <p:attrName>style.visibility</p:attrName>
                                        </p:attrNameLst>
                                      </p:cBhvr>
                                      <p:to>
                                        <p:strVal val="visible"/>
                                      </p:to>
                                    </p:set>
                                    <p:animEffect transition="in" filter="fade">
                                      <p:cBhvr>
                                        <p:cTn id="7" dur="500"/>
                                        <p:tgtEl>
                                          <p:spTgt spid="92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226"/>
                                        </p:tgtEl>
                                        <p:attrNameLst>
                                          <p:attrName>style.visibility</p:attrName>
                                        </p:attrNameLst>
                                      </p:cBhvr>
                                      <p:to>
                                        <p:strVal val="visible"/>
                                      </p:to>
                                    </p:set>
                                    <p:animEffect transition="in" filter="fade">
                                      <p:cBhvr>
                                        <p:cTn id="17" dur="500"/>
                                        <p:tgtEl>
                                          <p:spTgt spid="92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p:bldP spid="92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62">
            <a:extLst>
              <a:ext uri="{FF2B5EF4-FFF2-40B4-BE49-F238E27FC236}">
                <a16:creationId xmlns:a16="http://schemas.microsoft.com/office/drawing/2014/main" id="{A5F330F3-1B24-48BB-A15B-093F56BB252C}"/>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lang="es-AR" dirty="0">
              <a:solidFill>
                <a:schemeClr val="bg1"/>
              </a:solidFill>
            </a:endParaRPr>
          </a:p>
        </p:txBody>
      </p:sp>
      <p:sp>
        <p:nvSpPr>
          <p:cNvPr id="976899" name="Rectangle 3"/>
          <p:cNvSpPr>
            <a:spLocks noGrp="1" noChangeArrowheads="1"/>
          </p:cNvSpPr>
          <p:nvPr>
            <p:ph type="title" idx="4294967295"/>
          </p:nvPr>
        </p:nvSpPr>
        <p:spPr>
          <a:xfrm>
            <a:off x="223996" y="57514"/>
            <a:ext cx="5289406" cy="547637"/>
          </a:xfrm>
        </p:spPr>
        <p:txBody>
          <a:bodyPr vert="horz" wrap="square" lIns="67493" tIns="35096" rIns="67493" bIns="35096" numCol="1" anchor="t" anchorCtr="0" compatLnSpc="1">
            <a:prstTxWarp prst="textNoShape">
              <a:avLst/>
            </a:prstTxWarp>
          </a:bodyPr>
          <a:lstStyle/>
          <a:p>
            <a:pPr marL="134541" indent="-134541" defTabSz="684610">
              <a:lnSpc>
                <a:spcPct val="93000"/>
              </a:lnSpc>
              <a:buClr>
                <a:srgbClr val="00007D"/>
              </a:buCl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GB" dirty="0" err="1"/>
              <a:t>Fisiología</a:t>
            </a:r>
            <a:r>
              <a:rPr lang="en-GB" dirty="0"/>
              <a:t> de las </a:t>
            </a:r>
            <a:r>
              <a:rPr lang="en-GB" dirty="0" err="1"/>
              <a:t>emociones</a:t>
            </a:r>
            <a:endParaRPr lang="en-GB" dirty="0"/>
          </a:p>
        </p:txBody>
      </p:sp>
      <p:pic>
        <p:nvPicPr>
          <p:cNvPr id="976900" name="Picture 4"/>
          <p:cNvPicPr>
            <a:picLocks noChangeAspect="1" noChangeArrowheads="1"/>
          </p:cNvPicPr>
          <p:nvPr/>
        </p:nvPicPr>
        <p:blipFill>
          <a:blip r:embed="rId3" cstate="print"/>
          <a:srcRect/>
          <a:stretch>
            <a:fillRect/>
          </a:stretch>
        </p:blipFill>
        <p:spPr bwMode="auto">
          <a:xfrm>
            <a:off x="539552" y="1059582"/>
            <a:ext cx="4374486" cy="3819440"/>
          </a:xfrm>
          <a:prstGeom prst="rect">
            <a:avLst/>
          </a:prstGeom>
          <a:noFill/>
          <a:ln w="9525">
            <a:noFill/>
            <a:miter lim="800000"/>
            <a:headEnd/>
            <a:tailEnd/>
          </a:ln>
        </p:spPr>
      </p:pic>
      <p:sp>
        <p:nvSpPr>
          <p:cNvPr id="7" name="Slide Number Placeholder 3"/>
          <p:cNvSpPr txBox="1">
            <a:spLocks/>
          </p:cNvSpPr>
          <p:nvPr/>
        </p:nvSpPr>
        <p:spPr bwMode="auto">
          <a:xfrm>
            <a:off x="7524328"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46</a:t>
            </a:fld>
            <a:endParaRPr lang="en-US" sz="750" dirty="0">
              <a:solidFill>
                <a:srgbClr val="B2B2B2"/>
              </a:solidFill>
              <a:latin typeface="+mn-lt"/>
              <a:cs typeface="+mn-cs"/>
              <a:sym typeface="Trebuchet MS" pitchFamily="34" charset="0"/>
            </a:endParaRPr>
          </a:p>
        </p:txBody>
      </p:sp>
      <p:grpSp>
        <p:nvGrpSpPr>
          <p:cNvPr id="15" name="Group 14"/>
          <p:cNvGrpSpPr/>
          <p:nvPr/>
        </p:nvGrpSpPr>
        <p:grpSpPr>
          <a:xfrm>
            <a:off x="4024374" y="932131"/>
            <a:ext cx="4467084" cy="1296144"/>
            <a:chOff x="4644008" y="332656"/>
            <a:chExt cx="4104456" cy="1728192"/>
          </a:xfrm>
        </p:grpSpPr>
        <p:sp>
          <p:nvSpPr>
            <p:cNvPr id="5" name="Text Box 8"/>
            <p:cNvSpPr txBox="1">
              <a:spLocks noChangeAspect="1" noChangeArrowheads="1"/>
            </p:cNvSpPr>
            <p:nvPr/>
          </p:nvSpPr>
          <p:spPr bwMode="auto">
            <a:xfrm>
              <a:off x="6012160" y="332656"/>
              <a:ext cx="2736304" cy="1323388"/>
            </a:xfrm>
            <a:prstGeom prst="rect">
              <a:avLst/>
            </a:prstGeom>
            <a:solidFill>
              <a:srgbClr val="FFE661">
                <a:alpha val="76862"/>
              </a:srgbClr>
            </a:solidFill>
            <a:ln w="15875" algn="ctr">
              <a:noFill/>
              <a:miter lim="800000"/>
              <a:headEnd/>
              <a:tailEnd/>
            </a:ln>
          </p:spPr>
          <p:txBody>
            <a:bodyPr wrap="square" lIns="68544" tIns="34271" rIns="68544" bIns="34271">
              <a:spAutoFit/>
            </a:bodyPr>
            <a:lstStyle/>
            <a:p>
              <a:pPr algn="ctr">
                <a:defRPr/>
              </a:pPr>
              <a:r>
                <a:rPr lang="es-AR" sz="1200" dirty="0">
                  <a:latin typeface="+mn-lt"/>
                </a:rPr>
                <a:t>2. Interpretación:</a:t>
              </a:r>
            </a:p>
            <a:p>
              <a:pPr algn="ctr">
                <a:spcBef>
                  <a:spcPts val="0"/>
                </a:spcBef>
                <a:defRPr/>
              </a:pPr>
              <a:r>
                <a:rPr lang="es-AR" sz="1200" dirty="0">
                  <a:latin typeface="+mn-lt"/>
                </a:rPr>
                <a:t>Pensamientos que conectan hechos, inferencias, valores, opiniones, objetivos</a:t>
              </a:r>
            </a:p>
          </p:txBody>
        </p:sp>
        <p:cxnSp>
          <p:nvCxnSpPr>
            <p:cNvPr id="8" name="Straight Arrow Connector 7"/>
            <p:cNvCxnSpPr/>
            <p:nvPr/>
          </p:nvCxnSpPr>
          <p:spPr bwMode="auto">
            <a:xfrm flipV="1">
              <a:off x="4644008" y="1052736"/>
              <a:ext cx="1440160" cy="1008112"/>
            </a:xfrm>
            <a:prstGeom prst="straightConnector1">
              <a:avLst/>
            </a:prstGeom>
            <a:solidFill>
              <a:schemeClr val="accent1"/>
            </a:solidFill>
            <a:ln w="57150" cap="flat" cmpd="sng" algn="ctr">
              <a:solidFill>
                <a:srgbClr val="C00000"/>
              </a:solidFill>
              <a:prstDash val="solid"/>
              <a:round/>
              <a:headEnd type="none" w="med" len="med"/>
              <a:tailEnd type="arrow"/>
            </a:ln>
            <a:effectLst/>
          </p:spPr>
        </p:cxnSp>
      </p:grpSp>
      <p:grpSp>
        <p:nvGrpSpPr>
          <p:cNvPr id="16" name="Group 15"/>
          <p:cNvGrpSpPr/>
          <p:nvPr/>
        </p:nvGrpSpPr>
        <p:grpSpPr>
          <a:xfrm>
            <a:off x="3275856" y="2643758"/>
            <a:ext cx="5328592" cy="1292623"/>
            <a:chOff x="2946050" y="2835126"/>
            <a:chExt cx="5886663" cy="1723497"/>
          </a:xfrm>
        </p:grpSpPr>
        <p:sp>
          <p:nvSpPr>
            <p:cNvPr id="9" name="Text Box 9"/>
            <p:cNvSpPr txBox="1">
              <a:spLocks noChangeAspect="1" noChangeArrowheads="1"/>
            </p:cNvSpPr>
            <p:nvPr/>
          </p:nvSpPr>
          <p:spPr bwMode="auto">
            <a:xfrm>
              <a:off x="6240425" y="2835126"/>
              <a:ext cx="2592288" cy="1723497"/>
            </a:xfrm>
            <a:prstGeom prst="rect">
              <a:avLst/>
            </a:prstGeom>
            <a:solidFill>
              <a:schemeClr val="accent2">
                <a:lumMod val="40000"/>
                <a:lumOff val="60000"/>
                <a:alpha val="76862"/>
              </a:schemeClr>
            </a:solidFill>
            <a:ln w="15875" algn="ctr">
              <a:noFill/>
              <a:miter lim="800000"/>
              <a:headEnd/>
              <a:tailEnd/>
            </a:ln>
          </p:spPr>
          <p:txBody>
            <a:bodyPr wrap="square" lIns="68544" tIns="34271" rIns="68544" bIns="34271">
              <a:spAutoFit/>
            </a:bodyPr>
            <a:lstStyle/>
            <a:p>
              <a:pPr algn="ctr">
                <a:defRPr/>
              </a:pPr>
              <a:r>
                <a:rPr lang="es-AR" sz="1350" dirty="0">
                  <a:latin typeface="+mn-lt"/>
                </a:rPr>
                <a:t>3. Emoción:</a:t>
              </a:r>
            </a:p>
            <a:p>
              <a:pPr algn="ctr">
                <a:defRPr/>
              </a:pPr>
              <a:r>
                <a:rPr lang="es-AR" sz="1200" dirty="0">
                  <a:latin typeface="+mn-lt"/>
                </a:rPr>
                <a:t>Sentimientos que acompañan los pensamientos conscientes e inconscientes.</a:t>
              </a:r>
            </a:p>
          </p:txBody>
        </p:sp>
        <p:cxnSp>
          <p:nvCxnSpPr>
            <p:cNvPr id="12" name="Straight Arrow Connector 11"/>
            <p:cNvCxnSpPr>
              <a:cxnSpLocks/>
              <a:endCxn id="9" idx="1"/>
            </p:cNvCxnSpPr>
            <p:nvPr/>
          </p:nvCxnSpPr>
          <p:spPr bwMode="auto">
            <a:xfrm>
              <a:off x="2946050" y="3019254"/>
              <a:ext cx="3294375" cy="477568"/>
            </a:xfrm>
            <a:prstGeom prst="straightConnector1">
              <a:avLst/>
            </a:prstGeom>
            <a:solidFill>
              <a:schemeClr val="accent1"/>
            </a:solidFill>
            <a:ln w="57150" cap="flat" cmpd="sng" algn="ctr">
              <a:solidFill>
                <a:srgbClr val="C00000"/>
              </a:solidFill>
              <a:prstDash val="solid"/>
              <a:round/>
              <a:headEnd type="none" w="med" len="med"/>
              <a:tailEnd type="arrow"/>
            </a:ln>
            <a:effectLst/>
          </p:spPr>
        </p:cxnSp>
      </p:grpSp>
      <p:pic>
        <p:nvPicPr>
          <p:cNvPr id="14" name="Picture 11" descr="xx"/>
          <p:cNvPicPr>
            <a:picLocks noChangeAspect="1" noChangeArrowheads="1"/>
          </p:cNvPicPr>
          <p:nvPr/>
        </p:nvPicPr>
        <p:blipFill>
          <a:blip r:embed="rId4" cstate="print"/>
          <a:srcRect/>
          <a:stretch>
            <a:fillRect/>
          </a:stretch>
        </p:blipFill>
        <p:spPr bwMode="auto">
          <a:xfrm rot="16929986">
            <a:off x="7011244" y="1762014"/>
            <a:ext cx="931551" cy="932522"/>
          </a:xfrm>
          <a:prstGeom prst="rect">
            <a:avLst/>
          </a:prstGeom>
          <a:noFill/>
          <a:ln w="9525">
            <a:noFill/>
            <a:miter lim="800000"/>
            <a:headEnd/>
            <a:tailEnd/>
          </a:ln>
        </p:spPr>
      </p:pic>
    </p:spTree>
    <p:extLst>
      <p:ext uri="{BB962C8B-B14F-4D97-AF65-F5344CB8AC3E}">
        <p14:creationId xmlns:p14="http://schemas.microsoft.com/office/powerpoint/2010/main" val="925911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5"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anim calcmode="lin" valueType="num">
                                      <p:cBhvr>
                                        <p:cTn id="18" dur="500" fill="hold"/>
                                        <p:tgtEl>
                                          <p:spTgt spid="14"/>
                                        </p:tgtEl>
                                        <p:attrNameLst>
                                          <p:attrName>style.rotation</p:attrName>
                                        </p:attrNameLst>
                                      </p:cBhvr>
                                      <p:tavLst>
                                        <p:tav tm="0">
                                          <p:val>
                                            <p:fltVal val="720"/>
                                          </p:val>
                                        </p:tav>
                                        <p:tav tm="100000">
                                          <p:val>
                                            <p:fltVal val="0"/>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 calcmode="lin" valueType="num">
                                      <p:cBhvr>
                                        <p:cTn id="20" dur="500" fill="hold"/>
                                        <p:tgtEl>
                                          <p:spTgt spid="1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hape 262">
            <a:extLst>
              <a:ext uri="{FF2B5EF4-FFF2-40B4-BE49-F238E27FC236}">
                <a16:creationId xmlns:a16="http://schemas.microsoft.com/office/drawing/2014/main" id="{EF158E86-E8BA-462B-A556-42B56274E868}"/>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lang="es-AR" dirty="0">
              <a:solidFill>
                <a:schemeClr val="bg1"/>
              </a:solidFill>
            </a:endParaRPr>
          </a:p>
        </p:txBody>
      </p:sp>
      <p:sp>
        <p:nvSpPr>
          <p:cNvPr id="74755" name="Slide Number Placeholder 3"/>
          <p:cNvSpPr>
            <a:spLocks noGrp="1"/>
          </p:cNvSpPr>
          <p:nvPr>
            <p:ph type="sldNum" sz="quarter" idx="14"/>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buSzPct val="100000"/>
            </a:pPr>
            <a:fld id="{70608008-22B9-4788-9A44-69E44797A666}" type="slidenum">
              <a:rPr lang="fr-FR" smtClean="0">
                <a:latin typeface="Arial Narrow" pitchFamily="34" charset="0"/>
                <a:cs typeface="Arial" pitchFamily="34" charset="0"/>
              </a:rPr>
              <a:pPr eaLnBrk="0" fontAlgn="base" hangingPunct="0">
                <a:spcBef>
                  <a:spcPct val="0"/>
                </a:spcBef>
                <a:spcAft>
                  <a:spcPct val="0"/>
                </a:spcAft>
                <a:buSzPct val="100000"/>
              </a:pPr>
              <a:t>47</a:t>
            </a:fld>
            <a:endParaRPr lang="fr-FR">
              <a:latin typeface="Arial Narrow" pitchFamily="34" charset="0"/>
              <a:cs typeface="Arial" pitchFamily="34" charset="0"/>
            </a:endParaRPr>
          </a:p>
        </p:txBody>
      </p:sp>
      <p:sp>
        <p:nvSpPr>
          <p:cNvPr id="74756" name="Text Placeholder 4"/>
          <p:cNvSpPr>
            <a:spLocks noGrp="1"/>
          </p:cNvSpPr>
          <p:nvPr>
            <p:ph type="body" sz="quarter" idx="12"/>
          </p:nvPr>
        </p:nvSpPr>
        <p:spPr>
          <a:xfrm>
            <a:off x="368864" y="-60235"/>
            <a:ext cx="8064896" cy="795209"/>
          </a:xfrm>
        </p:spPr>
        <p:txBody>
          <a:bodyPr/>
          <a:lstStyle/>
          <a:p>
            <a:pPr marL="0" indent="0">
              <a:buNone/>
            </a:pPr>
            <a:r>
              <a:rPr lang="es-ES_tradnl" sz="2400" dirty="0">
                <a:solidFill>
                  <a:schemeClr val="tx1"/>
                </a:solidFill>
              </a:rPr>
              <a:t>Amígdala: Sistema de alerta</a:t>
            </a:r>
          </a:p>
          <a:p>
            <a:pPr marL="0" indent="0">
              <a:spcBef>
                <a:spcPts val="0"/>
              </a:spcBef>
              <a:buNone/>
            </a:pPr>
            <a:r>
              <a:rPr lang="es-ES_tradnl" sz="1600" dirty="0">
                <a:solidFill>
                  <a:schemeClr val="tx1"/>
                </a:solidFill>
              </a:rPr>
              <a:t>para ocuparse y actuar cuidando algo valioso</a:t>
            </a:r>
            <a:endParaRPr lang="es-ES_tradnl" sz="1400" dirty="0">
              <a:solidFill>
                <a:schemeClr val="tx1"/>
              </a:solidFill>
            </a:endParaRPr>
          </a:p>
        </p:txBody>
      </p:sp>
      <p:sp>
        <p:nvSpPr>
          <p:cNvPr id="74757" name="Text Placeholder 4"/>
          <p:cNvSpPr txBox="1">
            <a:spLocks/>
          </p:cNvSpPr>
          <p:nvPr/>
        </p:nvSpPr>
        <p:spPr bwMode="auto">
          <a:xfrm>
            <a:off x="7630519" y="3579862"/>
            <a:ext cx="1287070" cy="615315"/>
          </a:xfrm>
          <a:prstGeom prst="rect">
            <a:avLst/>
          </a:prstGeom>
          <a:noFill/>
          <a:ln w="9525">
            <a:noFill/>
            <a:miter lim="800000"/>
            <a:headEnd/>
            <a:tailEnd/>
          </a:ln>
        </p:spPr>
        <p:txBody>
          <a:bodyPr/>
          <a:lstStyle/>
          <a:p>
            <a:pPr algn="ctr">
              <a:spcBef>
                <a:spcPct val="60000"/>
              </a:spcBef>
              <a:buClr>
                <a:schemeClr val="accent2"/>
              </a:buClr>
              <a:buSzPct val="100000"/>
            </a:pPr>
            <a:endParaRPr lang="es-ES_tradnl" sz="1500" dirty="0">
              <a:solidFill>
                <a:srgbClr val="000000"/>
              </a:solidFill>
              <a:latin typeface="+mn-lt"/>
              <a:cs typeface="+mn-cs"/>
            </a:endParaRPr>
          </a:p>
        </p:txBody>
      </p:sp>
      <p:pic>
        <p:nvPicPr>
          <p:cNvPr id="74758" name="Picture 2" descr="C:\Users\Pia Riccombeni\Z files - Marketing\6. IMAGE BANK INTERNAL\IMAGES - ORDENAR\Photos for DesignSupport\Photos for ppts\j0441082.jpg"/>
          <p:cNvPicPr>
            <a:picLocks noChangeAspect="1" noChangeArrowheads="1"/>
          </p:cNvPicPr>
          <p:nvPr/>
        </p:nvPicPr>
        <p:blipFill>
          <a:blip r:embed="rId3" cstate="print"/>
          <a:srcRect/>
          <a:stretch>
            <a:fillRect/>
          </a:stretch>
        </p:blipFill>
        <p:spPr bwMode="auto">
          <a:xfrm>
            <a:off x="1187624" y="605153"/>
            <a:ext cx="3433606" cy="4538348"/>
          </a:xfrm>
          <a:prstGeom prst="rect">
            <a:avLst/>
          </a:prstGeom>
          <a:noFill/>
          <a:ln w="9525">
            <a:noFill/>
            <a:miter lim="800000"/>
            <a:headEnd/>
            <a:tailEnd/>
          </a:ln>
        </p:spPr>
      </p:pic>
      <p:pic>
        <p:nvPicPr>
          <p:cNvPr id="74759" name="Picture 2" descr="C:\Users\Pia Riccombeni\Z files - Marketing\6. IMAGE BANK INTERNAL\IMAGES - ORDENAR\Photos for DesignSupport\Photos for ppts\j0414033.jpg"/>
          <p:cNvPicPr>
            <a:picLocks noChangeAspect="1" noChangeArrowheads="1"/>
          </p:cNvPicPr>
          <p:nvPr/>
        </p:nvPicPr>
        <p:blipFill>
          <a:blip r:embed="rId4" cstate="print"/>
          <a:srcRect/>
          <a:stretch>
            <a:fillRect/>
          </a:stretch>
        </p:blipFill>
        <p:spPr bwMode="auto">
          <a:xfrm>
            <a:off x="4603752" y="647291"/>
            <a:ext cx="3712664" cy="4496209"/>
          </a:xfrm>
          <a:prstGeom prst="rect">
            <a:avLst/>
          </a:prstGeom>
          <a:noFill/>
          <a:ln w="9525">
            <a:noFill/>
            <a:miter lim="800000"/>
            <a:headEnd/>
            <a:tailEnd/>
          </a:ln>
        </p:spPr>
      </p:pic>
      <p:sp>
        <p:nvSpPr>
          <p:cNvPr id="4" name="CuadroTexto 3">
            <a:extLst>
              <a:ext uri="{FF2B5EF4-FFF2-40B4-BE49-F238E27FC236}">
                <a16:creationId xmlns:a16="http://schemas.microsoft.com/office/drawing/2014/main" id="{17A85B26-A2CD-4505-AFBA-25CC579B980B}"/>
              </a:ext>
            </a:extLst>
          </p:cNvPr>
          <p:cNvSpPr txBox="1"/>
          <p:nvPr/>
        </p:nvSpPr>
        <p:spPr>
          <a:xfrm>
            <a:off x="368864" y="2499742"/>
            <a:ext cx="1034784" cy="584775"/>
          </a:xfrm>
          <a:prstGeom prst="rect">
            <a:avLst/>
          </a:prstGeom>
          <a:noFill/>
        </p:spPr>
        <p:txBody>
          <a:bodyPr wrap="square" rtlCol="0">
            <a:spAutoFit/>
          </a:bodyPr>
          <a:lstStyle/>
          <a:p>
            <a:r>
              <a:rPr lang="es-AR" dirty="0"/>
              <a:t>En la selva…</a:t>
            </a:r>
          </a:p>
        </p:txBody>
      </p:sp>
      <p:sp>
        <p:nvSpPr>
          <p:cNvPr id="15" name="CuadroTexto 14">
            <a:extLst>
              <a:ext uri="{FF2B5EF4-FFF2-40B4-BE49-F238E27FC236}">
                <a16:creationId xmlns:a16="http://schemas.microsoft.com/office/drawing/2014/main" id="{E6A0A789-225B-4E9D-BAE6-F97268EEFB19}"/>
              </a:ext>
            </a:extLst>
          </p:cNvPr>
          <p:cNvSpPr txBox="1"/>
          <p:nvPr/>
        </p:nvSpPr>
        <p:spPr>
          <a:xfrm>
            <a:off x="7916368" y="2454340"/>
            <a:ext cx="1034784" cy="830997"/>
          </a:xfrm>
          <a:prstGeom prst="rect">
            <a:avLst/>
          </a:prstGeom>
          <a:noFill/>
        </p:spPr>
        <p:txBody>
          <a:bodyPr wrap="square" rtlCol="0">
            <a:spAutoFit/>
          </a:bodyPr>
          <a:lstStyle/>
          <a:p>
            <a:pPr algn="ctr"/>
            <a:r>
              <a:rPr lang="es-AR" dirty="0"/>
              <a:t>…O en el trabajo</a:t>
            </a:r>
          </a:p>
        </p:txBody>
      </p:sp>
    </p:spTree>
    <p:extLst>
      <p:ext uri="{BB962C8B-B14F-4D97-AF65-F5344CB8AC3E}">
        <p14:creationId xmlns:p14="http://schemas.microsoft.com/office/powerpoint/2010/main" val="38383454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2">
            <a:extLst>
              <a:ext uri="{FF2B5EF4-FFF2-40B4-BE49-F238E27FC236}">
                <a16:creationId xmlns:a16="http://schemas.microsoft.com/office/drawing/2014/main" id="{99D4F14A-A665-49C4-BFBA-2A08A32EE160}"/>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lang="es-AR" dirty="0">
              <a:solidFill>
                <a:schemeClr val="bg1"/>
              </a:solidFill>
            </a:endParaRPr>
          </a:p>
        </p:txBody>
      </p:sp>
      <p:sp>
        <p:nvSpPr>
          <p:cNvPr id="17" name="Rounded Rectangle 16"/>
          <p:cNvSpPr/>
          <p:nvPr/>
        </p:nvSpPr>
        <p:spPr bwMode="auto">
          <a:xfrm>
            <a:off x="1277634" y="1437624"/>
            <a:ext cx="6615354" cy="3510390"/>
          </a:xfrm>
          <a:prstGeom prst="roundRect">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sp>
        <p:nvSpPr>
          <p:cNvPr id="4" name="Slide Number Placeholder 3"/>
          <p:cNvSpPr>
            <a:spLocks noGrp="1"/>
          </p:cNvSpPr>
          <p:nvPr>
            <p:ph type="sldNum" sz="quarter" idx="10"/>
          </p:nvPr>
        </p:nvSpPr>
        <p:spPr>
          <a:xfrm>
            <a:off x="7548712" y="4939629"/>
            <a:ext cx="1600200" cy="200025"/>
          </a:xfrm>
        </p:spPr>
        <p:txBody>
          <a:bodyPr/>
          <a:lstStyle/>
          <a:p>
            <a:pPr>
              <a:defRPr/>
            </a:pPr>
            <a:r>
              <a:rPr lang="en-US"/>
              <a:t>| </a:t>
            </a:r>
            <a:fld id="{A1E05332-54C3-48A0-89AF-A7F15008F0F8}" type="slidenum">
              <a:rPr lang="en-US" smtClean="0">
                <a:solidFill>
                  <a:srgbClr val="B2B2B2"/>
                </a:solidFill>
              </a:rPr>
              <a:pPr>
                <a:defRPr/>
              </a:pPr>
              <a:t>48</a:t>
            </a:fld>
            <a:endParaRPr lang="en-US">
              <a:solidFill>
                <a:srgbClr val="B2B2B2"/>
              </a:solidFill>
            </a:endParaRPr>
          </a:p>
        </p:txBody>
      </p:sp>
      <p:grpSp>
        <p:nvGrpSpPr>
          <p:cNvPr id="20" name="Group 19"/>
          <p:cNvGrpSpPr/>
          <p:nvPr/>
        </p:nvGrpSpPr>
        <p:grpSpPr>
          <a:xfrm>
            <a:off x="1534888" y="1540959"/>
            <a:ext cx="2726144" cy="1665147"/>
            <a:chOff x="522516" y="2054612"/>
            <a:chExt cx="3634859" cy="2220196"/>
          </a:xfrm>
        </p:grpSpPr>
        <p:pic>
          <p:nvPicPr>
            <p:cNvPr id="2050" name="Picture 2"/>
            <p:cNvPicPr>
              <a:picLocks noChangeAspect="1" noChangeArrowheads="1"/>
            </p:cNvPicPr>
            <p:nvPr/>
          </p:nvPicPr>
          <p:blipFill>
            <a:blip r:embed="rId3" cstate="print"/>
            <a:srcRect/>
            <a:stretch>
              <a:fillRect/>
            </a:stretch>
          </p:blipFill>
          <p:spPr bwMode="auto">
            <a:xfrm>
              <a:off x="1259632" y="2054612"/>
              <a:ext cx="2337048" cy="2220196"/>
            </a:xfrm>
            <a:prstGeom prst="rect">
              <a:avLst/>
            </a:prstGeom>
            <a:noFill/>
            <a:ln w="9525">
              <a:noFill/>
              <a:miter lim="800000"/>
              <a:headEnd/>
              <a:tailEnd/>
            </a:ln>
          </p:spPr>
        </p:pic>
        <p:sp>
          <p:nvSpPr>
            <p:cNvPr id="9" name="TextBox 8"/>
            <p:cNvSpPr txBox="1"/>
            <p:nvPr/>
          </p:nvSpPr>
          <p:spPr>
            <a:xfrm>
              <a:off x="2987824" y="3826088"/>
              <a:ext cx="1169551" cy="369332"/>
            </a:xfrm>
            <a:prstGeom prst="rect">
              <a:avLst/>
            </a:prstGeom>
            <a:noFill/>
          </p:spPr>
          <p:txBody>
            <a:bodyPr wrap="none" rtlCol="0">
              <a:spAutoFit/>
            </a:bodyPr>
            <a:lstStyle/>
            <a:p>
              <a:r>
                <a:rPr lang="es-AR" sz="1200" dirty="0"/>
                <a:t>ALEGRÍA</a:t>
              </a:r>
            </a:p>
          </p:txBody>
        </p:sp>
        <p:sp>
          <p:nvSpPr>
            <p:cNvPr id="10" name="TextBox 9"/>
            <p:cNvSpPr txBox="1"/>
            <p:nvPr/>
          </p:nvSpPr>
          <p:spPr>
            <a:xfrm>
              <a:off x="522516" y="3807800"/>
              <a:ext cx="1250769" cy="369332"/>
            </a:xfrm>
            <a:prstGeom prst="rect">
              <a:avLst/>
            </a:prstGeom>
            <a:noFill/>
          </p:spPr>
          <p:txBody>
            <a:bodyPr wrap="none" rtlCol="0">
              <a:spAutoFit/>
            </a:bodyPr>
            <a:lstStyle/>
            <a:p>
              <a:r>
                <a:rPr lang="es-AR" sz="1200" dirty="0"/>
                <a:t>TRISTEZA</a:t>
              </a:r>
            </a:p>
          </p:txBody>
        </p:sp>
      </p:grpSp>
      <p:grpSp>
        <p:nvGrpSpPr>
          <p:cNvPr id="21" name="Group 20"/>
          <p:cNvGrpSpPr/>
          <p:nvPr/>
        </p:nvGrpSpPr>
        <p:grpSpPr>
          <a:xfrm>
            <a:off x="4676128" y="1499811"/>
            <a:ext cx="3000153" cy="1665147"/>
            <a:chOff x="4710837" y="1988840"/>
            <a:chExt cx="4000203" cy="2220196"/>
          </a:xfrm>
        </p:grpSpPr>
        <p:pic>
          <p:nvPicPr>
            <p:cNvPr id="6" name="Picture 2"/>
            <p:cNvPicPr>
              <a:picLocks noChangeAspect="1" noChangeArrowheads="1"/>
            </p:cNvPicPr>
            <p:nvPr/>
          </p:nvPicPr>
          <p:blipFill>
            <a:blip r:embed="rId3" cstate="print"/>
            <a:srcRect/>
            <a:stretch>
              <a:fillRect/>
            </a:stretch>
          </p:blipFill>
          <p:spPr bwMode="auto">
            <a:xfrm>
              <a:off x="5220072" y="1988840"/>
              <a:ext cx="2337048" cy="2220196"/>
            </a:xfrm>
            <a:prstGeom prst="rect">
              <a:avLst/>
            </a:prstGeom>
            <a:noFill/>
            <a:ln w="9525">
              <a:noFill/>
              <a:miter lim="800000"/>
              <a:headEnd/>
              <a:tailEnd/>
            </a:ln>
          </p:spPr>
        </p:pic>
        <p:sp>
          <p:nvSpPr>
            <p:cNvPr id="11" name="TextBox 10"/>
            <p:cNvSpPr txBox="1"/>
            <p:nvPr/>
          </p:nvSpPr>
          <p:spPr>
            <a:xfrm>
              <a:off x="4710837" y="3835380"/>
              <a:ext cx="919482" cy="369332"/>
            </a:xfrm>
            <a:prstGeom prst="rect">
              <a:avLst/>
            </a:prstGeom>
            <a:noFill/>
          </p:spPr>
          <p:txBody>
            <a:bodyPr wrap="none" rtlCol="0">
              <a:spAutoFit/>
            </a:bodyPr>
            <a:lstStyle/>
            <a:p>
              <a:r>
                <a:rPr lang="es-AR" sz="1200" dirty="0"/>
                <a:t>MIEDO</a:t>
              </a:r>
            </a:p>
          </p:txBody>
        </p:sp>
        <p:sp>
          <p:nvSpPr>
            <p:cNvPr id="12" name="TextBox 11"/>
            <p:cNvSpPr txBox="1"/>
            <p:nvPr/>
          </p:nvSpPr>
          <p:spPr>
            <a:xfrm>
              <a:off x="7096923" y="3826088"/>
              <a:ext cx="1614117" cy="369332"/>
            </a:xfrm>
            <a:prstGeom prst="rect">
              <a:avLst/>
            </a:prstGeom>
            <a:noFill/>
          </p:spPr>
          <p:txBody>
            <a:bodyPr wrap="none" rtlCol="0">
              <a:spAutoFit/>
            </a:bodyPr>
            <a:lstStyle/>
            <a:p>
              <a:r>
                <a:rPr lang="es-AR" sz="1200" dirty="0"/>
                <a:t>ENTUSIASMO</a:t>
              </a:r>
            </a:p>
          </p:txBody>
        </p:sp>
      </p:grpSp>
      <p:grpSp>
        <p:nvGrpSpPr>
          <p:cNvPr id="22" name="Group 21"/>
          <p:cNvGrpSpPr/>
          <p:nvPr/>
        </p:nvGrpSpPr>
        <p:grpSpPr>
          <a:xfrm>
            <a:off x="1601670" y="3228861"/>
            <a:ext cx="2810524" cy="1665147"/>
            <a:chOff x="611560" y="4305148"/>
            <a:chExt cx="3747365" cy="2220196"/>
          </a:xfrm>
        </p:grpSpPr>
        <p:pic>
          <p:nvPicPr>
            <p:cNvPr id="7" name="Picture 2"/>
            <p:cNvPicPr>
              <a:picLocks noChangeAspect="1" noChangeArrowheads="1"/>
            </p:cNvPicPr>
            <p:nvPr/>
          </p:nvPicPr>
          <p:blipFill>
            <a:blip r:embed="rId3" cstate="print"/>
            <a:srcRect/>
            <a:stretch>
              <a:fillRect/>
            </a:stretch>
          </p:blipFill>
          <p:spPr bwMode="auto">
            <a:xfrm>
              <a:off x="1154832" y="4305148"/>
              <a:ext cx="2337048" cy="2220196"/>
            </a:xfrm>
            <a:prstGeom prst="rect">
              <a:avLst/>
            </a:prstGeom>
            <a:noFill/>
            <a:ln w="9525">
              <a:noFill/>
              <a:miter lim="800000"/>
              <a:headEnd/>
              <a:tailEnd/>
            </a:ln>
          </p:spPr>
        </p:pic>
        <p:sp>
          <p:nvSpPr>
            <p:cNvPr id="13" name="TextBox 12"/>
            <p:cNvSpPr txBox="1"/>
            <p:nvPr/>
          </p:nvSpPr>
          <p:spPr>
            <a:xfrm>
              <a:off x="611560" y="5911560"/>
              <a:ext cx="964367" cy="369332"/>
            </a:xfrm>
            <a:prstGeom prst="rect">
              <a:avLst/>
            </a:prstGeom>
            <a:noFill/>
          </p:spPr>
          <p:txBody>
            <a:bodyPr wrap="none" rtlCol="0">
              <a:spAutoFit/>
            </a:bodyPr>
            <a:lstStyle/>
            <a:p>
              <a:r>
                <a:rPr lang="es-AR" sz="1200" dirty="0"/>
                <a:t>ENOJO</a:t>
              </a:r>
            </a:p>
          </p:txBody>
        </p:sp>
        <p:sp>
          <p:nvSpPr>
            <p:cNvPr id="14" name="TextBox 13"/>
            <p:cNvSpPr txBox="1"/>
            <p:nvPr/>
          </p:nvSpPr>
          <p:spPr>
            <a:xfrm>
              <a:off x="3067802" y="5911560"/>
              <a:ext cx="1291123" cy="369332"/>
            </a:xfrm>
            <a:prstGeom prst="rect">
              <a:avLst/>
            </a:prstGeom>
            <a:noFill/>
          </p:spPr>
          <p:txBody>
            <a:bodyPr wrap="none" rtlCol="0">
              <a:spAutoFit/>
            </a:bodyPr>
            <a:lstStyle/>
            <a:p>
              <a:r>
                <a:rPr lang="es-AR" sz="1200" dirty="0"/>
                <a:t>GRATITUD</a:t>
              </a:r>
            </a:p>
          </p:txBody>
        </p:sp>
      </p:grpSp>
      <p:grpSp>
        <p:nvGrpSpPr>
          <p:cNvPr id="23" name="Group 22"/>
          <p:cNvGrpSpPr/>
          <p:nvPr/>
        </p:nvGrpSpPr>
        <p:grpSpPr>
          <a:xfrm>
            <a:off x="4652580" y="3201429"/>
            <a:ext cx="2921919" cy="1665147"/>
            <a:chOff x="4716016" y="4195420"/>
            <a:chExt cx="3895893" cy="2220196"/>
          </a:xfrm>
        </p:grpSpPr>
        <p:pic>
          <p:nvPicPr>
            <p:cNvPr id="8" name="Picture 2"/>
            <p:cNvPicPr>
              <a:picLocks noChangeAspect="1" noChangeArrowheads="1"/>
            </p:cNvPicPr>
            <p:nvPr/>
          </p:nvPicPr>
          <p:blipFill>
            <a:blip r:embed="rId3" cstate="print"/>
            <a:srcRect/>
            <a:stretch>
              <a:fillRect/>
            </a:stretch>
          </p:blipFill>
          <p:spPr bwMode="auto">
            <a:xfrm>
              <a:off x="5321404" y="4195420"/>
              <a:ext cx="2337048" cy="2220196"/>
            </a:xfrm>
            <a:prstGeom prst="rect">
              <a:avLst/>
            </a:prstGeom>
            <a:noFill/>
            <a:ln w="9525">
              <a:noFill/>
              <a:miter lim="800000"/>
              <a:headEnd/>
              <a:tailEnd/>
            </a:ln>
          </p:spPr>
        </p:pic>
        <p:sp>
          <p:nvSpPr>
            <p:cNvPr id="15" name="TextBox 14"/>
            <p:cNvSpPr txBox="1"/>
            <p:nvPr/>
          </p:nvSpPr>
          <p:spPr>
            <a:xfrm>
              <a:off x="4716016" y="5839552"/>
              <a:ext cx="936325" cy="369332"/>
            </a:xfrm>
            <a:prstGeom prst="rect">
              <a:avLst/>
            </a:prstGeom>
            <a:noFill/>
          </p:spPr>
          <p:txBody>
            <a:bodyPr wrap="none" rtlCol="0">
              <a:spAutoFit/>
            </a:bodyPr>
            <a:lstStyle/>
            <a:p>
              <a:r>
                <a:rPr lang="es-AR" sz="1200" dirty="0"/>
                <a:t>CULPA</a:t>
              </a:r>
            </a:p>
          </p:txBody>
        </p:sp>
        <p:sp>
          <p:nvSpPr>
            <p:cNvPr id="16" name="TextBox 15"/>
            <p:cNvSpPr txBox="1"/>
            <p:nvPr/>
          </p:nvSpPr>
          <p:spPr>
            <a:xfrm>
              <a:off x="7337628" y="5767544"/>
              <a:ext cx="1274281" cy="369332"/>
            </a:xfrm>
            <a:prstGeom prst="rect">
              <a:avLst/>
            </a:prstGeom>
            <a:noFill/>
          </p:spPr>
          <p:txBody>
            <a:bodyPr wrap="none" rtlCol="0">
              <a:spAutoFit/>
            </a:bodyPr>
            <a:lstStyle/>
            <a:p>
              <a:r>
                <a:rPr lang="es-AR" sz="1200" dirty="0"/>
                <a:t>ORGULLO</a:t>
              </a:r>
            </a:p>
          </p:txBody>
        </p:sp>
      </p:grpSp>
      <p:sp>
        <p:nvSpPr>
          <p:cNvPr id="18" name="Rectangle 2"/>
          <p:cNvSpPr>
            <a:spLocks noGrp="1" noChangeArrowheads="1"/>
          </p:cNvSpPr>
          <p:nvPr>
            <p:ph type="title"/>
          </p:nvPr>
        </p:nvSpPr>
        <p:spPr>
          <a:xfrm>
            <a:off x="287524" y="32203"/>
            <a:ext cx="8568952" cy="434578"/>
          </a:xfrm>
        </p:spPr>
        <p:txBody>
          <a:bodyPr/>
          <a:lstStyle/>
          <a:p>
            <a:r>
              <a:rPr lang="es-ES" dirty="0"/>
              <a:t>Emociones: nuestro tablero de control interno</a:t>
            </a:r>
          </a:p>
        </p:txBody>
      </p:sp>
      <p:sp>
        <p:nvSpPr>
          <p:cNvPr id="19" name="Rectangle 18"/>
          <p:cNvSpPr/>
          <p:nvPr/>
        </p:nvSpPr>
        <p:spPr>
          <a:xfrm>
            <a:off x="568269" y="835986"/>
            <a:ext cx="8280919" cy="461665"/>
          </a:xfrm>
          <a:prstGeom prst="rect">
            <a:avLst/>
          </a:prstGeom>
        </p:spPr>
        <p:txBody>
          <a:bodyPr wrap="square">
            <a:spAutoFit/>
          </a:bodyPr>
          <a:lstStyle/>
          <a:p>
            <a:r>
              <a:rPr lang="es-ES_tradnl" sz="1200" i="1" dirty="0">
                <a:solidFill>
                  <a:schemeClr val="tx1"/>
                </a:solidFill>
              </a:rPr>
              <a:t>LAS EMOCIONES SON LOS INSTRUMENTOS QUE NOS </a:t>
            </a:r>
            <a:r>
              <a:rPr lang="es-ES_tradnl" sz="1200" i="1" u="sng" dirty="0">
                <a:solidFill>
                  <a:schemeClr val="tx1"/>
                </a:solidFill>
              </a:rPr>
              <a:t>INFORMAN</a:t>
            </a:r>
            <a:r>
              <a:rPr lang="es-ES_tradnl" sz="1200" i="1" dirty="0">
                <a:solidFill>
                  <a:schemeClr val="tx1"/>
                </a:solidFill>
              </a:rPr>
              <a:t> SOBRE EL  MODO EN QUE ALGO VALIOSO PARA NOSOTROS ESTÁ SIENDO AFECTADO EN ESTA SITUACIÓN (…SEGÚN NUESTRA INTERPRETACIÓN).</a:t>
            </a:r>
            <a:endParaRPr lang="es-AR" sz="1200" i="1" dirty="0">
              <a:solidFill>
                <a:schemeClr val="tx1"/>
              </a:solidFill>
            </a:endParaRPr>
          </a:p>
        </p:txBody>
      </p:sp>
    </p:spTree>
    <p:extLst>
      <p:ext uri="{BB962C8B-B14F-4D97-AF65-F5344CB8AC3E}">
        <p14:creationId xmlns:p14="http://schemas.microsoft.com/office/powerpoint/2010/main" val="3820037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4E2CFD2-8B02-49F5-9F1A-A0C647AEAA81}"/>
              </a:ext>
            </a:extLst>
          </p:cNvPr>
          <p:cNvSpPr/>
          <p:nvPr/>
        </p:nvSpPr>
        <p:spPr bwMode="auto">
          <a:xfrm>
            <a:off x="251520" y="411510"/>
            <a:ext cx="8892480" cy="29542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nvGrpSpPr>
          <p:cNvPr id="20" name="Group 19"/>
          <p:cNvGrpSpPr/>
          <p:nvPr/>
        </p:nvGrpSpPr>
        <p:grpSpPr>
          <a:xfrm>
            <a:off x="467544" y="2837758"/>
            <a:ext cx="8496943" cy="738664"/>
            <a:chOff x="537657" y="3783682"/>
            <a:chExt cx="8138799" cy="984885"/>
          </a:xfrm>
        </p:grpSpPr>
        <p:sp>
          <p:nvSpPr>
            <p:cNvPr id="11" name="TextBox 10"/>
            <p:cNvSpPr txBox="1"/>
            <p:nvPr/>
          </p:nvSpPr>
          <p:spPr>
            <a:xfrm>
              <a:off x="537657" y="3855690"/>
              <a:ext cx="1990412" cy="553997"/>
            </a:xfrm>
            <a:prstGeom prst="rect">
              <a:avLst/>
            </a:prstGeom>
            <a:noFill/>
          </p:spPr>
          <p:txBody>
            <a:bodyPr wrap="square" rtlCol="0">
              <a:spAutoFit/>
            </a:bodyPr>
            <a:lstStyle/>
            <a:p>
              <a:pPr algn="ctr"/>
              <a:r>
                <a:rPr lang="es-AR" sz="2100" dirty="0"/>
                <a:t>MIEDO</a:t>
              </a:r>
            </a:p>
          </p:txBody>
        </p:sp>
        <p:sp>
          <p:nvSpPr>
            <p:cNvPr id="12" name="TextBox 11"/>
            <p:cNvSpPr txBox="1"/>
            <p:nvPr/>
          </p:nvSpPr>
          <p:spPr>
            <a:xfrm>
              <a:off x="6082273" y="3783682"/>
              <a:ext cx="2594183" cy="984885"/>
            </a:xfrm>
            <a:prstGeom prst="rect">
              <a:avLst/>
            </a:prstGeom>
            <a:noFill/>
          </p:spPr>
          <p:txBody>
            <a:bodyPr wrap="square" rtlCol="0">
              <a:spAutoFit/>
            </a:bodyPr>
            <a:lstStyle/>
            <a:p>
              <a:pPr algn="ctr"/>
              <a:r>
                <a:rPr lang="es-AR" sz="2100" dirty="0"/>
                <a:t>ENTUSIASMO</a:t>
              </a:r>
            </a:p>
          </p:txBody>
        </p:sp>
      </p:grpSp>
      <p:sp>
        <p:nvSpPr>
          <p:cNvPr id="18" name="Rectangle 2"/>
          <p:cNvSpPr>
            <a:spLocks noGrp="1" noChangeArrowheads="1"/>
          </p:cNvSpPr>
          <p:nvPr>
            <p:ph type="title"/>
          </p:nvPr>
        </p:nvSpPr>
        <p:spPr>
          <a:xfrm>
            <a:off x="1034607" y="267494"/>
            <a:ext cx="7074786" cy="1242138"/>
          </a:xfrm>
        </p:spPr>
        <p:txBody>
          <a:bodyPr/>
          <a:lstStyle/>
          <a:p>
            <a:pPr algn="ctr"/>
            <a:r>
              <a:rPr lang="es-ES" sz="2400" dirty="0"/>
              <a:t>¿Qué hacemos cuando un instrumento de nuestro tablero nos indica que algo anda mal?</a:t>
            </a:r>
          </a:p>
        </p:txBody>
      </p:sp>
      <p:pic>
        <p:nvPicPr>
          <p:cNvPr id="3074" name="Picture 2">
            <a:hlinkClick r:id="rId2" action="ppaction://hlinkfile"/>
          </p:cNvPr>
          <p:cNvPicPr>
            <a:picLocks noChangeAspect="1" noChangeArrowheads="1"/>
          </p:cNvPicPr>
          <p:nvPr/>
        </p:nvPicPr>
        <p:blipFill>
          <a:blip r:embed="rId3" cstate="print"/>
          <a:srcRect/>
          <a:stretch>
            <a:fillRect/>
          </a:stretch>
        </p:blipFill>
        <p:spPr bwMode="auto">
          <a:xfrm>
            <a:off x="2605084" y="1411689"/>
            <a:ext cx="3672408" cy="3375648"/>
          </a:xfrm>
          <a:prstGeom prst="rect">
            <a:avLst/>
          </a:prstGeom>
          <a:noFill/>
          <a:ln w="9525">
            <a:noFill/>
            <a:miter lim="800000"/>
            <a:headEnd/>
            <a:tailEnd/>
          </a:ln>
        </p:spPr>
      </p:pic>
    </p:spTree>
    <p:extLst>
      <p:ext uri="{BB962C8B-B14F-4D97-AF65-F5344CB8AC3E}">
        <p14:creationId xmlns:p14="http://schemas.microsoft.com/office/powerpoint/2010/main" val="1820925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7" y="51470"/>
            <a:ext cx="8685213" cy="434578"/>
          </a:xfrm>
        </p:spPr>
        <p:txBody>
          <a:bodyPr/>
          <a:lstStyle/>
          <a:p>
            <a:r>
              <a:rPr lang="es-AR" sz="2400" dirty="0"/>
              <a:t>Agenda día 1</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62154525"/>
              </p:ext>
            </p:extLst>
          </p:nvPr>
        </p:nvGraphicFramePr>
        <p:xfrm>
          <a:off x="683568" y="1088959"/>
          <a:ext cx="7776864" cy="3371348"/>
        </p:xfrm>
        <a:graphic>
          <a:graphicData uri="http://schemas.openxmlformats.org/drawingml/2006/table">
            <a:tbl>
              <a:tblPr firstRow="1" bandRow="1">
                <a:tableStyleId>{7DF18680-E054-41AD-8BC1-D1AEF772440D}</a:tableStyleId>
              </a:tblPr>
              <a:tblGrid>
                <a:gridCol w="1744939">
                  <a:extLst>
                    <a:ext uri="{9D8B030D-6E8A-4147-A177-3AD203B41FA5}">
                      <a16:colId xmlns:a16="http://schemas.microsoft.com/office/drawing/2014/main" val="20000"/>
                    </a:ext>
                  </a:extLst>
                </a:gridCol>
                <a:gridCol w="6031925">
                  <a:extLst>
                    <a:ext uri="{9D8B030D-6E8A-4147-A177-3AD203B41FA5}">
                      <a16:colId xmlns:a16="http://schemas.microsoft.com/office/drawing/2014/main" val="20001"/>
                    </a:ext>
                  </a:extLst>
                </a:gridCol>
              </a:tblGrid>
              <a:tr h="328487">
                <a:tc>
                  <a:txBody>
                    <a:bodyPr/>
                    <a:lstStyle/>
                    <a:p>
                      <a:pPr algn="ctr"/>
                      <a:r>
                        <a:rPr lang="es-AR" sz="1200" dirty="0"/>
                        <a:t>HORARIO</a:t>
                      </a:r>
                      <a:endParaRPr lang="es-AR" sz="1200" dirty="0">
                        <a:solidFill>
                          <a:schemeClr val="tx1"/>
                        </a:solidFill>
                      </a:endParaRPr>
                    </a:p>
                  </a:txBody>
                  <a:tcPr marT="34290" marB="34290" anchor="ctr"/>
                </a:tc>
                <a:tc>
                  <a:txBody>
                    <a:bodyPr/>
                    <a:lstStyle/>
                    <a:p>
                      <a:pPr algn="ctr"/>
                      <a:r>
                        <a:rPr lang="es-AR" sz="1200" dirty="0"/>
                        <a:t>TEMA</a:t>
                      </a:r>
                      <a:endParaRPr lang="es-AR" sz="1200" dirty="0">
                        <a:solidFill>
                          <a:schemeClr val="tx1"/>
                        </a:solidFill>
                      </a:endParaRPr>
                    </a:p>
                  </a:txBody>
                  <a:tcPr marT="34290" marB="34290" anchor="ctr"/>
                </a:tc>
                <a:extLst>
                  <a:ext uri="{0D108BD9-81ED-4DB2-BD59-A6C34878D82A}">
                    <a16:rowId xmlns:a16="http://schemas.microsoft.com/office/drawing/2014/main" val="10000"/>
                  </a:ext>
                </a:extLst>
              </a:tr>
              <a:tr h="434340">
                <a:tc>
                  <a:txBody>
                    <a:bodyPr/>
                    <a:lstStyle/>
                    <a:p>
                      <a:pPr algn="ctr"/>
                      <a:r>
                        <a:rPr lang="es-AR" sz="1200" b="1" dirty="0"/>
                        <a:t>9</a:t>
                      </a:r>
                      <a:endParaRPr lang="es-AR" sz="1200" b="1" dirty="0">
                        <a:solidFill>
                          <a:schemeClr val="tx1"/>
                        </a:solidFill>
                      </a:endParaRPr>
                    </a:p>
                  </a:txBody>
                  <a:tcPr marT="34290" marB="34290">
                    <a:noFill/>
                  </a:tcPr>
                </a:tc>
                <a:tc>
                  <a:txBody>
                    <a:bodyPr/>
                    <a:lstStyle/>
                    <a:p>
                      <a:pPr algn="ctr"/>
                      <a:r>
                        <a:rPr lang="es-AR" sz="1200" b="1" dirty="0" err="1">
                          <a:solidFill>
                            <a:schemeClr val="tx1"/>
                          </a:solidFill>
                        </a:rPr>
                        <a:t>Check</a:t>
                      </a:r>
                      <a:r>
                        <a:rPr lang="es-AR" sz="1200" b="1" dirty="0">
                          <a:solidFill>
                            <a:schemeClr val="tx1"/>
                          </a:solidFill>
                        </a:rPr>
                        <a:t> in / Agenda / Revisión de reglas</a:t>
                      </a:r>
                      <a:r>
                        <a:rPr lang="es-AR" sz="1200" b="1" baseline="0" dirty="0">
                          <a:solidFill>
                            <a:schemeClr val="tx1"/>
                          </a:solidFill>
                        </a:rPr>
                        <a:t> de convivencia</a:t>
                      </a:r>
                      <a:endParaRPr lang="es-AR" sz="1200" b="1" dirty="0">
                        <a:solidFill>
                          <a:schemeClr val="tx1"/>
                        </a:solidFill>
                      </a:endParaRPr>
                    </a:p>
                  </a:txBody>
                  <a:tcPr marT="34290" marB="34290">
                    <a:noFill/>
                  </a:tcPr>
                </a:tc>
                <a:extLst>
                  <a:ext uri="{0D108BD9-81ED-4DB2-BD59-A6C34878D82A}">
                    <a16:rowId xmlns:a16="http://schemas.microsoft.com/office/drawing/2014/main" val="10001"/>
                  </a:ext>
                </a:extLst>
              </a:tr>
              <a:tr h="328487">
                <a:tc>
                  <a:txBody>
                    <a:bodyPr/>
                    <a:lstStyle/>
                    <a:p>
                      <a:pPr algn="ctr"/>
                      <a:r>
                        <a:rPr lang="es-AR" sz="1200" b="1" dirty="0">
                          <a:solidFill>
                            <a:schemeClr val="dk1"/>
                          </a:solidFill>
                        </a:rPr>
                        <a:t>9:20</a:t>
                      </a:r>
                      <a:endParaRPr lang="es-AR" sz="1200" b="1" dirty="0">
                        <a:solidFill>
                          <a:schemeClr val="tx1"/>
                        </a:solidFill>
                      </a:endParaRPr>
                    </a:p>
                  </a:txBody>
                  <a:tcPr marT="34290" marB="34290"/>
                </a:tc>
                <a:tc>
                  <a:txBody>
                    <a:bodyPr/>
                    <a:lstStyle/>
                    <a:p>
                      <a:pPr algn="ctr"/>
                      <a:r>
                        <a:rPr lang="es-AR" sz="1200" b="1" i="0" dirty="0">
                          <a:solidFill>
                            <a:schemeClr val="tx1"/>
                          </a:solidFill>
                        </a:rPr>
                        <a:t>Valores del MT en la práctica - ¿Cómo estamos?</a:t>
                      </a:r>
                    </a:p>
                    <a:p>
                      <a:pPr algn="ctr"/>
                      <a:r>
                        <a:rPr lang="es-AR" sz="1200" b="1" i="0" dirty="0">
                          <a:solidFill>
                            <a:schemeClr val="tx1"/>
                          </a:solidFill>
                        </a:rPr>
                        <a:t>“Integridad” como criterio de efectividad</a:t>
                      </a:r>
                    </a:p>
                  </a:txBody>
                  <a:tcPr marT="34290" marB="34290"/>
                </a:tc>
                <a:extLst>
                  <a:ext uri="{0D108BD9-81ED-4DB2-BD59-A6C34878D82A}">
                    <a16:rowId xmlns:a16="http://schemas.microsoft.com/office/drawing/2014/main" val="10002"/>
                  </a:ext>
                </a:extLst>
              </a:tr>
              <a:tr h="251460">
                <a:tc>
                  <a:txBody>
                    <a:bodyPr/>
                    <a:lstStyle/>
                    <a:p>
                      <a:pPr algn="ctr"/>
                      <a:r>
                        <a:rPr lang="es-AR" sz="1200" b="1" dirty="0"/>
                        <a:t>11</a:t>
                      </a:r>
                      <a:endParaRPr lang="es-AR" sz="1200" b="1" dirty="0">
                        <a:solidFill>
                          <a:schemeClr val="tx1"/>
                        </a:solidFill>
                      </a:endParaRPr>
                    </a:p>
                  </a:txBody>
                  <a:tcPr marT="34290" marB="34290">
                    <a:noFill/>
                  </a:tcPr>
                </a:tc>
                <a:tc>
                  <a:txBody>
                    <a:bodyPr/>
                    <a:lstStyle/>
                    <a:p>
                      <a:pPr algn="ctr"/>
                      <a:r>
                        <a:rPr lang="es-AR" sz="1200" b="1" dirty="0"/>
                        <a:t>Corte y café</a:t>
                      </a:r>
                      <a:endParaRPr lang="es-AR" sz="1200" b="1" dirty="0">
                        <a:solidFill>
                          <a:schemeClr val="tx1"/>
                        </a:solidFill>
                      </a:endParaRPr>
                    </a:p>
                  </a:txBody>
                  <a:tcPr marT="34290" marB="34290">
                    <a:noFill/>
                  </a:tcPr>
                </a:tc>
                <a:extLst>
                  <a:ext uri="{0D108BD9-81ED-4DB2-BD59-A6C34878D82A}">
                    <a16:rowId xmlns:a16="http://schemas.microsoft.com/office/drawing/2014/main" val="10003"/>
                  </a:ext>
                </a:extLst>
              </a:tr>
              <a:tr h="328487">
                <a:tc>
                  <a:txBody>
                    <a:bodyPr/>
                    <a:lstStyle/>
                    <a:p>
                      <a:pPr algn="ctr"/>
                      <a:r>
                        <a:rPr lang="es-AR" sz="1200" b="1" dirty="0"/>
                        <a:t>11:15</a:t>
                      </a:r>
                      <a:endParaRPr lang="es-AR" sz="1200" b="1" dirty="0">
                        <a:solidFill>
                          <a:schemeClr val="tx1"/>
                        </a:solidFill>
                      </a:endParaRPr>
                    </a:p>
                  </a:txBody>
                  <a:tcPr marT="34290" marB="34290"/>
                </a:tc>
                <a:tc>
                  <a:txBody>
                    <a:bodyPr/>
                    <a:lstStyle/>
                    <a:p>
                      <a:pPr algn="ctr"/>
                      <a:r>
                        <a:rPr lang="es-AR" sz="1200" b="1" dirty="0">
                          <a:solidFill>
                            <a:schemeClr val="tx1"/>
                          </a:solidFill>
                        </a:rPr>
                        <a:t>Revisión de acuerdos del Taller 1</a:t>
                      </a:r>
                    </a:p>
                  </a:txBody>
                  <a:tcPr marT="34290" marB="34290"/>
                </a:tc>
                <a:extLst>
                  <a:ext uri="{0D108BD9-81ED-4DB2-BD59-A6C34878D82A}">
                    <a16:rowId xmlns:a16="http://schemas.microsoft.com/office/drawing/2014/main" val="10004"/>
                  </a:ext>
                </a:extLst>
              </a:tr>
              <a:tr h="251460">
                <a:tc>
                  <a:txBody>
                    <a:bodyPr/>
                    <a:lstStyle/>
                    <a:p>
                      <a:pPr algn="ctr"/>
                      <a:r>
                        <a:rPr lang="es-AR" sz="1200" b="1" dirty="0"/>
                        <a:t>13</a:t>
                      </a:r>
                      <a:endParaRPr lang="es-AR" sz="1200" b="1" dirty="0">
                        <a:solidFill>
                          <a:schemeClr val="tx1"/>
                        </a:solidFill>
                      </a:endParaRPr>
                    </a:p>
                  </a:txBody>
                  <a:tcPr marT="34290" marB="34290">
                    <a:noFill/>
                  </a:tcPr>
                </a:tc>
                <a:tc>
                  <a:txBody>
                    <a:bodyPr/>
                    <a:lstStyle/>
                    <a:p>
                      <a:pPr algn="ctr"/>
                      <a:r>
                        <a:rPr lang="es-AR" sz="1200" b="1" dirty="0"/>
                        <a:t>Almuerzo</a:t>
                      </a:r>
                      <a:endParaRPr lang="es-AR" sz="1200" b="1" dirty="0">
                        <a:solidFill>
                          <a:schemeClr val="tx1"/>
                        </a:solidFill>
                      </a:endParaRPr>
                    </a:p>
                  </a:txBody>
                  <a:tcPr marT="34290" marB="34290">
                    <a:noFill/>
                  </a:tcPr>
                </a:tc>
                <a:extLst>
                  <a:ext uri="{0D108BD9-81ED-4DB2-BD59-A6C34878D82A}">
                    <a16:rowId xmlns:a16="http://schemas.microsoft.com/office/drawing/2014/main" val="10005"/>
                  </a:ext>
                </a:extLst>
              </a:tr>
              <a:tr h="328487">
                <a:tc>
                  <a:txBody>
                    <a:bodyPr/>
                    <a:lstStyle/>
                    <a:p>
                      <a:pPr algn="ctr"/>
                      <a:r>
                        <a:rPr lang="es-AR" sz="1200" b="1" dirty="0"/>
                        <a:t>14</a:t>
                      </a:r>
                      <a:endParaRPr lang="es-AR" sz="1200" b="1" dirty="0">
                        <a:solidFill>
                          <a:schemeClr val="tx1"/>
                        </a:solidFill>
                      </a:endParaRPr>
                    </a:p>
                  </a:txBody>
                  <a:tcPr marT="34290" marB="34290"/>
                </a:tc>
                <a:tc>
                  <a:txBody>
                    <a:bodyPr/>
                    <a:lstStyle/>
                    <a:p>
                      <a:pPr algn="ctr"/>
                      <a:r>
                        <a:rPr lang="es-AR" sz="1200" b="1" dirty="0">
                          <a:solidFill>
                            <a:schemeClr val="tx1"/>
                          </a:solidFill>
                        </a:rPr>
                        <a:t>Inteligencia emocional</a:t>
                      </a:r>
                    </a:p>
                    <a:p>
                      <a:pPr algn="ctr"/>
                      <a:endParaRPr lang="es-AR" sz="1200" b="1" dirty="0">
                        <a:solidFill>
                          <a:schemeClr val="tx1"/>
                        </a:solidFill>
                      </a:endParaRPr>
                    </a:p>
                  </a:txBody>
                  <a:tcPr marT="34290" marB="34290"/>
                </a:tc>
                <a:extLst>
                  <a:ext uri="{0D108BD9-81ED-4DB2-BD59-A6C34878D82A}">
                    <a16:rowId xmlns:a16="http://schemas.microsoft.com/office/drawing/2014/main" val="10006"/>
                  </a:ext>
                </a:extLst>
              </a:tr>
              <a:tr h="251460">
                <a:tc>
                  <a:txBody>
                    <a:bodyPr/>
                    <a:lstStyle/>
                    <a:p>
                      <a:pPr algn="ctr"/>
                      <a:r>
                        <a:rPr lang="es-AR" sz="1200" b="1" dirty="0"/>
                        <a:t>16</a:t>
                      </a:r>
                      <a:endParaRPr lang="es-AR" sz="1200" b="1" dirty="0">
                        <a:solidFill>
                          <a:schemeClr val="tx1"/>
                        </a:solidFill>
                      </a:endParaRPr>
                    </a:p>
                  </a:txBody>
                  <a:tcPr marT="34290" marB="34290">
                    <a:noFill/>
                  </a:tcPr>
                </a:tc>
                <a:tc>
                  <a:txBody>
                    <a:bodyPr/>
                    <a:lstStyle/>
                    <a:p>
                      <a:pPr algn="ctr"/>
                      <a:r>
                        <a:rPr lang="es-AR" sz="1200" b="1" dirty="0"/>
                        <a:t>Corte y café</a:t>
                      </a:r>
                      <a:endParaRPr lang="es-AR" sz="1200" b="1" dirty="0">
                        <a:solidFill>
                          <a:schemeClr val="tx1"/>
                        </a:solidFill>
                      </a:endParaRPr>
                    </a:p>
                  </a:txBody>
                  <a:tcPr marT="34290" marB="34290">
                    <a:noFill/>
                  </a:tcPr>
                </a:tc>
                <a:extLst>
                  <a:ext uri="{0D108BD9-81ED-4DB2-BD59-A6C34878D82A}">
                    <a16:rowId xmlns:a16="http://schemas.microsoft.com/office/drawing/2014/main" val="10007"/>
                  </a:ext>
                </a:extLst>
              </a:tr>
              <a:tr h="328487">
                <a:tc>
                  <a:txBody>
                    <a:bodyPr/>
                    <a:lstStyle/>
                    <a:p>
                      <a:pPr marL="0" algn="ctr" defTabSz="914400" rtl="0" eaLnBrk="1" latinLnBrk="0" hangingPunct="1"/>
                      <a:r>
                        <a:rPr lang="es-AR" sz="1200" b="1" kern="1200" dirty="0">
                          <a:solidFill>
                            <a:schemeClr val="tx1"/>
                          </a:solidFill>
                          <a:latin typeface="+mn-lt"/>
                          <a:ea typeface="+mn-ea"/>
                          <a:cs typeface="+mn-cs"/>
                        </a:rPr>
                        <a:t>16:15</a:t>
                      </a:r>
                    </a:p>
                  </a:txBody>
                  <a:tcPr marT="34290" marB="34290">
                    <a:solidFill>
                      <a:schemeClr val="bg2">
                        <a:lumMod val="20000"/>
                        <a:lumOff val="80000"/>
                      </a:schemeClr>
                    </a:solidFill>
                  </a:tcPr>
                </a:tc>
                <a:tc>
                  <a:txBody>
                    <a:bodyPr/>
                    <a:lstStyle/>
                    <a:p>
                      <a:pPr marL="0" algn="ctr" defTabSz="914400" rtl="0" eaLnBrk="1" latinLnBrk="0" hangingPunct="1"/>
                      <a:r>
                        <a:rPr lang="es-AR" sz="1200" b="1" kern="1200" dirty="0">
                          <a:solidFill>
                            <a:schemeClr val="tx1"/>
                          </a:solidFill>
                          <a:latin typeface="+mn-lt"/>
                          <a:ea typeface="+mn-ea"/>
                          <a:cs typeface="+mn-cs"/>
                        </a:rPr>
                        <a:t>Inteligencia emocional</a:t>
                      </a:r>
                    </a:p>
                  </a:txBody>
                  <a:tcPr marT="34290" marB="34290">
                    <a:solidFill>
                      <a:schemeClr val="bg2">
                        <a:lumMod val="20000"/>
                        <a:lumOff val="80000"/>
                      </a:schemeClr>
                    </a:solidFill>
                  </a:tcPr>
                </a:tc>
                <a:extLst>
                  <a:ext uri="{0D108BD9-81ED-4DB2-BD59-A6C34878D82A}">
                    <a16:rowId xmlns:a16="http://schemas.microsoft.com/office/drawing/2014/main" val="10008"/>
                  </a:ext>
                </a:extLst>
              </a:tr>
              <a:tr h="328487">
                <a:tc>
                  <a:txBody>
                    <a:bodyPr/>
                    <a:lstStyle/>
                    <a:p>
                      <a:pPr algn="ctr"/>
                      <a:r>
                        <a:rPr lang="es-AR" sz="1200" b="1" dirty="0">
                          <a:solidFill>
                            <a:schemeClr val="tx1"/>
                          </a:solidFill>
                        </a:rPr>
                        <a:t>18</a:t>
                      </a:r>
                    </a:p>
                  </a:txBody>
                  <a:tcPr marT="34290" marB="34290">
                    <a:noFill/>
                  </a:tcPr>
                </a:tc>
                <a:tc>
                  <a:txBody>
                    <a:bodyPr/>
                    <a:lstStyle/>
                    <a:p>
                      <a:pPr algn="ctr"/>
                      <a:r>
                        <a:rPr lang="es-AR" sz="1200" b="1" dirty="0">
                          <a:solidFill>
                            <a:schemeClr val="tx1"/>
                          </a:solidFill>
                        </a:rPr>
                        <a:t>Fin Día 1</a:t>
                      </a:r>
                    </a:p>
                  </a:txBody>
                  <a:tcPr marT="34290" marB="34290">
                    <a:noFill/>
                  </a:tcPr>
                </a:tc>
                <a:extLst>
                  <a:ext uri="{0D108BD9-81ED-4DB2-BD59-A6C34878D82A}">
                    <a16:rowId xmlns:a16="http://schemas.microsoft.com/office/drawing/2014/main" val="10009"/>
                  </a:ext>
                </a:extLst>
              </a:tr>
            </a:tbl>
          </a:graphicData>
        </a:graphic>
      </p:graphicFrame>
      <p:sp>
        <p:nvSpPr>
          <p:cNvPr id="8"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5</a:t>
            </a:fld>
            <a:endParaRPr lang="en-US" sz="800"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71873939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4 Marcador de número de diapositiva"/>
          <p:cNvSpPr txBox="1">
            <a:spLocks noGrp="1"/>
          </p:cNvSpPr>
          <p:nvPr/>
        </p:nvSpPr>
        <p:spPr bwMode="auto">
          <a:xfrm>
            <a:off x="7622382" y="4973244"/>
            <a:ext cx="378619" cy="215503"/>
          </a:xfrm>
          <a:prstGeom prst="rect">
            <a:avLst/>
          </a:prstGeom>
          <a:noFill/>
          <a:ln>
            <a:miter lim="800000"/>
            <a:headEnd/>
            <a:tailEnd/>
          </a:ln>
        </p:spPr>
        <p:txBody>
          <a:bodyPr lIns="68552" tIns="34276" rIns="68552" bIns="34276"/>
          <a:lstStyle/>
          <a:p>
            <a:pPr algn="r">
              <a:defRPr/>
            </a:pPr>
            <a:fld id="{0FC647F3-73EE-4F6B-94BA-DD21E2232168}" type="slidenum">
              <a:rPr lang="es-ES" sz="900">
                <a:solidFill>
                  <a:schemeClr val="bg1"/>
                </a:solidFill>
                <a:latin typeface="+mj-lt"/>
              </a:rPr>
              <a:pPr algn="r">
                <a:defRPr/>
              </a:pPr>
              <a:t>50</a:t>
            </a:fld>
            <a:endParaRPr lang="es-ES" sz="900" dirty="0">
              <a:solidFill>
                <a:schemeClr val="bg1"/>
              </a:solidFill>
              <a:latin typeface="+mj-lt"/>
            </a:endParaRPr>
          </a:p>
        </p:txBody>
      </p:sp>
      <p:sp>
        <p:nvSpPr>
          <p:cNvPr id="29700" name="Rectangle 6"/>
          <p:cNvSpPr>
            <a:spLocks noGrp="1" noChangeArrowheads="1"/>
          </p:cNvSpPr>
          <p:nvPr>
            <p:ph type="sldNum" sz="quarter" idx="10"/>
          </p:nvPr>
        </p:nvSpPr>
        <p:spPr>
          <a:noFill/>
        </p:spPr>
        <p:txBody>
          <a:bodyPr/>
          <a:lstStyle/>
          <a:p>
            <a:r>
              <a:rPr lang="en-US"/>
              <a:t>| </a:t>
            </a:r>
            <a:fld id="{D5AF194E-4081-4387-BED8-14AA6769B750}" type="slidenum">
              <a:rPr lang="en-US" smtClean="0">
                <a:solidFill>
                  <a:srgbClr val="B2B2B2"/>
                </a:solidFill>
              </a:rPr>
              <a:pPr/>
              <a:t>50</a:t>
            </a:fld>
            <a:endParaRPr lang="en-US">
              <a:solidFill>
                <a:srgbClr val="B2B2B2"/>
              </a:solidFill>
            </a:endParaRPr>
          </a:p>
        </p:txBody>
      </p:sp>
      <p:sp>
        <p:nvSpPr>
          <p:cNvPr id="9224" name="Text Box 3"/>
          <p:cNvSpPr txBox="1">
            <a:spLocks noChangeAspect="1" noChangeArrowheads="1"/>
          </p:cNvSpPr>
          <p:nvPr/>
        </p:nvSpPr>
        <p:spPr bwMode="auto">
          <a:xfrm>
            <a:off x="827584" y="783490"/>
            <a:ext cx="2485133" cy="762146"/>
          </a:xfrm>
          <a:prstGeom prst="rect">
            <a:avLst/>
          </a:prstGeom>
          <a:solidFill>
            <a:srgbClr val="0000FF">
              <a:alpha val="21960"/>
            </a:srgbClr>
          </a:solidFill>
          <a:ln w="9525">
            <a:noFill/>
            <a:miter lim="800000"/>
            <a:headEnd/>
            <a:tailEnd/>
          </a:ln>
        </p:spPr>
        <p:txBody>
          <a:bodyPr lIns="68537" tIns="34268" rIns="68537" bIns="34268"/>
          <a:lstStyle/>
          <a:p>
            <a:pPr algn="ctr" defTabSz="684322">
              <a:spcBef>
                <a:spcPts val="0"/>
              </a:spcBef>
              <a:defRPr/>
            </a:pPr>
            <a:endParaRPr lang="es-AR" sz="1200" dirty="0">
              <a:latin typeface="+mn-lt"/>
            </a:endParaRPr>
          </a:p>
          <a:p>
            <a:pPr algn="ctr" defTabSz="684322">
              <a:spcBef>
                <a:spcPts val="0"/>
              </a:spcBef>
              <a:defRPr/>
            </a:pPr>
            <a:r>
              <a:rPr lang="es-AR" sz="1400" u="sng" dirty="0">
                <a:latin typeface="+mn-lt"/>
              </a:rPr>
              <a:t>Mundo exterior</a:t>
            </a:r>
            <a:r>
              <a:rPr lang="es-AR" sz="1400" dirty="0">
                <a:latin typeface="+mn-lt"/>
              </a:rPr>
              <a:t>:</a:t>
            </a:r>
            <a:endParaRPr lang="es-AR" sz="1200" dirty="0">
              <a:latin typeface="+mn-lt"/>
            </a:endParaRPr>
          </a:p>
          <a:p>
            <a:pPr algn="ctr" defTabSz="684322">
              <a:spcBef>
                <a:spcPts val="0"/>
              </a:spcBef>
              <a:defRPr/>
            </a:pPr>
            <a:r>
              <a:rPr lang="es-AR" sz="1200" b="0" dirty="0">
                <a:latin typeface="+mn-lt"/>
              </a:rPr>
              <a:t>hechos observables</a:t>
            </a:r>
          </a:p>
        </p:txBody>
      </p:sp>
      <p:grpSp>
        <p:nvGrpSpPr>
          <p:cNvPr id="2" name="Group 17"/>
          <p:cNvGrpSpPr/>
          <p:nvPr/>
        </p:nvGrpSpPr>
        <p:grpSpPr>
          <a:xfrm>
            <a:off x="3491881" y="575983"/>
            <a:ext cx="2143199" cy="1509713"/>
            <a:chOff x="3082553" y="980728"/>
            <a:chExt cx="2857599" cy="2012950"/>
          </a:xfrm>
        </p:grpSpPr>
        <p:pic>
          <p:nvPicPr>
            <p:cNvPr id="29701" name="Picture 3" descr="minds"/>
            <p:cNvPicPr>
              <a:picLocks noChangeAspect="1" noChangeArrowheads="1"/>
            </p:cNvPicPr>
            <p:nvPr/>
          </p:nvPicPr>
          <p:blipFill>
            <a:blip r:embed="rId3" cstate="print"/>
            <a:srcRect/>
            <a:stretch>
              <a:fillRect/>
            </a:stretch>
          </p:blipFill>
          <p:spPr bwMode="auto">
            <a:xfrm>
              <a:off x="3920852" y="980728"/>
              <a:ext cx="2019300" cy="2012950"/>
            </a:xfrm>
            <a:prstGeom prst="rect">
              <a:avLst/>
            </a:prstGeom>
            <a:noFill/>
            <a:ln w="9525">
              <a:noFill/>
              <a:miter lim="800000"/>
              <a:headEnd/>
              <a:tailEnd/>
            </a:ln>
          </p:spPr>
        </p:pic>
        <p:sp>
          <p:nvSpPr>
            <p:cNvPr id="29703" name="AutoShape 6"/>
            <p:cNvSpPr>
              <a:spLocks noChangeAspect="1" noChangeArrowheads="1"/>
            </p:cNvSpPr>
            <p:nvPr/>
          </p:nvSpPr>
          <p:spPr bwMode="auto">
            <a:xfrm>
              <a:off x="3082553" y="1334790"/>
              <a:ext cx="841375" cy="654050"/>
            </a:xfrm>
            <a:prstGeom prst="rightArrow">
              <a:avLst>
                <a:gd name="adj1" fmla="val 50000"/>
                <a:gd name="adj2" fmla="val 32160"/>
              </a:avLst>
            </a:prstGeom>
            <a:solidFill>
              <a:srgbClr val="0000FF">
                <a:alpha val="45882"/>
              </a:srgbClr>
            </a:solidFill>
            <a:ln w="9525">
              <a:noFill/>
              <a:miter lim="800000"/>
              <a:headEnd/>
              <a:tailEnd/>
            </a:ln>
          </p:spPr>
          <p:txBody>
            <a:bodyPr lIns="68552" tIns="34276" rIns="68552" bIns="34276"/>
            <a:lstStyle/>
            <a:p>
              <a:endParaRPr lang="fr-FR" sz="1200"/>
            </a:p>
          </p:txBody>
        </p:sp>
      </p:grpSp>
      <p:sp>
        <p:nvSpPr>
          <p:cNvPr id="9226" name="Text Box 7"/>
          <p:cNvSpPr txBox="1">
            <a:spLocks noChangeAspect="1" noChangeArrowheads="1"/>
          </p:cNvSpPr>
          <p:nvPr/>
        </p:nvSpPr>
        <p:spPr bwMode="auto">
          <a:xfrm>
            <a:off x="5881690" y="789552"/>
            <a:ext cx="2578742" cy="653987"/>
          </a:xfrm>
          <a:prstGeom prst="rect">
            <a:avLst/>
          </a:prstGeom>
          <a:solidFill>
            <a:srgbClr val="FFE661">
              <a:alpha val="76862"/>
            </a:srgbClr>
          </a:solidFill>
          <a:ln w="15875" algn="ctr">
            <a:noFill/>
            <a:miter lim="800000"/>
            <a:headEnd/>
            <a:tailEnd/>
          </a:ln>
        </p:spPr>
        <p:txBody>
          <a:bodyPr wrap="square" lIns="68544" tIns="34271" rIns="68544" bIns="34271">
            <a:spAutoFit/>
          </a:bodyPr>
          <a:lstStyle/>
          <a:p>
            <a:pPr marL="128588" indent="-128588" algn="ctr">
              <a:spcBef>
                <a:spcPts val="0"/>
              </a:spcBef>
              <a:defRPr/>
            </a:pPr>
            <a:r>
              <a:rPr lang="es-AR" sz="1400" dirty="0">
                <a:latin typeface="+mn-lt"/>
              </a:rPr>
              <a:t>1. Percepción:</a:t>
            </a:r>
            <a:endParaRPr lang="es-AR" sz="1200" dirty="0">
              <a:latin typeface="+mn-lt"/>
            </a:endParaRPr>
          </a:p>
          <a:p>
            <a:pPr marL="128588" indent="-128588" algn="ctr">
              <a:spcBef>
                <a:spcPts val="0"/>
              </a:spcBef>
              <a:defRPr/>
            </a:pPr>
            <a:r>
              <a:rPr lang="es-AR" sz="1200" b="0" dirty="0">
                <a:latin typeface="+mn-lt"/>
              </a:rPr>
              <a:t>Hechos observados y sensaciones corporales</a:t>
            </a:r>
          </a:p>
        </p:txBody>
      </p:sp>
      <p:grpSp>
        <p:nvGrpSpPr>
          <p:cNvPr id="3" name="Group 21"/>
          <p:cNvGrpSpPr/>
          <p:nvPr/>
        </p:nvGrpSpPr>
        <p:grpSpPr>
          <a:xfrm>
            <a:off x="4911328" y="2747589"/>
            <a:ext cx="2631002" cy="1938669"/>
            <a:chOff x="5024438" y="3663453"/>
            <a:chExt cx="3508002" cy="2584892"/>
          </a:xfrm>
        </p:grpSpPr>
        <p:sp>
          <p:nvSpPr>
            <p:cNvPr id="9228" name="Text Box 9"/>
            <p:cNvSpPr txBox="1">
              <a:spLocks noChangeAspect="1" noChangeArrowheads="1"/>
            </p:cNvSpPr>
            <p:nvPr/>
          </p:nvSpPr>
          <p:spPr bwMode="auto">
            <a:xfrm>
              <a:off x="5024438" y="5078845"/>
              <a:ext cx="3508002" cy="1169500"/>
            </a:xfrm>
            <a:prstGeom prst="rect">
              <a:avLst/>
            </a:prstGeom>
            <a:solidFill>
              <a:schemeClr val="accent2">
                <a:lumMod val="40000"/>
                <a:lumOff val="60000"/>
                <a:alpha val="76862"/>
              </a:schemeClr>
            </a:solidFill>
            <a:ln w="15875" algn="ctr">
              <a:noFill/>
              <a:miter lim="800000"/>
              <a:headEnd/>
              <a:tailEnd/>
            </a:ln>
          </p:spPr>
          <p:txBody>
            <a:bodyPr wrap="square" lIns="68544" tIns="34271" rIns="68544" bIns="34271">
              <a:spAutoFit/>
            </a:bodyPr>
            <a:lstStyle/>
            <a:p>
              <a:pPr algn="ctr">
                <a:defRPr/>
              </a:pPr>
              <a:r>
                <a:rPr lang="es-AR" sz="1400" dirty="0">
                  <a:latin typeface="+mn-lt"/>
                </a:rPr>
                <a:t>3. Emoción:</a:t>
              </a:r>
              <a:endParaRPr lang="es-AR" sz="1350" dirty="0">
                <a:latin typeface="+mn-lt"/>
              </a:endParaRPr>
            </a:p>
            <a:p>
              <a:pPr algn="ctr">
                <a:spcBef>
                  <a:spcPts val="300"/>
                </a:spcBef>
                <a:defRPr/>
              </a:pPr>
              <a:r>
                <a:rPr lang="es-AR" sz="1200" b="0" dirty="0">
                  <a:latin typeface="+mn-lt"/>
                </a:rPr>
                <a:t>Sentimientos que acompañan los pensamientos conscientes e inconscientes.</a:t>
              </a:r>
            </a:p>
          </p:txBody>
        </p:sp>
        <p:pic>
          <p:nvPicPr>
            <p:cNvPr id="29709" name="Picture 11" descr="xx"/>
            <p:cNvPicPr>
              <a:picLocks noChangeAspect="1" noChangeArrowheads="1"/>
            </p:cNvPicPr>
            <p:nvPr/>
          </p:nvPicPr>
          <p:blipFill>
            <a:blip r:embed="rId4" cstate="print"/>
            <a:srcRect/>
            <a:stretch>
              <a:fillRect/>
            </a:stretch>
          </p:blipFill>
          <p:spPr bwMode="auto">
            <a:xfrm rot="-3152778">
              <a:off x="5526681" y="3662660"/>
              <a:ext cx="1522413" cy="1524000"/>
            </a:xfrm>
            <a:prstGeom prst="rect">
              <a:avLst/>
            </a:prstGeom>
            <a:noFill/>
            <a:ln w="9525">
              <a:noFill/>
              <a:miter lim="800000"/>
              <a:headEnd/>
              <a:tailEnd/>
            </a:ln>
          </p:spPr>
        </p:pic>
      </p:grpSp>
      <p:grpSp>
        <p:nvGrpSpPr>
          <p:cNvPr id="4" name="Group 19"/>
          <p:cNvGrpSpPr/>
          <p:nvPr/>
        </p:nvGrpSpPr>
        <p:grpSpPr>
          <a:xfrm>
            <a:off x="5879306" y="1726306"/>
            <a:ext cx="2578742" cy="1252048"/>
            <a:chOff x="6315074" y="2301743"/>
            <a:chExt cx="3438322" cy="1669399"/>
          </a:xfrm>
        </p:grpSpPr>
        <p:sp>
          <p:nvSpPr>
            <p:cNvPr id="9227" name="Text Box 8"/>
            <p:cNvSpPr txBox="1">
              <a:spLocks noChangeAspect="1" noChangeArrowheads="1"/>
            </p:cNvSpPr>
            <p:nvPr/>
          </p:nvSpPr>
          <p:spPr bwMode="auto">
            <a:xfrm>
              <a:off x="6315074" y="2852937"/>
              <a:ext cx="3438322" cy="1118205"/>
            </a:xfrm>
            <a:prstGeom prst="rect">
              <a:avLst/>
            </a:prstGeom>
            <a:solidFill>
              <a:srgbClr val="FFE661">
                <a:alpha val="76862"/>
              </a:srgbClr>
            </a:solidFill>
            <a:ln w="15875" algn="ctr">
              <a:noFill/>
              <a:miter lim="800000"/>
              <a:headEnd/>
              <a:tailEnd/>
            </a:ln>
          </p:spPr>
          <p:txBody>
            <a:bodyPr wrap="square" lIns="68544" tIns="34271" rIns="68544" bIns="34271">
              <a:spAutoFit/>
            </a:bodyPr>
            <a:lstStyle/>
            <a:p>
              <a:pPr algn="ctr">
                <a:defRPr/>
              </a:pPr>
              <a:r>
                <a:rPr lang="es-AR" sz="1400" dirty="0">
                  <a:latin typeface="+mn-lt"/>
                </a:rPr>
                <a:t>2. Interpretación:</a:t>
              </a:r>
              <a:endParaRPr lang="es-AR" sz="1200" dirty="0">
                <a:latin typeface="+mn-lt"/>
              </a:endParaRPr>
            </a:p>
            <a:p>
              <a:pPr algn="ctr">
                <a:spcBef>
                  <a:spcPts val="0"/>
                </a:spcBef>
                <a:defRPr/>
              </a:pPr>
              <a:r>
                <a:rPr lang="es-AR" sz="1200" b="0" dirty="0">
                  <a:latin typeface="+mn-lt"/>
                </a:rPr>
                <a:t>Pensamientos que conectan hechos, inferencias, valores, opiniones, objetivos</a:t>
              </a:r>
            </a:p>
          </p:txBody>
        </p:sp>
        <p:sp>
          <p:nvSpPr>
            <p:cNvPr id="29710" name="AutoShape 12"/>
            <p:cNvSpPr>
              <a:spLocks noChangeArrowheads="1"/>
            </p:cNvSpPr>
            <p:nvPr/>
          </p:nvSpPr>
          <p:spPr bwMode="auto">
            <a:xfrm>
              <a:off x="7308305" y="2301743"/>
              <a:ext cx="460520" cy="407178"/>
            </a:xfrm>
            <a:prstGeom prst="downArrow">
              <a:avLst>
                <a:gd name="adj1" fmla="val 50000"/>
                <a:gd name="adj2" fmla="val 35066"/>
              </a:avLst>
            </a:prstGeom>
            <a:solidFill>
              <a:srgbClr val="FF6600"/>
            </a:solidFill>
            <a:ln w="9525" algn="ctr">
              <a:noFill/>
              <a:miter lim="800000"/>
              <a:headEnd/>
              <a:tailEnd/>
            </a:ln>
          </p:spPr>
          <p:txBody>
            <a:bodyPr wrap="square" lIns="34248" tIns="34248" rIns="34248" bIns="34248" anchor="ctr">
              <a:spAutoFit/>
            </a:bodyPr>
            <a:lstStyle/>
            <a:p>
              <a:endParaRPr lang="en-US" sz="1200"/>
            </a:p>
          </p:txBody>
        </p:sp>
      </p:grpSp>
      <p:grpSp>
        <p:nvGrpSpPr>
          <p:cNvPr id="6" name="Group 23"/>
          <p:cNvGrpSpPr/>
          <p:nvPr/>
        </p:nvGrpSpPr>
        <p:grpSpPr>
          <a:xfrm>
            <a:off x="2573778" y="2409734"/>
            <a:ext cx="3240360" cy="969496"/>
            <a:chOff x="1907704" y="3212976"/>
            <a:chExt cx="4320480" cy="1292660"/>
          </a:xfrm>
        </p:grpSpPr>
        <p:sp>
          <p:nvSpPr>
            <p:cNvPr id="10259" name="Text Box 19"/>
            <p:cNvSpPr txBox="1">
              <a:spLocks noChangeArrowheads="1"/>
            </p:cNvSpPr>
            <p:nvPr/>
          </p:nvSpPr>
          <p:spPr bwMode="auto">
            <a:xfrm>
              <a:off x="1907704" y="3212976"/>
              <a:ext cx="2952328" cy="1292660"/>
            </a:xfrm>
            <a:prstGeom prst="rect">
              <a:avLst/>
            </a:prstGeom>
            <a:noFill/>
            <a:ln w="9525" algn="ctr">
              <a:noFill/>
              <a:miter lim="800000"/>
              <a:headEnd/>
              <a:tailEnd/>
            </a:ln>
          </p:spPr>
          <p:txBody>
            <a:bodyPr wrap="square" lIns="0" tIns="0" rIns="0" bIns="0">
              <a:spAutoFit/>
            </a:bodyPr>
            <a:lstStyle/>
            <a:p>
              <a:pPr algn="r" defTabSz="684322">
                <a:defRPr/>
              </a:pPr>
              <a:r>
                <a:rPr lang="es-AR" sz="1800" dirty="0">
                  <a:latin typeface="+mn-lt"/>
                  <a:cs typeface="Arial" charset="0"/>
                </a:rPr>
                <a:t>Intervención</a:t>
              </a:r>
            </a:p>
            <a:p>
              <a:pPr algn="r" defTabSz="684322">
                <a:defRPr/>
              </a:pPr>
              <a:r>
                <a:rPr lang="es-AR" sz="1800" dirty="0">
                  <a:latin typeface="+mn-lt"/>
                </a:rPr>
                <a:t>(La palanca que buscábamos)</a:t>
              </a:r>
              <a:endParaRPr lang="es-AR" sz="1800" dirty="0">
                <a:latin typeface="+mn-lt"/>
                <a:cs typeface="Arial" charset="0"/>
              </a:endParaRPr>
            </a:p>
          </p:txBody>
        </p:sp>
        <p:cxnSp>
          <p:nvCxnSpPr>
            <p:cNvPr id="21" name="Straight Arrow Connector 20"/>
            <p:cNvCxnSpPr/>
            <p:nvPr/>
          </p:nvCxnSpPr>
          <p:spPr bwMode="auto">
            <a:xfrm>
              <a:off x="5004048" y="3429000"/>
              <a:ext cx="1224136" cy="0"/>
            </a:xfrm>
            <a:prstGeom prst="straightConnector1">
              <a:avLst/>
            </a:prstGeom>
            <a:solidFill>
              <a:schemeClr val="accent1"/>
            </a:solidFill>
            <a:ln w="38100" cap="flat" cmpd="sng" algn="ctr">
              <a:solidFill>
                <a:schemeClr val="tx1"/>
              </a:solidFill>
              <a:prstDash val="solid"/>
              <a:round/>
              <a:headEnd type="none" w="sm" len="lg"/>
              <a:tailEnd type="arrow"/>
            </a:ln>
            <a:effectLst/>
          </p:spPr>
        </p:cxnSp>
      </p:grpSp>
      <p:sp>
        <p:nvSpPr>
          <p:cNvPr id="23" name="Rectangle 22"/>
          <p:cNvSpPr/>
          <p:nvPr/>
        </p:nvSpPr>
        <p:spPr bwMode="auto">
          <a:xfrm>
            <a:off x="827584" y="1549349"/>
            <a:ext cx="2485133" cy="378042"/>
          </a:xfrm>
          <a:prstGeom prst="rect">
            <a:avLst/>
          </a:prstGeom>
          <a:solidFill>
            <a:srgbClr val="0000FF">
              <a:alpha val="21960"/>
            </a:srgbClr>
          </a:solidFill>
          <a:ln w="9525">
            <a:noFill/>
            <a:miter lim="800000"/>
            <a:headEnd/>
            <a:tailEnd/>
          </a:ln>
        </p:spPr>
        <p:txBody>
          <a:bodyPr lIns="68537" tIns="34268" rIns="68537" bIns="34268"/>
          <a:lstStyle/>
          <a:p>
            <a:pPr algn="ctr" defTabSz="684322">
              <a:spcBef>
                <a:spcPts val="0"/>
              </a:spcBef>
              <a:defRPr/>
            </a:pPr>
            <a:r>
              <a:rPr lang="es-AR" sz="1200" dirty="0">
                <a:latin typeface="+mn-lt"/>
              </a:rPr>
              <a:t>(Resultados)</a:t>
            </a:r>
          </a:p>
        </p:txBody>
      </p:sp>
      <p:sp>
        <p:nvSpPr>
          <p:cNvPr id="26" name="Shape 262">
            <a:extLst>
              <a:ext uri="{FF2B5EF4-FFF2-40B4-BE49-F238E27FC236}">
                <a16:creationId xmlns:a16="http://schemas.microsoft.com/office/drawing/2014/main" id="{C9190D4F-236B-471F-9AA1-270D30EA1FD9}"/>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7" name="Rectangle 2">
            <a:extLst>
              <a:ext uri="{FF2B5EF4-FFF2-40B4-BE49-F238E27FC236}">
                <a16:creationId xmlns:a16="http://schemas.microsoft.com/office/drawing/2014/main" id="{2A7D5723-6C91-4FFB-8AF5-0ED3DF35B392}"/>
              </a:ext>
            </a:extLst>
          </p:cNvPr>
          <p:cNvSpPr>
            <a:spLocks noGrp="1" noChangeArrowheads="1"/>
          </p:cNvSpPr>
          <p:nvPr>
            <p:ph type="title"/>
          </p:nvPr>
        </p:nvSpPr>
        <p:spPr>
          <a:xfrm>
            <a:off x="251520" y="45239"/>
            <a:ext cx="8712967" cy="434578"/>
          </a:xfrm>
        </p:spPr>
        <p:txBody>
          <a:bodyPr/>
          <a:lstStyle/>
          <a:p>
            <a:r>
              <a:rPr lang="es-ES" dirty="0"/>
              <a:t>De la </a:t>
            </a:r>
            <a:r>
              <a:rPr lang="es-ES" i="1" dirty="0">
                <a:solidFill>
                  <a:schemeClr val="tx1"/>
                </a:solidFill>
              </a:rPr>
              <a:t>Percepción</a:t>
            </a:r>
            <a:r>
              <a:rPr lang="es-ES" dirty="0"/>
              <a:t> a la </a:t>
            </a:r>
            <a:r>
              <a:rPr lang="es-ES" i="1" dirty="0">
                <a:solidFill>
                  <a:schemeClr val="tx1"/>
                </a:solidFill>
              </a:rPr>
              <a:t>Acción</a:t>
            </a:r>
            <a:r>
              <a:rPr lang="es-ES" dirty="0">
                <a:solidFill>
                  <a:srgbClr val="FF0000"/>
                </a:solidFill>
              </a:rPr>
              <a:t> </a:t>
            </a:r>
            <a:r>
              <a:rPr lang="es-ES" dirty="0">
                <a:solidFill>
                  <a:schemeClr val="tx1"/>
                </a:solidFill>
              </a:rPr>
              <a:t>(…y los </a:t>
            </a:r>
            <a:r>
              <a:rPr lang="es-ES" i="1" dirty="0">
                <a:solidFill>
                  <a:schemeClr val="tx1"/>
                </a:solidFill>
              </a:rPr>
              <a:t>Resultados</a:t>
            </a:r>
            <a:r>
              <a:rPr lang="es-ES" dirty="0">
                <a:solidFill>
                  <a:schemeClr val="tx1"/>
                </a:solidFill>
              </a:rPr>
              <a:t>)</a:t>
            </a:r>
          </a:p>
        </p:txBody>
      </p:sp>
      <p:sp>
        <p:nvSpPr>
          <p:cNvPr id="28" name="AutoShape 14">
            <a:extLst>
              <a:ext uri="{FF2B5EF4-FFF2-40B4-BE49-F238E27FC236}">
                <a16:creationId xmlns:a16="http://schemas.microsoft.com/office/drawing/2014/main" id="{A8910EEA-B47E-43B1-B29D-034D1C9B1D7C}"/>
              </a:ext>
            </a:extLst>
          </p:cNvPr>
          <p:cNvSpPr>
            <a:spLocks noChangeArrowheads="1"/>
          </p:cNvSpPr>
          <p:nvPr/>
        </p:nvSpPr>
        <p:spPr bwMode="auto">
          <a:xfrm flipV="1">
            <a:off x="1691680" y="2485262"/>
            <a:ext cx="701427" cy="642880"/>
          </a:xfrm>
          <a:prstGeom prst="downArrow">
            <a:avLst>
              <a:gd name="adj1" fmla="val 51333"/>
              <a:gd name="adj2" fmla="val 53110"/>
            </a:avLst>
          </a:prstGeom>
          <a:solidFill>
            <a:srgbClr val="FF6600"/>
          </a:solidFill>
          <a:ln w="9525" algn="ctr">
            <a:noFill/>
            <a:miter lim="800000"/>
            <a:headEnd/>
            <a:tailEnd/>
          </a:ln>
        </p:spPr>
        <p:txBody>
          <a:bodyPr wrap="square" lIns="34248" tIns="34248" rIns="34248" bIns="34248" anchor="ctr">
            <a:spAutoFit/>
          </a:bodyPr>
          <a:lstStyle/>
          <a:p>
            <a:endParaRPr lang="en-US" sz="1200"/>
          </a:p>
        </p:txBody>
      </p:sp>
      <p:grpSp>
        <p:nvGrpSpPr>
          <p:cNvPr id="5" name="Grupo 4">
            <a:extLst>
              <a:ext uri="{FF2B5EF4-FFF2-40B4-BE49-F238E27FC236}">
                <a16:creationId xmlns:a16="http://schemas.microsoft.com/office/drawing/2014/main" id="{1EEC7643-8B48-4709-9283-5D8A757ECC29}"/>
              </a:ext>
            </a:extLst>
          </p:cNvPr>
          <p:cNvGrpSpPr/>
          <p:nvPr/>
        </p:nvGrpSpPr>
        <p:grpSpPr>
          <a:xfrm>
            <a:off x="685848" y="3801439"/>
            <a:ext cx="3814144" cy="930986"/>
            <a:chOff x="685848" y="3801439"/>
            <a:chExt cx="3814144" cy="930986"/>
          </a:xfrm>
        </p:grpSpPr>
        <p:sp>
          <p:nvSpPr>
            <p:cNvPr id="29711" name="AutoShape 13"/>
            <p:cNvSpPr>
              <a:spLocks noChangeArrowheads="1"/>
            </p:cNvSpPr>
            <p:nvPr/>
          </p:nvSpPr>
          <p:spPr bwMode="auto">
            <a:xfrm rot="5400000">
              <a:off x="3824810" y="4000798"/>
              <a:ext cx="729607" cy="620756"/>
            </a:xfrm>
            <a:prstGeom prst="downArrow">
              <a:avLst>
                <a:gd name="adj1" fmla="val 50000"/>
                <a:gd name="adj2" fmla="val 35066"/>
              </a:avLst>
            </a:prstGeom>
            <a:solidFill>
              <a:srgbClr val="FF6600"/>
            </a:solidFill>
            <a:ln w="9525" algn="ctr">
              <a:noFill/>
              <a:miter lim="800000"/>
              <a:headEnd/>
              <a:tailEnd/>
            </a:ln>
          </p:spPr>
          <p:txBody>
            <a:bodyPr wrap="square" lIns="34248" tIns="34248" rIns="34248" bIns="34248" anchor="ctr">
              <a:spAutoFit/>
            </a:bodyPr>
            <a:lstStyle/>
            <a:p>
              <a:endParaRPr lang="en-US" sz="1200"/>
            </a:p>
          </p:txBody>
        </p:sp>
        <p:sp>
          <p:nvSpPr>
            <p:cNvPr id="30" name="Text Box 13">
              <a:extLst>
                <a:ext uri="{FF2B5EF4-FFF2-40B4-BE49-F238E27FC236}">
                  <a16:creationId xmlns:a16="http://schemas.microsoft.com/office/drawing/2014/main" id="{10F1109A-D5A6-4AD6-B27C-0017B09EE21F}"/>
                </a:ext>
              </a:extLst>
            </p:cNvPr>
            <p:cNvSpPr txBox="1">
              <a:spLocks noChangeAspect="1" noChangeArrowheads="1"/>
            </p:cNvSpPr>
            <p:nvPr/>
          </p:nvSpPr>
          <p:spPr bwMode="auto">
            <a:xfrm>
              <a:off x="685848" y="3801439"/>
              <a:ext cx="2431257" cy="930986"/>
            </a:xfrm>
            <a:prstGeom prst="rect">
              <a:avLst/>
            </a:prstGeom>
            <a:solidFill>
              <a:srgbClr val="FFE661">
                <a:alpha val="76862"/>
              </a:srgbClr>
            </a:solidFill>
            <a:ln w="15875" algn="ctr">
              <a:noFill/>
              <a:miter lim="800000"/>
              <a:headEnd/>
              <a:tailEnd/>
            </a:ln>
          </p:spPr>
          <p:txBody>
            <a:bodyPr wrap="square" lIns="68544" tIns="34271" rIns="68544" bIns="34271">
              <a:spAutoFit/>
            </a:bodyPr>
            <a:lstStyle/>
            <a:p>
              <a:pPr algn="ctr">
                <a:spcBef>
                  <a:spcPct val="50000"/>
                </a:spcBef>
                <a:defRPr/>
              </a:pPr>
              <a:r>
                <a:rPr lang="es-AR" sz="1400" dirty="0">
                  <a:latin typeface="+mn-lt"/>
                </a:rPr>
                <a:t>4. Acción:</a:t>
              </a:r>
            </a:p>
            <a:p>
              <a:pPr algn="ctr">
                <a:defRPr/>
              </a:pPr>
              <a:r>
                <a:rPr lang="es-AR" sz="1200" b="0" dirty="0">
                  <a:latin typeface="+mn-lt"/>
                </a:rPr>
                <a:t>Comportamientos que responden a las percepciones, interpretaciones y emociones</a:t>
              </a:r>
              <a:r>
                <a:rPr lang="es-AR" sz="1200" dirty="0">
                  <a:latin typeface="+mn-lt"/>
                </a:rPr>
                <a:t>.</a:t>
              </a:r>
            </a:p>
          </p:txBody>
        </p:sp>
      </p:grpSp>
    </p:spTree>
    <p:extLst>
      <p:ext uri="{BB962C8B-B14F-4D97-AF65-F5344CB8AC3E}">
        <p14:creationId xmlns:p14="http://schemas.microsoft.com/office/powerpoint/2010/main" val="2086277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24"/>
                                        </p:tgtEl>
                                        <p:attrNameLst>
                                          <p:attrName>style.visibility</p:attrName>
                                        </p:attrNameLst>
                                      </p:cBhvr>
                                      <p:to>
                                        <p:strVal val="visible"/>
                                      </p:to>
                                    </p:set>
                                    <p:animEffect transition="in" filter="fade">
                                      <p:cBhvr>
                                        <p:cTn id="7" dur="500"/>
                                        <p:tgtEl>
                                          <p:spTgt spid="92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226"/>
                                        </p:tgtEl>
                                        <p:attrNameLst>
                                          <p:attrName>style.visibility</p:attrName>
                                        </p:attrNameLst>
                                      </p:cBhvr>
                                      <p:to>
                                        <p:strVal val="visible"/>
                                      </p:to>
                                    </p:set>
                                    <p:animEffect transition="in" filter="fade">
                                      <p:cBhvr>
                                        <p:cTn id="17" dur="500"/>
                                        <p:tgtEl>
                                          <p:spTgt spid="92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right)">
                                      <p:cBhvr>
                                        <p:cTn id="32" dur="500"/>
                                        <p:tgtEl>
                                          <p:spTgt spid="5"/>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down)">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down)">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nimBg="1"/>
      <p:bldP spid="9226" grpId="0" animBg="1"/>
      <p:bldP spid="23" grpId="0" animBg="1"/>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21B92ED-C38E-4C73-87BE-3E610DC2A095}"/>
              </a:ext>
            </a:extLst>
          </p:cNvPr>
          <p:cNvSpPr/>
          <p:nvPr/>
        </p:nvSpPr>
        <p:spPr bwMode="auto">
          <a:xfrm>
            <a:off x="2303240" y="339502"/>
            <a:ext cx="6840760" cy="342038"/>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77828" name="Text Placeholder 4"/>
          <p:cNvSpPr txBox="1">
            <a:spLocks/>
          </p:cNvSpPr>
          <p:nvPr/>
        </p:nvSpPr>
        <p:spPr bwMode="auto">
          <a:xfrm>
            <a:off x="4114637" y="1819070"/>
            <a:ext cx="4320480" cy="1975508"/>
          </a:xfrm>
          <a:prstGeom prst="rect">
            <a:avLst/>
          </a:prstGeom>
          <a:noFill/>
          <a:ln w="9525">
            <a:noFill/>
            <a:miter lim="800000"/>
            <a:headEnd/>
            <a:tailEnd/>
          </a:ln>
        </p:spPr>
        <p:txBody>
          <a:bodyPr/>
          <a:lstStyle/>
          <a:p>
            <a:pPr algn="ctr" eaLnBrk="0" hangingPunct="0">
              <a:spcBef>
                <a:spcPct val="20000"/>
              </a:spcBef>
              <a:buSzPct val="100000"/>
            </a:pPr>
            <a:r>
              <a:rPr lang="es-ES_tradnl" sz="3000" b="0" dirty="0">
                <a:solidFill>
                  <a:schemeClr val="tx1"/>
                </a:solidFill>
                <a:latin typeface="Lato" panose="020F0502020204030203"/>
              </a:rPr>
              <a:t>Si no logramos manejar nuestras emociones, ellas nos manejan a nosotros.</a:t>
            </a:r>
          </a:p>
        </p:txBody>
      </p:sp>
      <p:pic>
        <p:nvPicPr>
          <p:cNvPr id="77829" name="Picture 6" descr="C:\Users\Pia Riccombeni\Z files - Marketing\6. IMAGE BANK INTERNAL\IMAGES - ORDENAR\Photos for DesignSupport\fotos Luchi\Galería multimedia de Microsoft\j0443097.jpg"/>
          <p:cNvPicPr>
            <a:picLocks noChangeAspect="1" noChangeArrowheads="1"/>
          </p:cNvPicPr>
          <p:nvPr/>
        </p:nvPicPr>
        <p:blipFill>
          <a:blip r:embed="rId2" cstate="print"/>
          <a:srcRect/>
          <a:stretch>
            <a:fillRect/>
          </a:stretch>
        </p:blipFill>
        <p:spPr bwMode="auto">
          <a:xfrm>
            <a:off x="-12701" y="-35385"/>
            <a:ext cx="3456987" cy="5178885"/>
          </a:xfrm>
          <a:prstGeom prst="rect">
            <a:avLst/>
          </a:prstGeom>
          <a:noFill/>
          <a:ln w="9525">
            <a:noFill/>
            <a:miter lim="800000"/>
            <a:headEnd/>
            <a:tailEnd/>
          </a:ln>
        </p:spPr>
      </p:pic>
      <p:sp>
        <p:nvSpPr>
          <p:cNvPr id="6" name="Rectangle 5"/>
          <p:cNvSpPr/>
          <p:nvPr/>
        </p:nvSpPr>
        <p:spPr bwMode="auto">
          <a:xfrm>
            <a:off x="4560377" y="411510"/>
            <a:ext cx="3429000" cy="270030"/>
          </a:xfrm>
          <a:prstGeom prst="rect">
            <a:avLst/>
          </a:prstGeom>
          <a:solidFill>
            <a:schemeClr val="accent1"/>
          </a:solidFill>
          <a:ln w="9525" cap="flat" cmpd="sng" algn="ctr">
            <a:solidFill>
              <a:srgbClr val="FFFF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sp>
        <p:nvSpPr>
          <p:cNvPr id="7" name="Slide Number Placeholder 3"/>
          <p:cNvSpPr txBox="1">
            <a:spLocks/>
          </p:cNvSpPr>
          <p:nvPr/>
        </p:nvSpPr>
        <p:spPr bwMode="auto">
          <a:xfrm>
            <a:off x="6354198"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51</a:t>
            </a:fld>
            <a:endParaRPr lang="en-US" sz="750" dirty="0">
              <a:solidFill>
                <a:srgbClr val="B2B2B2"/>
              </a:solidFill>
              <a:latin typeface="+mn-lt"/>
              <a:cs typeface="+mn-cs"/>
              <a:sym typeface="Trebuchet MS" pitchFamily="34" charset="0"/>
            </a:endParaRPr>
          </a:p>
        </p:txBody>
      </p:sp>
    </p:spTree>
    <p:extLst>
      <p:ext uri="{BB962C8B-B14F-4D97-AF65-F5344CB8AC3E}">
        <p14:creationId xmlns:p14="http://schemas.microsoft.com/office/powerpoint/2010/main" val="33189429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Slide Number Placeholder 3"/>
          <p:cNvSpPr>
            <a:spLocks noGrp="1"/>
          </p:cNvSpPr>
          <p:nvPr>
            <p:ph type="sldNum" sz="quarter" idx="14"/>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buSzPct val="100000"/>
            </a:pPr>
            <a:fld id="{6364EC7D-F60C-49CF-B715-58879F9DBA1B}" type="slidenum">
              <a:rPr lang="fr-FR" smtClean="0">
                <a:latin typeface="Arial Narrow" pitchFamily="34" charset="0"/>
                <a:cs typeface="Arial" pitchFamily="34" charset="0"/>
              </a:rPr>
              <a:pPr eaLnBrk="0" fontAlgn="base" hangingPunct="0">
                <a:spcBef>
                  <a:spcPct val="0"/>
                </a:spcBef>
                <a:spcAft>
                  <a:spcPct val="0"/>
                </a:spcAft>
                <a:buSzPct val="100000"/>
              </a:pPr>
              <a:t>52</a:t>
            </a:fld>
            <a:endParaRPr lang="fr-FR">
              <a:latin typeface="Arial Narrow" pitchFamily="34" charset="0"/>
              <a:cs typeface="Arial" pitchFamily="34" charset="0"/>
            </a:endParaRPr>
          </a:p>
        </p:txBody>
      </p:sp>
      <p:sp>
        <p:nvSpPr>
          <p:cNvPr id="8" name="Rectangle 7"/>
          <p:cNvSpPr/>
          <p:nvPr/>
        </p:nvSpPr>
        <p:spPr bwMode="auto">
          <a:xfrm>
            <a:off x="1296770" y="357504"/>
            <a:ext cx="3024336" cy="324036"/>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sp>
        <p:nvSpPr>
          <p:cNvPr id="2" name="Rectángulo 1">
            <a:extLst>
              <a:ext uri="{FF2B5EF4-FFF2-40B4-BE49-F238E27FC236}">
                <a16:creationId xmlns:a16="http://schemas.microsoft.com/office/drawing/2014/main" id="{0505EBCD-9F4A-4B23-8DAA-2402F45C4138}"/>
              </a:ext>
            </a:extLst>
          </p:cNvPr>
          <p:cNvSpPr/>
          <p:nvPr/>
        </p:nvSpPr>
        <p:spPr bwMode="auto">
          <a:xfrm>
            <a:off x="251520" y="357504"/>
            <a:ext cx="8953440" cy="32403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79874" name="Picture 6" descr="C:\Users\Pia Riccombeni\Z files - Marketing\6. IMAGE BANK INTERNAL\IMAGES - ORDENAR\Photos for DesignSupport\fotos Luchi\daniel goleman2.jpg"/>
          <p:cNvPicPr>
            <a:picLocks noChangeAspect="1" noChangeArrowheads="1"/>
          </p:cNvPicPr>
          <p:nvPr/>
        </p:nvPicPr>
        <p:blipFill>
          <a:blip r:embed="rId3" cstate="print"/>
          <a:srcRect t="3606"/>
          <a:stretch>
            <a:fillRect/>
          </a:stretch>
        </p:blipFill>
        <p:spPr bwMode="auto">
          <a:xfrm>
            <a:off x="5529560" y="7446"/>
            <a:ext cx="3658790" cy="5169695"/>
          </a:xfrm>
          <a:prstGeom prst="rect">
            <a:avLst/>
          </a:prstGeom>
          <a:noFill/>
          <a:ln w="9525">
            <a:noFill/>
            <a:miter lim="800000"/>
            <a:headEnd/>
            <a:tailEnd/>
          </a:ln>
        </p:spPr>
      </p:pic>
      <p:sp>
        <p:nvSpPr>
          <p:cNvPr id="79878" name="Text Placeholder 4"/>
          <p:cNvSpPr>
            <a:spLocks noGrp="1"/>
          </p:cNvSpPr>
          <p:nvPr>
            <p:ph type="body" sz="quarter" idx="12"/>
          </p:nvPr>
        </p:nvSpPr>
        <p:spPr>
          <a:xfrm>
            <a:off x="321308" y="681540"/>
            <a:ext cx="4975259" cy="3546394"/>
          </a:xfrm>
        </p:spPr>
        <p:txBody>
          <a:bodyPr/>
          <a:lstStyle/>
          <a:p>
            <a:pPr marL="0" indent="0" algn="ctr">
              <a:lnSpc>
                <a:spcPts val="3400"/>
              </a:lnSpc>
              <a:spcBef>
                <a:spcPts val="0"/>
              </a:spcBef>
              <a:buNone/>
            </a:pPr>
            <a:r>
              <a:rPr lang="es-ES_tradnl" sz="2400" b="0" dirty="0">
                <a:solidFill>
                  <a:schemeClr val="tx1"/>
                </a:solidFill>
                <a:cs typeface="Arial" pitchFamily="34" charset="0"/>
              </a:rPr>
              <a:t>Daniel Goleman analizó</a:t>
            </a:r>
          </a:p>
          <a:p>
            <a:pPr marL="0" indent="0" algn="ctr">
              <a:lnSpc>
                <a:spcPts val="3400"/>
              </a:lnSpc>
              <a:spcBef>
                <a:spcPts val="0"/>
              </a:spcBef>
              <a:buNone/>
            </a:pPr>
            <a:r>
              <a:rPr lang="es-ES_tradnl" sz="2400" b="0" dirty="0">
                <a:solidFill>
                  <a:schemeClr val="tx1"/>
                </a:solidFill>
                <a:cs typeface="Arial" pitchFamily="34" charset="0"/>
              </a:rPr>
              <a:t>181 “Modelos de Competencias” de 121 organizaciones</a:t>
            </a:r>
          </a:p>
          <a:p>
            <a:pPr marL="0" indent="0" algn="ctr">
              <a:lnSpc>
                <a:spcPts val="3400"/>
              </a:lnSpc>
              <a:spcBef>
                <a:spcPts val="0"/>
              </a:spcBef>
              <a:buNone/>
            </a:pPr>
            <a:r>
              <a:rPr lang="es-ES_tradnl" sz="2400" b="0" dirty="0">
                <a:solidFill>
                  <a:schemeClr val="tx1"/>
                </a:solidFill>
                <a:cs typeface="Arial" pitchFamily="34" charset="0"/>
              </a:rPr>
              <a:t>de todo el mundo y halló que</a:t>
            </a:r>
          </a:p>
          <a:p>
            <a:pPr marL="0" indent="0" algn="ctr">
              <a:lnSpc>
                <a:spcPts val="3400"/>
              </a:lnSpc>
              <a:spcBef>
                <a:spcPts val="0"/>
              </a:spcBef>
              <a:buNone/>
            </a:pPr>
            <a:r>
              <a:rPr lang="es-ES_tradnl" sz="2400" b="0" dirty="0">
                <a:solidFill>
                  <a:schemeClr val="tx1"/>
                </a:solidFill>
                <a:cs typeface="Arial" pitchFamily="34" charset="0"/>
              </a:rPr>
              <a:t>2 de cada 3 comportamientos considerados esenciales para un desempeño efectivo</a:t>
            </a:r>
          </a:p>
          <a:p>
            <a:pPr marL="0" indent="0" algn="ctr">
              <a:lnSpc>
                <a:spcPts val="3400"/>
              </a:lnSpc>
              <a:spcBef>
                <a:spcPts val="0"/>
              </a:spcBef>
              <a:buNone/>
            </a:pPr>
            <a:r>
              <a:rPr lang="es-ES_tradnl" sz="2400" b="0" dirty="0">
                <a:solidFill>
                  <a:schemeClr val="tx1"/>
                </a:solidFill>
                <a:cs typeface="Arial" pitchFamily="34" charset="0"/>
              </a:rPr>
              <a:t>eran competencias emocionales.</a:t>
            </a:r>
          </a:p>
        </p:txBody>
      </p:sp>
    </p:spTree>
    <p:extLst>
      <p:ext uri="{BB962C8B-B14F-4D97-AF65-F5344CB8AC3E}">
        <p14:creationId xmlns:p14="http://schemas.microsoft.com/office/powerpoint/2010/main" val="25727305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143500"/>
          </a:xfrm>
          <a:solidFill>
            <a:schemeClr val="tx1">
              <a:lumMod val="75000"/>
              <a:lumOff val="25000"/>
            </a:schemeClr>
          </a:solidFill>
        </p:spPr>
        <p:txBody>
          <a:bodyPr/>
          <a:lstStyle/>
          <a:p>
            <a:pPr algn="ctr">
              <a:buNone/>
            </a:pPr>
            <a:endParaRPr lang="es-AR" dirty="0">
              <a:solidFill>
                <a:schemeClr val="bg1"/>
              </a:solidFill>
            </a:endParaRPr>
          </a:p>
          <a:p>
            <a:pPr algn="ctr">
              <a:spcBef>
                <a:spcPts val="1800"/>
              </a:spcBef>
              <a:buNone/>
            </a:pPr>
            <a:r>
              <a:rPr lang="es-AR" sz="4400" dirty="0">
                <a:solidFill>
                  <a:schemeClr val="bg1"/>
                </a:solidFill>
              </a:rPr>
              <a:t>COMPETENCIA</a:t>
            </a:r>
          </a:p>
          <a:p>
            <a:pPr algn="ctr">
              <a:spcBef>
                <a:spcPts val="1800"/>
              </a:spcBef>
              <a:buNone/>
            </a:pPr>
            <a:r>
              <a:rPr lang="es-AR" sz="4400" dirty="0">
                <a:solidFill>
                  <a:schemeClr val="bg1"/>
                </a:solidFill>
              </a:rPr>
              <a:t>EMOCIONAL</a:t>
            </a:r>
          </a:p>
          <a:p>
            <a:pPr algn="ctr">
              <a:spcBef>
                <a:spcPts val="1800"/>
              </a:spcBef>
              <a:buNone/>
            </a:pPr>
            <a:endParaRPr lang="es-AR" sz="2000" dirty="0">
              <a:solidFill>
                <a:schemeClr val="bg1"/>
              </a:solidFill>
            </a:endParaRPr>
          </a:p>
          <a:p>
            <a:pPr algn="ctr">
              <a:spcBef>
                <a:spcPts val="1800"/>
              </a:spcBef>
              <a:buNone/>
            </a:pPr>
            <a:r>
              <a:rPr lang="es-AR" sz="2400" i="1" dirty="0">
                <a:solidFill>
                  <a:schemeClr val="bg1"/>
                </a:solidFill>
              </a:rPr>
              <a:t>1) ¿Cómo manejar mis propias emociones?</a:t>
            </a:r>
          </a:p>
          <a:p>
            <a:pPr algn="ctr">
              <a:spcBef>
                <a:spcPts val="1800"/>
              </a:spcBef>
              <a:buNone/>
            </a:pPr>
            <a:r>
              <a:rPr lang="es-AR" sz="2400" i="1" dirty="0">
                <a:solidFill>
                  <a:schemeClr val="bg1"/>
                </a:solidFill>
              </a:rPr>
              <a:t>2) ¿Cómo manejarme ante las emociones de los otros</a:t>
            </a:r>
          </a:p>
          <a:p>
            <a:pPr algn="ctr">
              <a:spcBef>
                <a:spcPts val="1800"/>
              </a:spcBef>
              <a:buNone/>
            </a:pPr>
            <a:r>
              <a:rPr lang="es-AR" sz="2400" i="1" dirty="0">
                <a:solidFill>
                  <a:schemeClr val="bg1"/>
                </a:solidFill>
              </a:rPr>
              <a:t>(…y ayudarlos a manejarlas)?</a:t>
            </a:r>
          </a:p>
        </p:txBody>
      </p:sp>
      <p:sp>
        <p:nvSpPr>
          <p:cNvPr id="4" name="Slide Number Placeholder 3"/>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53</a:t>
            </a:fld>
            <a:endParaRPr lang="en-US">
              <a:solidFill>
                <a:srgbClr val="B2B2B2"/>
              </a:solidFill>
            </a:endParaRPr>
          </a:p>
        </p:txBody>
      </p:sp>
    </p:spTree>
    <p:extLst>
      <p:ext uri="{BB962C8B-B14F-4D97-AF65-F5344CB8AC3E}">
        <p14:creationId xmlns:p14="http://schemas.microsoft.com/office/powerpoint/2010/main" val="30826694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2" name="Slide Number Placeholder 3"/>
          <p:cNvSpPr>
            <a:spLocks noGrp="1"/>
          </p:cNvSpPr>
          <p:nvPr>
            <p:ph type="sldNum" sz="quarter" idx="14"/>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buSzPct val="100000"/>
            </a:pPr>
            <a:fld id="{4CAF9486-3AC3-4DE3-8C4F-0DC0944F92EC}" type="slidenum">
              <a:rPr lang="fr-FR" smtClean="0">
                <a:latin typeface="Arial Narrow" pitchFamily="34" charset="0"/>
                <a:cs typeface="Arial" pitchFamily="34" charset="0"/>
              </a:rPr>
              <a:pPr eaLnBrk="0" fontAlgn="base" hangingPunct="0">
                <a:spcBef>
                  <a:spcPct val="0"/>
                </a:spcBef>
                <a:spcAft>
                  <a:spcPct val="0"/>
                </a:spcAft>
                <a:buSzPct val="100000"/>
              </a:pPr>
              <a:t>54</a:t>
            </a:fld>
            <a:endParaRPr lang="fr-FR">
              <a:latin typeface="Arial Narrow" pitchFamily="34" charset="0"/>
              <a:cs typeface="Arial" pitchFamily="34" charset="0"/>
            </a:endParaRPr>
          </a:p>
        </p:txBody>
      </p:sp>
      <p:pic>
        <p:nvPicPr>
          <p:cNvPr id="73733" name="Picture 2"/>
          <p:cNvPicPr>
            <a:picLocks noChangeAspect="1" noChangeArrowheads="1"/>
          </p:cNvPicPr>
          <p:nvPr/>
        </p:nvPicPr>
        <p:blipFill>
          <a:blip r:embed="rId2" cstate="print"/>
          <a:srcRect/>
          <a:stretch>
            <a:fillRect/>
          </a:stretch>
        </p:blipFill>
        <p:spPr bwMode="auto">
          <a:xfrm>
            <a:off x="5724128" y="729617"/>
            <a:ext cx="3028660" cy="3684266"/>
          </a:xfrm>
          <a:prstGeom prst="rect">
            <a:avLst/>
          </a:prstGeom>
          <a:noFill/>
          <a:ln w="9525">
            <a:noFill/>
            <a:miter lim="800000"/>
            <a:headEnd/>
            <a:tailEnd/>
          </a:ln>
        </p:spPr>
      </p:pic>
      <p:sp>
        <p:nvSpPr>
          <p:cNvPr id="4" name="Rectángulo 3">
            <a:extLst>
              <a:ext uri="{FF2B5EF4-FFF2-40B4-BE49-F238E27FC236}">
                <a16:creationId xmlns:a16="http://schemas.microsoft.com/office/drawing/2014/main" id="{0EF96700-5D88-4C9A-A823-810B6B1B60FF}"/>
              </a:ext>
            </a:extLst>
          </p:cNvPr>
          <p:cNvSpPr/>
          <p:nvPr/>
        </p:nvSpPr>
        <p:spPr bwMode="auto">
          <a:xfrm>
            <a:off x="251520" y="411510"/>
            <a:ext cx="8892480" cy="2000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73734" name="TextBox 6"/>
          <p:cNvSpPr txBox="1">
            <a:spLocks noChangeArrowheads="1"/>
          </p:cNvSpPr>
          <p:nvPr/>
        </p:nvSpPr>
        <p:spPr bwMode="auto">
          <a:xfrm>
            <a:off x="539552" y="123478"/>
            <a:ext cx="5040560" cy="4801314"/>
          </a:xfrm>
          <a:prstGeom prst="rect">
            <a:avLst/>
          </a:prstGeom>
          <a:noFill/>
          <a:ln w="9525">
            <a:noFill/>
            <a:miter lim="800000"/>
            <a:headEnd/>
            <a:tailEnd/>
          </a:ln>
        </p:spPr>
        <p:txBody>
          <a:bodyPr wrap="square">
            <a:spAutoFit/>
          </a:bodyPr>
          <a:lstStyle/>
          <a:p>
            <a:pPr marL="285750" indent="-285750" eaLnBrk="0" hangingPunct="0">
              <a:buSzPct val="100000"/>
              <a:buFont typeface="Arial" panose="020B0604020202020204" pitchFamily="34" charset="0"/>
              <a:buChar char="•"/>
            </a:pPr>
            <a:r>
              <a:rPr lang="es-ES_tradnl" sz="1800" u="sng" dirty="0">
                <a:solidFill>
                  <a:srgbClr val="000000"/>
                </a:solidFill>
                <a:latin typeface="+mn-lt"/>
              </a:rPr>
              <a:t>Amígdala</a:t>
            </a:r>
            <a:r>
              <a:rPr lang="es-ES_tradnl" sz="1800" dirty="0">
                <a:solidFill>
                  <a:srgbClr val="000000"/>
                </a:solidFill>
                <a:latin typeface="+mn-lt"/>
              </a:rPr>
              <a:t>:</a:t>
            </a:r>
          </a:p>
          <a:p>
            <a:pPr marL="742950" lvl="1" indent="-285750">
              <a:buSzPct val="100000"/>
              <a:buFont typeface="Wingdings" panose="05000000000000000000" pitchFamily="2" charset="2"/>
              <a:buChar char="ü"/>
            </a:pPr>
            <a:r>
              <a:rPr lang="es-ES_tradnl" sz="1800" b="0" dirty="0">
                <a:solidFill>
                  <a:srgbClr val="000000"/>
                </a:solidFill>
                <a:latin typeface="+mn-lt"/>
              </a:rPr>
              <a:t>Cerebro instintivo  </a:t>
            </a:r>
          </a:p>
          <a:p>
            <a:pPr marL="742950" lvl="1" indent="-285750">
              <a:buSzPct val="100000"/>
              <a:buFont typeface="Wingdings" panose="05000000000000000000" pitchFamily="2" charset="2"/>
              <a:buChar char="ü"/>
            </a:pPr>
            <a:r>
              <a:rPr lang="es-ES_tradnl" sz="1800" b="0" dirty="0">
                <a:solidFill>
                  <a:srgbClr val="000000"/>
                </a:solidFill>
                <a:latin typeface="+mn-lt"/>
              </a:rPr>
              <a:t>20 veces más rápida que la parte lógica / racional del cerebro (</a:t>
            </a:r>
            <a:r>
              <a:rPr lang="es-ES_tradnl" sz="1800" b="0" dirty="0" err="1">
                <a:solidFill>
                  <a:srgbClr val="000000"/>
                </a:solidFill>
                <a:latin typeface="+mn-lt"/>
              </a:rPr>
              <a:t>neocorteza</a:t>
            </a:r>
            <a:r>
              <a:rPr lang="es-ES_tradnl" sz="1800" b="0" dirty="0">
                <a:solidFill>
                  <a:srgbClr val="000000"/>
                </a:solidFill>
                <a:latin typeface="+mn-lt"/>
              </a:rPr>
              <a:t>).</a:t>
            </a:r>
          </a:p>
          <a:p>
            <a:pPr marL="285750" indent="-285750">
              <a:buSzPct val="100000"/>
              <a:buFont typeface="Arial" panose="020B0604020202020204" pitchFamily="34" charset="0"/>
              <a:buChar char="•"/>
            </a:pPr>
            <a:r>
              <a:rPr lang="es-ES_tradnl" sz="1800" u="sng" dirty="0">
                <a:solidFill>
                  <a:srgbClr val="000000"/>
                </a:solidFill>
              </a:rPr>
              <a:t>Función</a:t>
            </a:r>
            <a:r>
              <a:rPr lang="es-ES_tradnl" sz="1800" dirty="0">
                <a:solidFill>
                  <a:srgbClr val="000000"/>
                </a:solidFill>
              </a:rPr>
              <a:t>: </a:t>
            </a:r>
            <a:r>
              <a:rPr lang="es-ES_tradnl" sz="1800" b="0" dirty="0">
                <a:solidFill>
                  <a:srgbClr val="000000"/>
                </a:solidFill>
              </a:rPr>
              <a:t>supervivencia. </a:t>
            </a:r>
          </a:p>
          <a:p>
            <a:pPr marL="285750" indent="-285750">
              <a:buSzPct val="100000"/>
              <a:buFont typeface="Arial" panose="020B0604020202020204" pitchFamily="34" charset="0"/>
              <a:buChar char="•"/>
            </a:pPr>
            <a:r>
              <a:rPr lang="es-ES_tradnl" sz="1800" u="sng" dirty="0">
                <a:solidFill>
                  <a:srgbClr val="000000"/>
                </a:solidFill>
                <a:latin typeface="+mn-lt"/>
              </a:rPr>
              <a:t>Activada por</a:t>
            </a:r>
            <a:r>
              <a:rPr lang="es-ES_tradnl" sz="1800" dirty="0">
                <a:solidFill>
                  <a:srgbClr val="000000"/>
                </a:solidFill>
                <a:latin typeface="+mn-lt"/>
              </a:rPr>
              <a:t> </a:t>
            </a:r>
            <a:r>
              <a:rPr lang="es-ES_tradnl" sz="1800" b="0" dirty="0">
                <a:solidFill>
                  <a:srgbClr val="000000"/>
                </a:solidFill>
                <a:latin typeface="+mn-lt"/>
              </a:rPr>
              <a:t>percepciones / interpretaciones de amenaza (Ej.: crujido de arbustos en la selva).</a:t>
            </a:r>
            <a:r>
              <a:rPr lang="es-ES_tradnl" sz="1800" u="sng" dirty="0">
                <a:solidFill>
                  <a:srgbClr val="000000"/>
                </a:solidFill>
                <a:latin typeface="+mn-lt"/>
              </a:rPr>
              <a:t> </a:t>
            </a:r>
          </a:p>
          <a:p>
            <a:pPr marL="285750" indent="-285750">
              <a:buSzPct val="100000"/>
              <a:buFont typeface="Arial" panose="020B0604020202020204" pitchFamily="34" charset="0"/>
              <a:buChar char="•"/>
            </a:pPr>
            <a:r>
              <a:rPr lang="es-ES_tradnl" sz="1800" u="sng" dirty="0">
                <a:solidFill>
                  <a:srgbClr val="000000"/>
                </a:solidFill>
                <a:latin typeface="+mn-lt"/>
              </a:rPr>
              <a:t>Emociones dolorosas</a:t>
            </a:r>
            <a:r>
              <a:rPr lang="es-ES_tradnl" sz="1800" dirty="0">
                <a:solidFill>
                  <a:srgbClr val="000000"/>
                </a:solidFill>
                <a:latin typeface="+mn-lt"/>
              </a:rPr>
              <a:t>: Miedo, Enojo, Tristeza.</a:t>
            </a:r>
          </a:p>
          <a:p>
            <a:pPr marL="285750" indent="-285750">
              <a:buSzPct val="100000"/>
              <a:buFont typeface="Arial" panose="020B0604020202020204" pitchFamily="34" charset="0"/>
              <a:buChar char="•"/>
            </a:pPr>
            <a:r>
              <a:rPr lang="es-ES_tradnl" sz="1800" u="sng" dirty="0">
                <a:solidFill>
                  <a:srgbClr val="000000"/>
                </a:solidFill>
              </a:rPr>
              <a:t>Respuestas típicas:</a:t>
            </a:r>
            <a:endParaRPr lang="es-ES_tradnl" sz="1800" dirty="0">
              <a:solidFill>
                <a:srgbClr val="000000"/>
              </a:solidFill>
            </a:endParaRPr>
          </a:p>
          <a:p>
            <a:pPr lvl="1" eaLnBrk="0" hangingPunct="0">
              <a:buFont typeface="Arial" pitchFamily="34" charset="0"/>
              <a:buChar char="•"/>
            </a:pPr>
            <a:r>
              <a:rPr lang="es-ES_tradnl" sz="1800" dirty="0">
                <a:solidFill>
                  <a:srgbClr val="C00000"/>
                </a:solidFill>
                <a:latin typeface="+mn-lt"/>
              </a:rPr>
              <a:t> Luchar</a:t>
            </a:r>
          </a:p>
          <a:p>
            <a:pPr lvl="1" eaLnBrk="0" hangingPunct="0">
              <a:buFont typeface="Arial" pitchFamily="34" charset="0"/>
              <a:buChar char="•"/>
            </a:pPr>
            <a:r>
              <a:rPr lang="es-ES_tradnl" sz="1800" dirty="0">
                <a:solidFill>
                  <a:srgbClr val="5C9C28"/>
                </a:solidFill>
                <a:latin typeface="+mn-lt"/>
              </a:rPr>
              <a:t> Huir o Paralizarse</a:t>
            </a:r>
          </a:p>
        </p:txBody>
      </p:sp>
    </p:spTree>
    <p:extLst>
      <p:ext uri="{BB962C8B-B14F-4D97-AF65-F5344CB8AC3E}">
        <p14:creationId xmlns:p14="http://schemas.microsoft.com/office/powerpoint/2010/main" val="4049831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fade">
                                      <p:cBhvr>
                                        <p:cTn id="7" dur="500"/>
                                        <p:tgtEl>
                                          <p:spTgt spid="737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fade">
                                      <p:cBhvr>
                                        <p:cTn id="12" dur="500"/>
                                        <p:tgtEl>
                                          <p:spTgt spid="737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fade">
                                      <p:cBhvr>
                                        <p:cTn id="17" dur="500"/>
                                        <p:tgtEl>
                                          <p:spTgt spid="737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734">
                                            <p:txEl>
                                              <p:pRg st="3" end="3"/>
                                            </p:txEl>
                                          </p:spTgt>
                                        </p:tgtEl>
                                        <p:attrNameLst>
                                          <p:attrName>style.visibility</p:attrName>
                                        </p:attrNameLst>
                                      </p:cBhvr>
                                      <p:to>
                                        <p:strVal val="visible"/>
                                      </p:to>
                                    </p:set>
                                    <p:animEffect transition="in" filter="fade">
                                      <p:cBhvr>
                                        <p:cTn id="22" dur="500"/>
                                        <p:tgtEl>
                                          <p:spTgt spid="737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3734">
                                            <p:txEl>
                                              <p:pRg st="4" end="4"/>
                                            </p:txEl>
                                          </p:spTgt>
                                        </p:tgtEl>
                                        <p:attrNameLst>
                                          <p:attrName>style.visibility</p:attrName>
                                        </p:attrNameLst>
                                      </p:cBhvr>
                                      <p:to>
                                        <p:strVal val="visible"/>
                                      </p:to>
                                    </p:set>
                                    <p:animEffect transition="in" filter="fade">
                                      <p:cBhvr>
                                        <p:cTn id="27" dur="500"/>
                                        <p:tgtEl>
                                          <p:spTgt spid="737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3734">
                                            <p:txEl>
                                              <p:pRg st="5" end="5"/>
                                            </p:txEl>
                                          </p:spTgt>
                                        </p:tgtEl>
                                        <p:attrNameLst>
                                          <p:attrName>style.visibility</p:attrName>
                                        </p:attrNameLst>
                                      </p:cBhvr>
                                      <p:to>
                                        <p:strVal val="visible"/>
                                      </p:to>
                                    </p:set>
                                    <p:animEffect transition="in" filter="fade">
                                      <p:cBhvr>
                                        <p:cTn id="32" dur="500"/>
                                        <p:tgtEl>
                                          <p:spTgt spid="737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3734">
                                            <p:txEl>
                                              <p:pRg st="6" end="6"/>
                                            </p:txEl>
                                          </p:spTgt>
                                        </p:tgtEl>
                                        <p:attrNameLst>
                                          <p:attrName>style.visibility</p:attrName>
                                        </p:attrNameLst>
                                      </p:cBhvr>
                                      <p:to>
                                        <p:strVal val="visible"/>
                                      </p:to>
                                    </p:set>
                                    <p:animEffect transition="in" filter="fade">
                                      <p:cBhvr>
                                        <p:cTn id="37" dur="500"/>
                                        <p:tgtEl>
                                          <p:spTgt spid="7373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3734">
                                            <p:txEl>
                                              <p:pRg st="7" end="7"/>
                                            </p:txEl>
                                          </p:spTgt>
                                        </p:tgtEl>
                                        <p:attrNameLst>
                                          <p:attrName>style.visibility</p:attrName>
                                        </p:attrNameLst>
                                      </p:cBhvr>
                                      <p:to>
                                        <p:strVal val="visible"/>
                                      </p:to>
                                    </p:set>
                                    <p:animEffect transition="in" filter="fade">
                                      <p:cBhvr>
                                        <p:cTn id="42" dur="500"/>
                                        <p:tgtEl>
                                          <p:spTgt spid="7373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3734">
                                            <p:txEl>
                                              <p:pRg st="8" end="8"/>
                                            </p:txEl>
                                          </p:spTgt>
                                        </p:tgtEl>
                                        <p:attrNameLst>
                                          <p:attrName>style.visibility</p:attrName>
                                        </p:attrNameLst>
                                      </p:cBhvr>
                                      <p:to>
                                        <p:strVal val="visible"/>
                                      </p:to>
                                    </p:set>
                                    <p:animEffect transition="in" filter="fade">
                                      <p:cBhvr>
                                        <p:cTn id="47" dur="500"/>
                                        <p:tgtEl>
                                          <p:spTgt spid="7373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bldLvl="5"/>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hape 262">
            <a:extLst>
              <a:ext uri="{FF2B5EF4-FFF2-40B4-BE49-F238E27FC236}">
                <a16:creationId xmlns:a16="http://schemas.microsoft.com/office/drawing/2014/main" id="{166FB11F-AF34-46D0-BCD3-55492991E990}"/>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5778" name="Title 1"/>
          <p:cNvSpPr>
            <a:spLocks noGrp="1"/>
          </p:cNvSpPr>
          <p:nvPr>
            <p:ph type="title"/>
          </p:nvPr>
        </p:nvSpPr>
        <p:spPr>
          <a:xfrm>
            <a:off x="323528" y="51093"/>
            <a:ext cx="8424936" cy="434578"/>
          </a:xfrm>
        </p:spPr>
        <p:txBody>
          <a:bodyPr/>
          <a:lstStyle/>
          <a:p>
            <a:r>
              <a:rPr lang="es-ES_tradnl" dirty="0">
                <a:latin typeface="+mn-lt"/>
              </a:rPr>
              <a:t>Paradoja de las Emociones Dolorosas</a:t>
            </a:r>
          </a:p>
        </p:txBody>
      </p:sp>
      <p:sp>
        <p:nvSpPr>
          <p:cNvPr id="75781" name="Text Placeholder 4"/>
          <p:cNvSpPr>
            <a:spLocks noGrp="1"/>
          </p:cNvSpPr>
          <p:nvPr>
            <p:ph type="body" sz="quarter" idx="12"/>
          </p:nvPr>
        </p:nvSpPr>
        <p:spPr>
          <a:xfrm>
            <a:off x="1986558" y="1263939"/>
            <a:ext cx="6617890" cy="718413"/>
          </a:xfrm>
        </p:spPr>
        <p:txBody>
          <a:bodyPr/>
          <a:lstStyle/>
          <a:p>
            <a:pPr marL="0" indent="0">
              <a:buNone/>
            </a:pPr>
            <a:r>
              <a:rPr lang="es-ES_tradnl" sz="1800" dirty="0">
                <a:solidFill>
                  <a:schemeClr val="accent5">
                    <a:lumMod val="50000"/>
                  </a:schemeClr>
                </a:solidFill>
              </a:rPr>
              <a:t>…</a:t>
            </a:r>
            <a:r>
              <a:rPr lang="es-ES_tradnl" sz="1800" i="1" u="sng" dirty="0">
                <a:solidFill>
                  <a:schemeClr val="accent5">
                    <a:lumMod val="50000"/>
                  </a:schemeClr>
                </a:solidFill>
              </a:rPr>
              <a:t>EFECTIVA</a:t>
            </a:r>
            <a:r>
              <a:rPr lang="es-ES_tradnl" sz="1800" u="sng" dirty="0">
                <a:solidFill>
                  <a:schemeClr val="accent5">
                    <a:lumMod val="50000"/>
                  </a:schemeClr>
                </a:solidFill>
              </a:rPr>
              <a:t> para advertirnos </a:t>
            </a:r>
            <a:r>
              <a:rPr lang="es-ES_tradnl" sz="1800" dirty="0">
                <a:solidFill>
                  <a:schemeClr val="accent5">
                    <a:lumMod val="50000"/>
                  </a:schemeClr>
                </a:solidFill>
              </a:rPr>
              <a:t>de amenazas potenciales y de la necesidad de actuar (¡luchar o huir para salvar la vida!). </a:t>
            </a:r>
          </a:p>
          <a:p>
            <a:pPr marL="0" indent="0">
              <a:buNone/>
            </a:pPr>
            <a:endParaRPr lang="es-ES_tradnl" sz="1800" dirty="0">
              <a:solidFill>
                <a:schemeClr val="accent5">
                  <a:lumMod val="50000"/>
                </a:schemeClr>
              </a:solidFill>
            </a:endParaRPr>
          </a:p>
        </p:txBody>
      </p:sp>
      <p:pic>
        <p:nvPicPr>
          <p:cNvPr id="75782" name="Picture 7" descr="C:\Users\Pia Riccombeni\Z files - Marketing\6. IMAGE BANK INTERNAL\IMAGES - ORDENAR\Photos for DesignSupport\Photos for ppts\in out of control.jpg"/>
          <p:cNvPicPr>
            <a:picLocks noChangeAspect="1" noChangeArrowheads="1"/>
          </p:cNvPicPr>
          <p:nvPr/>
        </p:nvPicPr>
        <p:blipFill>
          <a:blip r:embed="rId2" cstate="print"/>
          <a:srcRect l="14008" t="8960" r="-2" b="4700"/>
          <a:stretch>
            <a:fillRect/>
          </a:stretch>
        </p:blipFill>
        <p:spPr bwMode="auto">
          <a:xfrm>
            <a:off x="6431090" y="3398307"/>
            <a:ext cx="2206470" cy="1477699"/>
          </a:xfrm>
          <a:prstGeom prst="rect">
            <a:avLst/>
          </a:prstGeom>
          <a:noFill/>
          <a:ln w="9525">
            <a:noFill/>
            <a:miter lim="800000"/>
            <a:headEnd/>
            <a:tailEnd/>
          </a:ln>
        </p:spPr>
      </p:pic>
      <p:sp>
        <p:nvSpPr>
          <p:cNvPr id="7" name="Text Placeholder 4"/>
          <p:cNvSpPr txBox="1">
            <a:spLocks/>
          </p:cNvSpPr>
          <p:nvPr/>
        </p:nvSpPr>
        <p:spPr bwMode="auto">
          <a:xfrm>
            <a:off x="1953280" y="3568126"/>
            <a:ext cx="3629255" cy="996091"/>
          </a:xfrm>
          <a:prstGeom prst="rect">
            <a:avLst/>
          </a:prstGeom>
          <a:noFill/>
          <a:ln w="9525">
            <a:noFill/>
            <a:miter lim="800000"/>
            <a:headEnd/>
            <a:tailEnd/>
          </a:ln>
        </p:spPr>
        <p:txBody>
          <a:bodyPr/>
          <a:lstStyle/>
          <a:p>
            <a:pPr algn="ctr" eaLnBrk="0" hangingPunct="0">
              <a:spcBef>
                <a:spcPct val="20000"/>
              </a:spcBef>
              <a:buSzPct val="100000"/>
              <a:defRPr/>
            </a:pPr>
            <a:r>
              <a:rPr lang="es-ES_tradnl" sz="2700" dirty="0">
                <a:solidFill>
                  <a:srgbClr val="004666"/>
                </a:solidFill>
                <a:latin typeface="Lato"/>
              </a:rPr>
              <a:t>Buenas alarmas, malos maestros.</a:t>
            </a:r>
            <a:endParaRPr lang="fr-FR" sz="3000" dirty="0">
              <a:solidFill>
                <a:srgbClr val="004666"/>
              </a:solidFill>
              <a:latin typeface="Lato"/>
            </a:endParaRPr>
          </a:p>
        </p:txBody>
      </p:sp>
      <p:sp>
        <p:nvSpPr>
          <p:cNvPr id="9" name="Rectangle 8"/>
          <p:cNvSpPr/>
          <p:nvPr/>
        </p:nvSpPr>
        <p:spPr>
          <a:xfrm>
            <a:off x="467544" y="834266"/>
            <a:ext cx="7704856" cy="369332"/>
          </a:xfrm>
          <a:prstGeom prst="rect">
            <a:avLst/>
          </a:prstGeom>
        </p:spPr>
        <p:txBody>
          <a:bodyPr wrap="square">
            <a:spAutoFit/>
          </a:bodyPr>
          <a:lstStyle/>
          <a:p>
            <a:r>
              <a:rPr lang="es-ES_tradnl" sz="1800" dirty="0">
                <a:solidFill>
                  <a:schemeClr val="accent5">
                    <a:lumMod val="50000"/>
                  </a:schemeClr>
                </a:solidFill>
              </a:rPr>
              <a:t>Ejemplo: La emoción “miedo” es…</a:t>
            </a:r>
          </a:p>
        </p:txBody>
      </p:sp>
      <p:sp>
        <p:nvSpPr>
          <p:cNvPr id="10" name="Text Placeholder 4"/>
          <p:cNvSpPr txBox="1">
            <a:spLocks/>
          </p:cNvSpPr>
          <p:nvPr/>
        </p:nvSpPr>
        <p:spPr bwMode="auto">
          <a:xfrm>
            <a:off x="2115496" y="2355726"/>
            <a:ext cx="6848992" cy="996091"/>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defTabSz="685800">
              <a:spcBef>
                <a:spcPct val="60000"/>
              </a:spcBef>
              <a:buClr>
                <a:schemeClr val="accent2"/>
              </a:buClr>
              <a:defRPr/>
            </a:pPr>
            <a:r>
              <a:rPr lang="es-ES_tradnl" sz="1800" kern="0" dirty="0">
                <a:solidFill>
                  <a:schemeClr val="accent5">
                    <a:lumMod val="50000"/>
                  </a:schemeClr>
                </a:solidFill>
                <a:latin typeface="+mn-lt"/>
                <a:cs typeface="+mn-cs"/>
              </a:rPr>
              <a:t>…</a:t>
            </a:r>
            <a:r>
              <a:rPr lang="es-ES_tradnl" sz="1800" i="1" u="sng" kern="0" dirty="0">
                <a:solidFill>
                  <a:schemeClr val="accent5">
                    <a:lumMod val="50000"/>
                  </a:schemeClr>
                </a:solidFill>
                <a:latin typeface="+mn-lt"/>
                <a:cs typeface="+mn-cs"/>
              </a:rPr>
              <a:t>INEFECTIVA</a:t>
            </a:r>
            <a:r>
              <a:rPr lang="es-ES_tradnl" sz="1800" u="sng" kern="0" dirty="0">
                <a:solidFill>
                  <a:schemeClr val="accent5">
                    <a:lumMod val="50000"/>
                  </a:schemeClr>
                </a:solidFill>
                <a:latin typeface="+mn-lt"/>
                <a:cs typeface="+mn-cs"/>
              </a:rPr>
              <a:t> para orientarnos </a:t>
            </a:r>
            <a:r>
              <a:rPr lang="es-ES_tradnl" sz="1800" kern="0" dirty="0">
                <a:solidFill>
                  <a:schemeClr val="accent5">
                    <a:lumMod val="50000"/>
                  </a:schemeClr>
                </a:solidFill>
                <a:latin typeface="+mn-lt"/>
                <a:cs typeface="+mn-cs"/>
              </a:rPr>
              <a:t>sobre cómo manejar </a:t>
            </a:r>
            <a:r>
              <a:rPr lang="es-ES_tradnl" sz="1800" u="sng" kern="0" dirty="0">
                <a:solidFill>
                  <a:schemeClr val="accent5">
                    <a:lumMod val="50000"/>
                  </a:schemeClr>
                </a:solidFill>
                <a:latin typeface="+mn-lt"/>
                <a:cs typeface="+mn-cs"/>
              </a:rPr>
              <a:t>desafíos complejos </a:t>
            </a:r>
            <a:r>
              <a:rPr lang="es-ES_tradnl" sz="1800" kern="0" dirty="0">
                <a:solidFill>
                  <a:schemeClr val="accent5">
                    <a:lumMod val="50000"/>
                  </a:schemeClr>
                </a:solidFill>
                <a:latin typeface="+mn-lt"/>
                <a:cs typeface="+mn-cs"/>
              </a:rPr>
              <a:t>(que requieren perspectiva, lógica, hechos, etc.) y elegir la respuesta más adecuada.</a:t>
            </a:r>
          </a:p>
          <a:p>
            <a:pPr algn="ctr" defTabSz="685800">
              <a:spcBef>
                <a:spcPct val="60000"/>
              </a:spcBef>
              <a:buClr>
                <a:schemeClr val="accent2"/>
              </a:buClr>
              <a:defRPr/>
            </a:pPr>
            <a:endParaRPr lang="es-ES_tradnl" sz="1800" kern="0" dirty="0">
              <a:solidFill>
                <a:schemeClr val="accent5">
                  <a:lumMod val="50000"/>
                </a:schemeClr>
              </a:solidFill>
              <a:latin typeface="+mn-lt"/>
              <a:cs typeface="+mn-cs"/>
            </a:endParaRPr>
          </a:p>
          <a:p>
            <a:pPr defTabSz="685800">
              <a:spcBef>
                <a:spcPct val="60000"/>
              </a:spcBef>
              <a:buClr>
                <a:schemeClr val="accent2"/>
              </a:buClr>
              <a:defRPr/>
            </a:pPr>
            <a:endParaRPr lang="es-ES_tradnl" sz="1800" kern="0" dirty="0">
              <a:solidFill>
                <a:schemeClr val="accent5">
                  <a:lumMod val="50000"/>
                </a:schemeClr>
              </a:solidFill>
              <a:latin typeface="+mn-lt"/>
              <a:cs typeface="+mn-cs"/>
            </a:endParaRPr>
          </a:p>
        </p:txBody>
      </p:sp>
      <p:sp>
        <p:nvSpPr>
          <p:cNvPr id="12" name="Slide Number Placeholder 3"/>
          <p:cNvSpPr txBox="1">
            <a:spLocks/>
          </p:cNvSpPr>
          <p:nvPr/>
        </p:nvSpPr>
        <p:spPr bwMode="auto">
          <a:xfrm>
            <a:off x="6354198"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55</a:t>
            </a:fld>
            <a:endParaRPr lang="en-US" sz="750" dirty="0">
              <a:solidFill>
                <a:srgbClr val="B2B2B2"/>
              </a:solidFill>
              <a:latin typeface="+mn-lt"/>
              <a:cs typeface="+mn-cs"/>
              <a:sym typeface="Trebuchet MS" pitchFamily="34" charset="0"/>
            </a:endParaRPr>
          </a:p>
        </p:txBody>
      </p:sp>
      <p:pic>
        <p:nvPicPr>
          <p:cNvPr id="6" name="Gráfico 5" descr="Marca de verificación">
            <a:extLst>
              <a:ext uri="{FF2B5EF4-FFF2-40B4-BE49-F238E27FC236}">
                <a16:creationId xmlns:a16="http://schemas.microsoft.com/office/drawing/2014/main" id="{B54640D7-ED73-4BA7-8096-1449F9106F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80" y="1225302"/>
            <a:ext cx="914400" cy="914400"/>
          </a:xfrm>
          <a:prstGeom prst="rect">
            <a:avLst/>
          </a:prstGeom>
        </p:spPr>
      </p:pic>
      <p:pic>
        <p:nvPicPr>
          <p:cNvPr id="14" name="Gráfico 13" descr="Cerrar">
            <a:extLst>
              <a:ext uri="{FF2B5EF4-FFF2-40B4-BE49-F238E27FC236}">
                <a16:creationId xmlns:a16="http://schemas.microsoft.com/office/drawing/2014/main" id="{FBB36D87-0B91-461A-A594-1982165981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2460" y="2386433"/>
            <a:ext cx="914400" cy="914400"/>
          </a:xfrm>
          <a:prstGeom prst="rect">
            <a:avLst/>
          </a:prstGeom>
        </p:spPr>
      </p:pic>
    </p:spTree>
    <p:extLst>
      <p:ext uri="{BB962C8B-B14F-4D97-AF65-F5344CB8AC3E}">
        <p14:creationId xmlns:p14="http://schemas.microsoft.com/office/powerpoint/2010/main" val="1504171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143500"/>
          </a:xfrm>
          <a:solidFill>
            <a:schemeClr val="tx1">
              <a:lumMod val="75000"/>
              <a:lumOff val="25000"/>
            </a:schemeClr>
          </a:solidFill>
        </p:spPr>
        <p:txBody>
          <a:bodyPr/>
          <a:lstStyle/>
          <a:p>
            <a:pPr algn="ctr">
              <a:buNone/>
            </a:pPr>
            <a:endParaRPr lang="es-AR" dirty="0">
              <a:solidFill>
                <a:schemeClr val="bg1"/>
              </a:solidFill>
            </a:endParaRPr>
          </a:p>
          <a:p>
            <a:pPr algn="ctr">
              <a:spcBef>
                <a:spcPts val="1800"/>
              </a:spcBef>
              <a:buNone/>
            </a:pPr>
            <a:r>
              <a:rPr lang="es-AR" sz="2400" dirty="0">
                <a:solidFill>
                  <a:schemeClr val="bg1"/>
                </a:solidFill>
              </a:rPr>
              <a:t>MODELOS MENTALES Y COMPETENCIA EMOCIONAL</a:t>
            </a:r>
          </a:p>
          <a:p>
            <a:pPr algn="ctr">
              <a:spcBef>
                <a:spcPts val="1800"/>
              </a:spcBef>
              <a:buNone/>
            </a:pPr>
            <a:endParaRPr lang="es-AR" sz="2000" dirty="0">
              <a:solidFill>
                <a:schemeClr val="bg1"/>
              </a:solidFill>
            </a:endParaRPr>
          </a:p>
          <a:p>
            <a:pPr algn="ctr">
              <a:spcBef>
                <a:spcPts val="1800"/>
              </a:spcBef>
              <a:buNone/>
            </a:pPr>
            <a:r>
              <a:rPr lang="es-AR" sz="5400" i="1" dirty="0">
                <a:solidFill>
                  <a:schemeClr val="bg1"/>
                </a:solidFill>
              </a:rPr>
              <a:t>1) ¿Cómo manejar mis propias emociones?</a:t>
            </a:r>
          </a:p>
        </p:txBody>
      </p:sp>
      <p:sp>
        <p:nvSpPr>
          <p:cNvPr id="4" name="Slide Number Placeholder 3"/>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56</a:t>
            </a:fld>
            <a:endParaRPr lang="en-US">
              <a:solidFill>
                <a:srgbClr val="B2B2B2"/>
              </a:solidFill>
            </a:endParaRPr>
          </a:p>
        </p:txBody>
      </p:sp>
    </p:spTree>
    <p:extLst>
      <p:ext uri="{BB962C8B-B14F-4D97-AF65-F5344CB8AC3E}">
        <p14:creationId xmlns:p14="http://schemas.microsoft.com/office/powerpoint/2010/main" val="277108494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262">
            <a:extLst>
              <a:ext uri="{FF2B5EF4-FFF2-40B4-BE49-F238E27FC236}">
                <a16:creationId xmlns:a16="http://schemas.microsoft.com/office/drawing/2014/main" id="{19600B5D-AF9C-4AEF-BA53-99B91FF7E758}"/>
              </a:ext>
            </a:extLst>
          </p:cNvPr>
          <p:cNvSpPr/>
          <p:nvPr/>
        </p:nvSpPr>
        <p:spPr>
          <a:xfrm>
            <a:off x="12912" y="-1016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Slide Number Placeholder 1"/>
          <p:cNvSpPr>
            <a:spLocks noGrp="1"/>
          </p:cNvSpPr>
          <p:nvPr>
            <p:ph type="sldNum" sz="quarter" idx="10"/>
          </p:nvPr>
        </p:nvSpPr>
        <p:spPr/>
        <p:txBody>
          <a:bodyPr/>
          <a:lstStyle/>
          <a:p>
            <a:pPr>
              <a:defRPr/>
            </a:pPr>
            <a:r>
              <a:rPr lang="en-US"/>
              <a:t>| </a:t>
            </a:r>
            <a:fld id="{B562BDBD-34F9-49F1-98B5-751500D78356}" type="slidenum">
              <a:rPr lang="en-US" smtClean="0">
                <a:solidFill>
                  <a:srgbClr val="B2B2B2"/>
                </a:solidFill>
              </a:rPr>
              <a:pPr>
                <a:defRPr/>
              </a:pPr>
              <a:t>57</a:t>
            </a:fld>
            <a:endParaRPr lang="en-US">
              <a:solidFill>
                <a:srgbClr val="B2B2B2"/>
              </a:solidFill>
            </a:endParaRPr>
          </a:p>
        </p:txBody>
      </p:sp>
      <p:pic>
        <p:nvPicPr>
          <p:cNvPr id="59398" name="Picture 6" descr="C:\Users\horacio.rieznik\AppData\Local\Microsoft\Windows\Temporary Internet Files\Content.IE5\TPNT1XK3\mujer-trabajando-computadora_~kch0046[1].jpg"/>
          <p:cNvPicPr>
            <a:picLocks noChangeAspect="1" noChangeArrowheads="1"/>
          </p:cNvPicPr>
          <p:nvPr/>
        </p:nvPicPr>
        <p:blipFill>
          <a:blip r:embed="rId2" cstate="print"/>
          <a:srcRect/>
          <a:stretch>
            <a:fillRect/>
          </a:stretch>
        </p:blipFill>
        <p:spPr bwMode="auto">
          <a:xfrm>
            <a:off x="3005826" y="2266987"/>
            <a:ext cx="1071562" cy="1060847"/>
          </a:xfrm>
          <a:prstGeom prst="rect">
            <a:avLst/>
          </a:prstGeom>
          <a:noFill/>
        </p:spPr>
      </p:pic>
      <p:grpSp>
        <p:nvGrpSpPr>
          <p:cNvPr id="26" name="Group 25"/>
          <p:cNvGrpSpPr/>
          <p:nvPr/>
        </p:nvGrpSpPr>
        <p:grpSpPr>
          <a:xfrm>
            <a:off x="1547664" y="789552"/>
            <a:ext cx="4001993" cy="3987734"/>
            <a:chOff x="539552" y="1052736"/>
            <a:chExt cx="5335990" cy="5316979"/>
          </a:xfrm>
        </p:grpSpPr>
        <p:sp>
          <p:nvSpPr>
            <p:cNvPr id="8" name="TextBox 7"/>
            <p:cNvSpPr txBox="1"/>
            <p:nvPr/>
          </p:nvSpPr>
          <p:spPr>
            <a:xfrm>
              <a:off x="755576" y="5877272"/>
              <a:ext cx="4914165" cy="492443"/>
            </a:xfrm>
            <a:prstGeom prst="rect">
              <a:avLst/>
            </a:prstGeom>
            <a:solidFill>
              <a:schemeClr val="accent6">
                <a:lumMod val="40000"/>
                <a:lumOff val="60000"/>
              </a:schemeClr>
            </a:solidFill>
          </p:spPr>
          <p:txBody>
            <a:bodyPr wrap="none" rtlCol="0">
              <a:spAutoFit/>
            </a:bodyPr>
            <a:lstStyle/>
            <a:p>
              <a:r>
                <a:rPr lang="es-AR" sz="1800" dirty="0"/>
                <a:t>NECESIDADES DE SEGURIDAD</a:t>
              </a:r>
            </a:p>
          </p:txBody>
        </p:sp>
        <p:sp>
          <p:nvSpPr>
            <p:cNvPr id="9" name="TextBox 8"/>
            <p:cNvSpPr txBox="1"/>
            <p:nvPr/>
          </p:nvSpPr>
          <p:spPr>
            <a:xfrm>
              <a:off x="539552" y="1052736"/>
              <a:ext cx="5335990" cy="492443"/>
            </a:xfrm>
            <a:prstGeom prst="rect">
              <a:avLst/>
            </a:prstGeom>
            <a:solidFill>
              <a:schemeClr val="accent6">
                <a:lumMod val="40000"/>
                <a:lumOff val="60000"/>
              </a:schemeClr>
            </a:solidFill>
          </p:spPr>
          <p:txBody>
            <a:bodyPr wrap="none" rtlCol="0">
              <a:spAutoFit/>
            </a:bodyPr>
            <a:lstStyle/>
            <a:p>
              <a:r>
                <a:rPr lang="es-AR" sz="1800" dirty="0"/>
                <a:t>NECESIDADES DE SATISFACCIÓN</a:t>
              </a:r>
            </a:p>
          </p:txBody>
        </p:sp>
      </p:grpSp>
      <p:grpSp>
        <p:nvGrpSpPr>
          <p:cNvPr id="28" name="Group 27"/>
          <p:cNvGrpSpPr/>
          <p:nvPr/>
        </p:nvGrpSpPr>
        <p:grpSpPr>
          <a:xfrm>
            <a:off x="3916954" y="3350651"/>
            <a:ext cx="1762134" cy="988959"/>
            <a:chOff x="3698605" y="4467534"/>
            <a:chExt cx="2349512" cy="1318612"/>
          </a:xfrm>
        </p:grpSpPr>
        <p:sp>
          <p:nvSpPr>
            <p:cNvPr id="12" name="Right Arrow 11"/>
            <p:cNvSpPr/>
            <p:nvPr/>
          </p:nvSpPr>
          <p:spPr bwMode="auto">
            <a:xfrm rot="2822041">
              <a:off x="3435343" y="4730796"/>
              <a:ext cx="1318612" cy="792088"/>
            </a:xfrm>
            <a:prstGeom prst="rightArrow">
              <a:avLst/>
            </a:prstGeom>
            <a:solidFill>
              <a:srgbClr val="99FF99"/>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r>
                <a:rPr lang="es-AR" sz="900" dirty="0"/>
                <a:t>(IN)ACCIÓN</a:t>
              </a:r>
              <a:endParaRPr lang="es-AR" sz="1350" dirty="0">
                <a:solidFill>
                  <a:schemeClr val="tx1"/>
                </a:solidFill>
                <a:latin typeface="Arial" charset="0"/>
                <a:cs typeface="Arial" charset="0"/>
              </a:endParaRPr>
            </a:p>
          </p:txBody>
        </p:sp>
        <p:sp>
          <p:nvSpPr>
            <p:cNvPr id="14" name="TextBox 13"/>
            <p:cNvSpPr txBox="1"/>
            <p:nvPr/>
          </p:nvSpPr>
          <p:spPr>
            <a:xfrm>
              <a:off x="5070925" y="4725145"/>
              <a:ext cx="977192" cy="738664"/>
            </a:xfrm>
            <a:prstGeom prst="rect">
              <a:avLst/>
            </a:prstGeom>
            <a:noFill/>
          </p:spPr>
          <p:txBody>
            <a:bodyPr wrap="none" rtlCol="0">
              <a:spAutoFit/>
            </a:bodyPr>
            <a:lstStyle/>
            <a:p>
              <a:pPr algn="ctr"/>
              <a:r>
                <a:rPr lang="es-AR" sz="1200" dirty="0"/>
                <a:t>Huyo</a:t>
              </a:r>
            </a:p>
            <a:p>
              <a:pPr algn="ctr"/>
              <a:r>
                <a:rPr lang="es-AR" sz="1200" dirty="0"/>
                <a:t>(Miedo)</a:t>
              </a:r>
            </a:p>
          </p:txBody>
        </p:sp>
      </p:grpSp>
      <p:grpSp>
        <p:nvGrpSpPr>
          <p:cNvPr id="27" name="Group 26"/>
          <p:cNvGrpSpPr/>
          <p:nvPr/>
        </p:nvGrpSpPr>
        <p:grpSpPr>
          <a:xfrm>
            <a:off x="3275857" y="1167594"/>
            <a:ext cx="1644324" cy="918102"/>
            <a:chOff x="2843809" y="1556792"/>
            <a:chExt cx="2192432" cy="1224136"/>
          </a:xfrm>
        </p:grpSpPr>
        <p:sp>
          <p:nvSpPr>
            <p:cNvPr id="13" name="Down Arrow 12"/>
            <p:cNvSpPr/>
            <p:nvPr/>
          </p:nvSpPr>
          <p:spPr bwMode="auto">
            <a:xfrm rot="10800000">
              <a:off x="2843809" y="1556792"/>
              <a:ext cx="720080" cy="1224136"/>
            </a:xfrm>
            <a:prstGeom prst="downArrow">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vert" wrap="square" lIns="68580" tIns="34290" rIns="68580" bIns="34290" numCol="1" rtlCol="0" anchor="ctr" anchorCtr="0" compatLnSpc="1">
              <a:prstTxWarp prst="textNoShape">
                <a:avLst/>
              </a:prstTxWarp>
            </a:bodyPr>
            <a:lstStyle/>
            <a:p>
              <a:pPr algn="ctr" defTabSz="685800"/>
              <a:r>
                <a:rPr lang="es-AR" sz="900" dirty="0">
                  <a:solidFill>
                    <a:schemeClr val="bg1"/>
                  </a:solidFill>
                </a:rPr>
                <a:t>ACCIÓN</a:t>
              </a:r>
              <a:endParaRPr lang="es-AR" sz="1350" dirty="0">
                <a:solidFill>
                  <a:schemeClr val="bg1"/>
                </a:solidFill>
                <a:latin typeface="Arial" charset="0"/>
                <a:cs typeface="Arial" charset="0"/>
              </a:endParaRPr>
            </a:p>
          </p:txBody>
        </p:sp>
        <p:sp>
          <p:nvSpPr>
            <p:cNvPr id="16" name="TextBox 15"/>
            <p:cNvSpPr txBox="1"/>
            <p:nvPr/>
          </p:nvSpPr>
          <p:spPr>
            <a:xfrm>
              <a:off x="3490518" y="1844824"/>
              <a:ext cx="1545723" cy="738664"/>
            </a:xfrm>
            <a:prstGeom prst="rect">
              <a:avLst/>
            </a:prstGeom>
            <a:noFill/>
          </p:spPr>
          <p:txBody>
            <a:bodyPr wrap="none" rtlCol="0">
              <a:spAutoFit/>
            </a:bodyPr>
            <a:lstStyle/>
            <a:p>
              <a:pPr algn="ctr"/>
              <a:r>
                <a:rPr lang="es-AR" sz="1200" dirty="0"/>
                <a:t>Fluyo</a:t>
              </a:r>
            </a:p>
            <a:p>
              <a:pPr algn="ctr"/>
              <a:r>
                <a:rPr lang="es-AR" sz="1200" dirty="0"/>
                <a:t>(Entusiasmo)</a:t>
              </a:r>
            </a:p>
          </p:txBody>
        </p:sp>
      </p:grpSp>
      <p:grpSp>
        <p:nvGrpSpPr>
          <p:cNvPr id="29" name="Group 28"/>
          <p:cNvGrpSpPr/>
          <p:nvPr/>
        </p:nvGrpSpPr>
        <p:grpSpPr>
          <a:xfrm>
            <a:off x="1231804" y="3527360"/>
            <a:ext cx="2168609" cy="594066"/>
            <a:chOff x="118405" y="4703147"/>
            <a:chExt cx="2891479" cy="792088"/>
          </a:xfrm>
        </p:grpSpPr>
        <p:sp>
          <p:nvSpPr>
            <p:cNvPr id="15" name="TextBox 14"/>
            <p:cNvSpPr txBox="1"/>
            <p:nvPr/>
          </p:nvSpPr>
          <p:spPr>
            <a:xfrm>
              <a:off x="118405" y="4732402"/>
              <a:ext cx="1669689" cy="738664"/>
            </a:xfrm>
            <a:prstGeom prst="rect">
              <a:avLst/>
            </a:prstGeom>
            <a:noFill/>
          </p:spPr>
          <p:txBody>
            <a:bodyPr wrap="none" rtlCol="0">
              <a:spAutoFit/>
            </a:bodyPr>
            <a:lstStyle/>
            <a:p>
              <a:pPr algn="ctr"/>
              <a:r>
                <a:rPr lang="es-AR" sz="1200" dirty="0"/>
                <a:t>Peleo</a:t>
              </a:r>
            </a:p>
            <a:p>
              <a:pPr algn="ctr"/>
              <a:r>
                <a:rPr lang="es-AR" sz="1200" dirty="0"/>
                <a:t>(</a:t>
              </a:r>
              <a:r>
                <a:rPr lang="es-AR" sz="1200" dirty="0" err="1"/>
                <a:t>Enojo+Miedo</a:t>
              </a:r>
              <a:r>
                <a:rPr lang="es-AR" sz="1200" dirty="0"/>
                <a:t>)</a:t>
              </a:r>
            </a:p>
          </p:txBody>
        </p:sp>
        <p:sp>
          <p:nvSpPr>
            <p:cNvPr id="20" name="Left Arrow 19"/>
            <p:cNvSpPr/>
            <p:nvPr/>
          </p:nvSpPr>
          <p:spPr bwMode="auto">
            <a:xfrm rot="18977686">
              <a:off x="1713740" y="4703147"/>
              <a:ext cx="1296144" cy="792088"/>
            </a:xfrm>
            <a:prstGeom prst="lef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s-AR" sz="900" dirty="0">
                  <a:solidFill>
                    <a:schemeClr val="bg1"/>
                  </a:solidFill>
                  <a:latin typeface="Arial" charset="0"/>
                  <a:cs typeface="Arial" charset="0"/>
                </a:rPr>
                <a:t>ACCIÓN</a:t>
              </a:r>
              <a:endParaRPr lang="es-AR" sz="1350" dirty="0">
                <a:solidFill>
                  <a:schemeClr val="bg1"/>
                </a:solidFill>
                <a:latin typeface="Arial" charset="0"/>
                <a:cs typeface="Arial" charset="0"/>
              </a:endParaRPr>
            </a:p>
          </p:txBody>
        </p:sp>
      </p:grpSp>
      <p:grpSp>
        <p:nvGrpSpPr>
          <p:cNvPr id="25" name="Group 24"/>
          <p:cNvGrpSpPr/>
          <p:nvPr/>
        </p:nvGrpSpPr>
        <p:grpSpPr>
          <a:xfrm>
            <a:off x="5976156" y="789552"/>
            <a:ext cx="1890210" cy="3726414"/>
            <a:chOff x="6444208" y="1052736"/>
            <a:chExt cx="2520280" cy="4968552"/>
          </a:xfrm>
        </p:grpSpPr>
        <p:cxnSp>
          <p:nvCxnSpPr>
            <p:cNvPr id="19" name="Straight Arrow Connector 18"/>
            <p:cNvCxnSpPr/>
            <p:nvPr/>
          </p:nvCxnSpPr>
          <p:spPr bwMode="auto">
            <a:xfrm flipV="1">
              <a:off x="6444208" y="1052736"/>
              <a:ext cx="0" cy="4968552"/>
            </a:xfrm>
            <a:prstGeom prst="straightConnector1">
              <a:avLst/>
            </a:prstGeom>
            <a:solidFill>
              <a:schemeClr val="accent1"/>
            </a:solidFill>
            <a:ln w="57150" cap="flat" cmpd="sng" algn="ctr">
              <a:solidFill>
                <a:schemeClr val="tx1"/>
              </a:solidFill>
              <a:prstDash val="solid"/>
              <a:round/>
              <a:headEnd type="none" w="med" len="med"/>
              <a:tailEnd type="arrow"/>
            </a:ln>
            <a:effectLst/>
          </p:spPr>
        </p:cxnSp>
        <p:sp>
          <p:nvSpPr>
            <p:cNvPr id="21" name="TextBox 20"/>
            <p:cNvSpPr txBox="1"/>
            <p:nvPr/>
          </p:nvSpPr>
          <p:spPr>
            <a:xfrm>
              <a:off x="7056784" y="1425551"/>
              <a:ext cx="1907704" cy="1046440"/>
            </a:xfrm>
            <a:prstGeom prst="rect">
              <a:avLst/>
            </a:prstGeom>
            <a:noFill/>
          </p:spPr>
          <p:txBody>
            <a:bodyPr wrap="square" rtlCol="0">
              <a:spAutoFit/>
            </a:bodyPr>
            <a:lstStyle/>
            <a:p>
              <a:pPr algn="ctr"/>
              <a:r>
                <a:rPr lang="es-AR" sz="1500" dirty="0"/>
                <a:t>Probabilidad de éxito </a:t>
              </a:r>
              <a:r>
                <a:rPr lang="es-AR" sz="1500" u="sng" dirty="0"/>
                <a:t>sustentable</a:t>
              </a:r>
            </a:p>
          </p:txBody>
        </p:sp>
        <p:sp>
          <p:nvSpPr>
            <p:cNvPr id="22" name="TextBox 21"/>
            <p:cNvSpPr txBox="1"/>
            <p:nvPr/>
          </p:nvSpPr>
          <p:spPr>
            <a:xfrm>
              <a:off x="6624736" y="1281535"/>
              <a:ext cx="455680" cy="553997"/>
            </a:xfrm>
            <a:prstGeom prst="rect">
              <a:avLst/>
            </a:prstGeom>
            <a:noFill/>
          </p:spPr>
          <p:txBody>
            <a:bodyPr wrap="none" rtlCol="0">
              <a:spAutoFit/>
            </a:bodyPr>
            <a:lstStyle/>
            <a:p>
              <a:r>
                <a:rPr lang="es-AR" sz="2100" dirty="0"/>
                <a:t>+</a:t>
              </a:r>
            </a:p>
          </p:txBody>
        </p:sp>
        <p:sp>
          <p:nvSpPr>
            <p:cNvPr id="23" name="TextBox 22"/>
            <p:cNvSpPr txBox="1"/>
            <p:nvPr/>
          </p:nvSpPr>
          <p:spPr>
            <a:xfrm>
              <a:off x="6804248" y="5445224"/>
              <a:ext cx="365912" cy="553997"/>
            </a:xfrm>
            <a:prstGeom prst="rect">
              <a:avLst/>
            </a:prstGeom>
            <a:noFill/>
          </p:spPr>
          <p:txBody>
            <a:bodyPr wrap="none" rtlCol="0">
              <a:spAutoFit/>
            </a:bodyPr>
            <a:lstStyle/>
            <a:p>
              <a:r>
                <a:rPr lang="es-AR" sz="2100" dirty="0"/>
                <a:t>-</a:t>
              </a:r>
            </a:p>
          </p:txBody>
        </p:sp>
      </p:grpSp>
      <p:sp>
        <p:nvSpPr>
          <p:cNvPr id="24" name="Rectangle 2"/>
          <p:cNvSpPr txBox="1">
            <a:spLocks noChangeArrowheads="1"/>
          </p:cNvSpPr>
          <p:nvPr/>
        </p:nvSpPr>
        <p:spPr>
          <a:xfrm>
            <a:off x="291704" y="52925"/>
            <a:ext cx="7952703" cy="434578"/>
          </a:xfrm>
          <a:prstGeom prst="rect">
            <a:avLst/>
          </a:prstGeom>
        </p:spPr>
        <p:txBody>
          <a:bodyPr/>
          <a:lstStyle/>
          <a:p>
            <a:pPr defTabSz="685800">
              <a:spcBef>
                <a:spcPct val="0"/>
              </a:spcBef>
              <a:defRPr/>
            </a:pPr>
            <a:r>
              <a:rPr lang="es-ES" sz="2800" kern="0" dirty="0">
                <a:latin typeface="+mj-lt"/>
                <a:ea typeface="+mj-ea"/>
                <a:cs typeface="+mj-cs"/>
              </a:rPr>
              <a:t>¿Qué nos mueve a hacer lo que hacemos?</a:t>
            </a:r>
          </a:p>
        </p:txBody>
      </p:sp>
      <p:pic>
        <p:nvPicPr>
          <p:cNvPr id="3" name="Imagen 2">
            <a:extLst>
              <a:ext uri="{FF2B5EF4-FFF2-40B4-BE49-F238E27FC236}">
                <a16:creationId xmlns:a16="http://schemas.microsoft.com/office/drawing/2014/main" id="{EB74C736-A1ED-4246-86D0-1BDE355BA122}"/>
              </a:ext>
            </a:extLst>
          </p:cNvPr>
          <p:cNvPicPr>
            <a:picLocks noChangeAspect="1"/>
          </p:cNvPicPr>
          <p:nvPr/>
        </p:nvPicPr>
        <p:blipFill>
          <a:blip r:embed="rId3"/>
          <a:stretch>
            <a:fillRect/>
          </a:stretch>
        </p:blipFill>
        <p:spPr>
          <a:xfrm>
            <a:off x="6928603" y="2119991"/>
            <a:ext cx="1579273" cy="1977866"/>
          </a:xfrm>
          <a:prstGeom prst="rect">
            <a:avLst/>
          </a:prstGeom>
        </p:spPr>
      </p:pic>
    </p:spTree>
    <p:extLst>
      <p:ext uri="{BB962C8B-B14F-4D97-AF65-F5344CB8AC3E}">
        <p14:creationId xmlns:p14="http://schemas.microsoft.com/office/powerpoint/2010/main" val="324259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a:extLst>
              <a:ext uri="{FF2B5EF4-FFF2-40B4-BE49-F238E27FC236}">
                <a16:creationId xmlns:a16="http://schemas.microsoft.com/office/drawing/2014/main" id="{3E11B43F-1766-409F-8E06-C496EF79B2FB}"/>
              </a:ext>
            </a:extLst>
          </p:cNvPr>
          <p:cNvSpPr/>
          <p:nvPr/>
        </p:nvSpPr>
        <p:spPr>
          <a:xfrm>
            <a:off x="-18268" y="-13309"/>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6804" name="Text Placeholder 4"/>
          <p:cNvSpPr>
            <a:spLocks noGrp="1"/>
          </p:cNvSpPr>
          <p:nvPr>
            <p:ph type="body" sz="quarter" idx="12"/>
          </p:nvPr>
        </p:nvSpPr>
        <p:spPr>
          <a:xfrm>
            <a:off x="602559" y="3870931"/>
            <a:ext cx="2970330" cy="379829"/>
          </a:xfrm>
        </p:spPr>
        <p:txBody>
          <a:bodyPr/>
          <a:lstStyle/>
          <a:p>
            <a:pPr algn="ctr">
              <a:buFont typeface="Arial" pitchFamily="34" charset="0"/>
              <a:buNone/>
            </a:pPr>
            <a:r>
              <a:rPr lang="es-ES_tradnl" sz="2100" dirty="0">
                <a:solidFill>
                  <a:srgbClr val="008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Reprimimos</a:t>
            </a:r>
          </a:p>
        </p:txBody>
      </p:sp>
      <p:pic>
        <p:nvPicPr>
          <p:cNvPr id="76805" name="Picture 7" descr="C:\Users\Pia Riccombeni\Z files - Marketing\6. IMAGE BANK INTERNAL\IMAGES - ORDENAR\Photos for DesignSupport\fotos dolo\BBVA\200246746-001.jpg"/>
          <p:cNvPicPr>
            <a:picLocks noChangeAspect="1" noChangeArrowheads="1"/>
          </p:cNvPicPr>
          <p:nvPr/>
        </p:nvPicPr>
        <p:blipFill>
          <a:blip r:embed="rId2" cstate="print"/>
          <a:srcRect l="6523" t="3905" r="6476"/>
          <a:stretch>
            <a:fillRect/>
          </a:stretch>
        </p:blipFill>
        <p:spPr bwMode="auto">
          <a:xfrm>
            <a:off x="539552" y="843558"/>
            <a:ext cx="3096344" cy="2737777"/>
          </a:xfrm>
          <a:prstGeom prst="rect">
            <a:avLst/>
          </a:prstGeom>
          <a:noFill/>
          <a:ln w="9525">
            <a:noFill/>
            <a:miter lim="800000"/>
            <a:headEnd/>
            <a:tailEnd/>
          </a:ln>
        </p:spPr>
      </p:pic>
      <p:sp>
        <p:nvSpPr>
          <p:cNvPr id="76806" name="Text Placeholder 4"/>
          <p:cNvSpPr txBox="1">
            <a:spLocks/>
          </p:cNvSpPr>
          <p:nvPr/>
        </p:nvSpPr>
        <p:spPr bwMode="auto">
          <a:xfrm>
            <a:off x="4085946" y="3709900"/>
            <a:ext cx="5112568" cy="718607"/>
          </a:xfrm>
          <a:prstGeom prst="rect">
            <a:avLst/>
          </a:prstGeom>
          <a:noFill/>
          <a:ln w="9525">
            <a:noFill/>
            <a:miter lim="800000"/>
            <a:headEnd/>
            <a:tailEnd/>
          </a:ln>
        </p:spPr>
        <p:txBody>
          <a:bodyPr/>
          <a:lstStyle/>
          <a:p>
            <a:pPr marL="257175" indent="-257175" algn="ctr">
              <a:spcBef>
                <a:spcPct val="20000"/>
              </a:spcBef>
              <a:buSzPct val="100000"/>
            </a:pPr>
            <a:r>
              <a:rPr lang="es-ES_tradnl" sz="2100" dirty="0">
                <a:solidFill>
                  <a:srgbClr val="FF0000"/>
                </a:solidFill>
                <a:effectLst>
                  <a:outerShdw blurRad="38100" dist="38100" dir="2700000" algn="tl">
                    <a:srgbClr val="000000">
                      <a:alpha val="43137"/>
                    </a:srgbClr>
                  </a:outerShdw>
                </a:effectLst>
              </a:rPr>
              <a:t>Explotamos ( = expresamos</a:t>
            </a:r>
          </a:p>
          <a:p>
            <a:pPr marL="257175" indent="-257175" algn="ctr">
              <a:spcBef>
                <a:spcPts val="0"/>
              </a:spcBef>
              <a:buSzPct val="100000"/>
            </a:pPr>
            <a:r>
              <a:rPr lang="es-ES_tradnl" sz="2100" dirty="0">
                <a:solidFill>
                  <a:srgbClr val="FF0000"/>
                </a:solidFill>
                <a:effectLst>
                  <a:outerShdw blurRad="38100" dist="38100" dir="2700000" algn="tl">
                    <a:srgbClr val="000000">
                      <a:alpha val="43137"/>
                    </a:srgbClr>
                  </a:outerShdw>
                </a:effectLst>
              </a:rPr>
              <a:t>de manera tóxica)</a:t>
            </a:r>
          </a:p>
          <a:p>
            <a:pPr marL="257175" indent="-257175" algn="ctr">
              <a:spcBef>
                <a:spcPct val="20000"/>
              </a:spcBef>
              <a:buSzPct val="100000"/>
            </a:pPr>
            <a:endParaRPr lang="es-ES_tradnl" sz="2100" dirty="0">
              <a:solidFill>
                <a:srgbClr val="FF0000"/>
              </a:solidFill>
            </a:endParaRPr>
          </a:p>
        </p:txBody>
      </p:sp>
      <p:sp>
        <p:nvSpPr>
          <p:cNvPr id="76807" name="Text Placeholder 4"/>
          <p:cNvSpPr txBox="1">
            <a:spLocks/>
          </p:cNvSpPr>
          <p:nvPr/>
        </p:nvSpPr>
        <p:spPr bwMode="auto">
          <a:xfrm>
            <a:off x="341264" y="4540357"/>
            <a:ext cx="8424935" cy="376858"/>
          </a:xfrm>
          <a:prstGeom prst="rect">
            <a:avLst/>
          </a:prstGeom>
          <a:noFill/>
          <a:ln w="19050">
            <a:solidFill>
              <a:schemeClr val="tx1"/>
            </a:solidFill>
            <a:miter lim="800000"/>
            <a:headEnd/>
            <a:tailEnd/>
          </a:ln>
        </p:spPr>
        <p:txBody>
          <a:bodyPr/>
          <a:lstStyle/>
          <a:p>
            <a:pPr marL="257175" indent="-257175" algn="ctr">
              <a:spcBef>
                <a:spcPct val="20000"/>
              </a:spcBef>
              <a:buSzPct val="100000"/>
            </a:pPr>
            <a:r>
              <a:rPr lang="es-ES_tradnl" sz="2000" dirty="0">
                <a:solidFill>
                  <a:srgbClr val="004666"/>
                </a:solidFill>
                <a:latin typeface="Lato"/>
              </a:rPr>
              <a:t>Ninguna de estas formas es efectiva</a:t>
            </a:r>
          </a:p>
        </p:txBody>
      </p:sp>
      <p:pic>
        <p:nvPicPr>
          <p:cNvPr id="76808" name="Picture 2"/>
          <p:cNvPicPr>
            <a:picLocks noChangeAspect="1" noChangeArrowheads="1"/>
          </p:cNvPicPr>
          <p:nvPr/>
        </p:nvPicPr>
        <p:blipFill>
          <a:blip r:embed="rId3" cstate="print"/>
          <a:srcRect/>
          <a:stretch>
            <a:fillRect/>
          </a:stretch>
        </p:blipFill>
        <p:spPr bwMode="auto">
          <a:xfrm>
            <a:off x="4085946" y="843558"/>
            <a:ext cx="4762736" cy="2737777"/>
          </a:xfrm>
          <a:prstGeom prst="rect">
            <a:avLst/>
          </a:prstGeom>
          <a:noFill/>
          <a:ln w="9525">
            <a:noFill/>
            <a:miter lim="800000"/>
            <a:headEnd/>
            <a:tailEnd/>
          </a:ln>
        </p:spPr>
      </p:pic>
      <p:sp>
        <p:nvSpPr>
          <p:cNvPr id="76809" name="TextBox 2"/>
          <p:cNvSpPr txBox="1">
            <a:spLocks noChangeArrowheads="1"/>
          </p:cNvSpPr>
          <p:nvPr/>
        </p:nvSpPr>
        <p:spPr bwMode="auto">
          <a:xfrm>
            <a:off x="251520" y="62075"/>
            <a:ext cx="8712968" cy="523220"/>
          </a:xfrm>
          <a:prstGeom prst="rect">
            <a:avLst/>
          </a:prstGeom>
          <a:noFill/>
          <a:ln w="9525">
            <a:noFill/>
            <a:miter lim="800000"/>
            <a:headEnd/>
            <a:tailEnd/>
          </a:ln>
        </p:spPr>
        <p:txBody>
          <a:bodyPr wrap="square">
            <a:spAutoFit/>
          </a:bodyPr>
          <a:lstStyle/>
          <a:p>
            <a:pPr eaLnBrk="0" hangingPunct="0">
              <a:buSzPct val="100000"/>
            </a:pPr>
            <a:r>
              <a:rPr lang="es-ES_tradnl" sz="2800" dirty="0">
                <a:latin typeface="+mj-lt"/>
                <a:ea typeface="+mj-ea"/>
                <a:cs typeface="+mj-cs"/>
              </a:rPr>
              <a:t>Ejemplo: Formas inefectivas de manejo del </a:t>
            </a:r>
            <a:r>
              <a:rPr lang="es-ES_tradnl" sz="2800" i="1" dirty="0">
                <a:solidFill>
                  <a:schemeClr val="tx1"/>
                </a:solidFill>
                <a:effectLst>
                  <a:outerShdw blurRad="38100" dist="38100" dir="2700000" algn="tl">
                    <a:srgbClr val="000000">
                      <a:alpha val="43137"/>
                    </a:srgbClr>
                  </a:outerShdw>
                </a:effectLst>
                <a:latin typeface="+mj-lt"/>
                <a:ea typeface="+mj-ea"/>
                <a:cs typeface="+mj-cs"/>
              </a:rPr>
              <a:t>enojo</a:t>
            </a:r>
            <a:endParaRPr lang="es-ES_tradnl" sz="2800" dirty="0">
              <a:solidFill>
                <a:schemeClr val="tx1"/>
              </a:solidFill>
              <a:effectLst>
                <a:outerShdw blurRad="38100" dist="38100" dir="2700000" algn="tl">
                  <a:srgbClr val="000000">
                    <a:alpha val="43137"/>
                  </a:srgbClr>
                </a:outerShdw>
              </a:effectLst>
              <a:latin typeface="+mj-lt"/>
              <a:ea typeface="+mj-ea"/>
              <a:cs typeface="+mj-cs"/>
            </a:endParaRPr>
          </a:p>
        </p:txBody>
      </p:sp>
      <p:sp>
        <p:nvSpPr>
          <p:cNvPr id="13" name="Slide Number Placeholder 3"/>
          <p:cNvSpPr txBox="1">
            <a:spLocks/>
          </p:cNvSpPr>
          <p:nvPr/>
        </p:nvSpPr>
        <p:spPr bwMode="auto">
          <a:xfrm>
            <a:off x="7536520"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58</a:t>
            </a:fld>
            <a:endParaRPr lang="en-US" sz="750" dirty="0">
              <a:solidFill>
                <a:srgbClr val="B2B2B2"/>
              </a:solidFill>
              <a:latin typeface="+mn-lt"/>
              <a:cs typeface="+mn-cs"/>
              <a:sym typeface="Trebuchet MS" pitchFamily="34" charset="0"/>
            </a:endParaRPr>
          </a:p>
        </p:txBody>
      </p:sp>
    </p:spTree>
    <p:extLst>
      <p:ext uri="{BB962C8B-B14F-4D97-AF65-F5344CB8AC3E}">
        <p14:creationId xmlns:p14="http://schemas.microsoft.com/office/powerpoint/2010/main" val="1388163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805"/>
                                        </p:tgtEl>
                                        <p:attrNameLst>
                                          <p:attrName>style.visibility</p:attrName>
                                        </p:attrNameLst>
                                      </p:cBhvr>
                                      <p:to>
                                        <p:strVal val="visible"/>
                                      </p:to>
                                    </p:set>
                                    <p:animEffect transition="in" filter="fade">
                                      <p:cBhvr>
                                        <p:cTn id="7" dur="250"/>
                                        <p:tgtEl>
                                          <p:spTgt spid="76805"/>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76804">
                                            <p:txEl>
                                              <p:pRg st="0" end="0"/>
                                            </p:txEl>
                                          </p:spTgt>
                                        </p:tgtEl>
                                        <p:attrNameLst>
                                          <p:attrName>style.visibility</p:attrName>
                                        </p:attrNameLst>
                                      </p:cBhvr>
                                      <p:to>
                                        <p:strVal val="visible"/>
                                      </p:to>
                                    </p:set>
                                    <p:animEffect transition="in" filter="wipe(up)">
                                      <p:cBhvr>
                                        <p:cTn id="11" dur="500"/>
                                        <p:tgtEl>
                                          <p:spTgt spid="7680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6808"/>
                                        </p:tgtEl>
                                        <p:attrNameLst>
                                          <p:attrName>style.visibility</p:attrName>
                                        </p:attrNameLst>
                                      </p:cBhvr>
                                      <p:to>
                                        <p:strVal val="visible"/>
                                      </p:to>
                                    </p:set>
                                    <p:animEffect transition="in" filter="fade">
                                      <p:cBhvr>
                                        <p:cTn id="16" dur="500"/>
                                        <p:tgtEl>
                                          <p:spTgt spid="76808"/>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76806"/>
                                        </p:tgtEl>
                                        <p:attrNameLst>
                                          <p:attrName>style.visibility</p:attrName>
                                        </p:attrNameLst>
                                      </p:cBhvr>
                                      <p:to>
                                        <p:strVal val="visible"/>
                                      </p:to>
                                    </p:set>
                                    <p:animEffect transition="in" filter="wipe(up)">
                                      <p:cBhvr>
                                        <p:cTn id="20" dur="500"/>
                                        <p:tgtEl>
                                          <p:spTgt spid="76806"/>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76807"/>
                                        </p:tgtEl>
                                        <p:attrNameLst>
                                          <p:attrName>style.visibility</p:attrName>
                                        </p:attrNameLst>
                                      </p:cBhvr>
                                      <p:to>
                                        <p:strVal val="visible"/>
                                      </p:to>
                                    </p:set>
                                    <p:anim calcmode="lin" valueType="num">
                                      <p:cBhvr>
                                        <p:cTn id="25" dur="500" fill="hold"/>
                                        <p:tgtEl>
                                          <p:spTgt spid="76807"/>
                                        </p:tgtEl>
                                        <p:attrNameLst>
                                          <p:attrName>ppt_x</p:attrName>
                                        </p:attrNameLst>
                                      </p:cBhvr>
                                      <p:tavLst>
                                        <p:tav tm="0">
                                          <p:val>
                                            <p:strVal val="#ppt_x"/>
                                          </p:val>
                                        </p:tav>
                                        <p:tav tm="100000">
                                          <p:val>
                                            <p:strVal val="#ppt_x"/>
                                          </p:val>
                                        </p:tav>
                                      </p:tavLst>
                                    </p:anim>
                                    <p:anim calcmode="lin" valueType="num">
                                      <p:cBhvr>
                                        <p:cTn id="26" dur="500" fill="hold"/>
                                        <p:tgtEl>
                                          <p:spTgt spid="76807"/>
                                        </p:tgtEl>
                                        <p:attrNameLst>
                                          <p:attrName>ppt_y</p:attrName>
                                        </p:attrNameLst>
                                      </p:cBhvr>
                                      <p:tavLst>
                                        <p:tav tm="0">
                                          <p:val>
                                            <p:strVal val="#ppt_y-#ppt_h/2"/>
                                          </p:val>
                                        </p:tav>
                                        <p:tav tm="100000">
                                          <p:val>
                                            <p:strVal val="#ppt_y"/>
                                          </p:val>
                                        </p:tav>
                                      </p:tavLst>
                                    </p:anim>
                                    <p:anim calcmode="lin" valueType="num">
                                      <p:cBhvr>
                                        <p:cTn id="27" dur="500" fill="hold"/>
                                        <p:tgtEl>
                                          <p:spTgt spid="76807"/>
                                        </p:tgtEl>
                                        <p:attrNameLst>
                                          <p:attrName>ppt_w</p:attrName>
                                        </p:attrNameLst>
                                      </p:cBhvr>
                                      <p:tavLst>
                                        <p:tav tm="0">
                                          <p:val>
                                            <p:strVal val="#ppt_w"/>
                                          </p:val>
                                        </p:tav>
                                        <p:tav tm="100000">
                                          <p:val>
                                            <p:strVal val="#ppt_w"/>
                                          </p:val>
                                        </p:tav>
                                      </p:tavLst>
                                    </p:anim>
                                    <p:anim calcmode="lin" valueType="num">
                                      <p:cBhvr>
                                        <p:cTn id="28" dur="500" fill="hold"/>
                                        <p:tgtEl>
                                          <p:spTgt spid="768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build="p"/>
      <p:bldP spid="76806" grpId="0"/>
      <p:bldP spid="7680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2" descr="scream - breakdown"/>
          <p:cNvPicPr>
            <a:picLocks noChangeAspect="1" noChangeArrowheads="1"/>
          </p:cNvPicPr>
          <p:nvPr/>
        </p:nvPicPr>
        <p:blipFill>
          <a:blip r:embed="rId2" cstate="print"/>
          <a:srcRect/>
          <a:stretch>
            <a:fillRect/>
          </a:stretch>
        </p:blipFill>
        <p:spPr bwMode="auto">
          <a:xfrm>
            <a:off x="1177529" y="3498057"/>
            <a:ext cx="1436252" cy="1436252"/>
          </a:xfrm>
          <a:prstGeom prst="rect">
            <a:avLst/>
          </a:prstGeom>
          <a:noFill/>
          <a:ln w="9525">
            <a:noFill/>
            <a:miter lim="800000"/>
            <a:headEnd/>
            <a:tailEnd/>
          </a:ln>
        </p:spPr>
      </p:pic>
      <p:sp>
        <p:nvSpPr>
          <p:cNvPr id="10248" name="Text Box 4"/>
          <p:cNvSpPr txBox="1">
            <a:spLocks noChangeArrowheads="1"/>
          </p:cNvSpPr>
          <p:nvPr/>
        </p:nvSpPr>
        <p:spPr bwMode="auto">
          <a:xfrm>
            <a:off x="1456928" y="3651200"/>
            <a:ext cx="810816" cy="216694"/>
          </a:xfrm>
          <a:prstGeom prst="rect">
            <a:avLst/>
          </a:prstGeom>
          <a:noFill/>
          <a:ln w="9525">
            <a:noFill/>
            <a:miter lim="800000"/>
            <a:headEnd/>
            <a:tailEnd/>
          </a:ln>
        </p:spPr>
        <p:txBody>
          <a:bodyPr lIns="68537" tIns="34268" rIns="68537" bIns="34268"/>
          <a:lstStyle/>
          <a:p>
            <a:pPr algn="ctr" defTabSz="684322">
              <a:defRPr/>
            </a:pPr>
            <a:r>
              <a:rPr lang="es-AR" sz="1400" dirty="0">
                <a:solidFill>
                  <a:schemeClr val="bg1"/>
                </a:solidFill>
                <a:latin typeface="+mn-lt"/>
                <a:cs typeface="Times New Roman" pitchFamily="18" charset="0"/>
              </a:rPr>
              <a:t>Enojo</a:t>
            </a:r>
            <a:endParaRPr lang="es-AR" sz="2800" dirty="0">
              <a:solidFill>
                <a:schemeClr val="bg1"/>
              </a:solidFill>
              <a:latin typeface="+mn-lt"/>
            </a:endParaRPr>
          </a:p>
        </p:txBody>
      </p:sp>
      <p:sp>
        <p:nvSpPr>
          <p:cNvPr id="10249" name="Text Box 7"/>
          <p:cNvSpPr txBox="1">
            <a:spLocks noChangeArrowheads="1"/>
          </p:cNvSpPr>
          <p:nvPr/>
        </p:nvSpPr>
        <p:spPr bwMode="auto">
          <a:xfrm>
            <a:off x="1452051" y="1623792"/>
            <a:ext cx="1889998" cy="731046"/>
          </a:xfrm>
          <a:prstGeom prst="rect">
            <a:avLst/>
          </a:prstGeom>
          <a:solidFill>
            <a:srgbClr val="FFFFFF"/>
          </a:solidFill>
          <a:ln w="9525">
            <a:noFill/>
            <a:miter lim="800000"/>
            <a:headEnd/>
            <a:tailEnd/>
          </a:ln>
        </p:spPr>
        <p:txBody>
          <a:bodyPr lIns="68537" tIns="34268" rIns="68537" bIns="34268"/>
          <a:lstStyle/>
          <a:p>
            <a:pPr algn="ctr" defTabSz="684322">
              <a:spcBef>
                <a:spcPts val="0"/>
              </a:spcBef>
              <a:defRPr/>
            </a:pPr>
            <a:r>
              <a:rPr lang="es-AR" dirty="0">
                <a:latin typeface="+mn-lt"/>
                <a:cs typeface="Times New Roman" pitchFamily="18" charset="0"/>
              </a:rPr>
              <a:t>Conciencia</a:t>
            </a:r>
          </a:p>
          <a:p>
            <a:pPr algn="ctr" defTabSz="684322">
              <a:spcBef>
                <a:spcPts val="0"/>
              </a:spcBef>
              <a:defRPr/>
            </a:pPr>
            <a:r>
              <a:rPr lang="es-AR" dirty="0">
                <a:latin typeface="+mn-lt"/>
                <a:cs typeface="Times New Roman" pitchFamily="18" charset="0"/>
              </a:rPr>
              <a:t>pre-enojo</a:t>
            </a:r>
          </a:p>
        </p:txBody>
      </p:sp>
      <p:sp>
        <p:nvSpPr>
          <p:cNvPr id="914438" name="Oval 8"/>
          <p:cNvSpPr>
            <a:spLocks noChangeArrowheads="1"/>
          </p:cNvSpPr>
          <p:nvPr/>
        </p:nvSpPr>
        <p:spPr bwMode="auto">
          <a:xfrm>
            <a:off x="1621005" y="2388397"/>
            <a:ext cx="1503198" cy="616744"/>
          </a:xfrm>
          <a:prstGeom prst="ellipse">
            <a:avLst/>
          </a:prstGeom>
          <a:noFill/>
          <a:ln w="9525">
            <a:solidFill>
              <a:srgbClr val="000000"/>
            </a:solidFill>
            <a:round/>
            <a:headEnd/>
            <a:tailEnd/>
          </a:ln>
          <a:scene3d>
            <a:camera prst="orthographicFront"/>
            <a:lightRig rig="threePt" dir="t"/>
          </a:scene3d>
          <a:sp3d>
            <a:bevelT/>
          </a:sp3d>
        </p:spPr>
        <p:txBody>
          <a:bodyPr lIns="68552" tIns="34276" rIns="68552" bIns="34276"/>
          <a:lstStyle/>
          <a:p>
            <a:pPr>
              <a:defRPr/>
            </a:pPr>
            <a:endParaRPr lang="fr-FR" sz="1200">
              <a:latin typeface="Helvetica Neue" pitchFamily="2"/>
              <a:cs typeface="Arial" charset="0"/>
            </a:endParaRPr>
          </a:p>
        </p:txBody>
      </p:sp>
      <p:sp>
        <p:nvSpPr>
          <p:cNvPr id="30730" name="Rectangle 12"/>
          <p:cNvSpPr>
            <a:spLocks noChangeArrowheads="1"/>
          </p:cNvSpPr>
          <p:nvPr/>
        </p:nvSpPr>
        <p:spPr bwMode="auto">
          <a:xfrm>
            <a:off x="6477000" y="2536367"/>
            <a:ext cx="65" cy="473206"/>
          </a:xfrm>
          <a:prstGeom prst="rect">
            <a:avLst/>
          </a:prstGeom>
          <a:noFill/>
          <a:ln w="9525" algn="ctr">
            <a:noFill/>
            <a:miter lim="800000"/>
            <a:headEnd/>
            <a:tailEnd/>
          </a:ln>
        </p:spPr>
        <p:txBody>
          <a:bodyPr wrap="none" lIns="0" tIns="0" rIns="0" bIns="0" anchor="ctr">
            <a:spAutoFit/>
          </a:bodyPr>
          <a:lstStyle/>
          <a:p>
            <a:pPr defTabSz="684322"/>
            <a:endParaRPr lang="es-AR" sz="750" dirty="0">
              <a:latin typeface="Helvetica Neue" pitchFamily="2"/>
              <a:cs typeface="Times New Roman" pitchFamily="18" charset="0"/>
            </a:endParaRPr>
          </a:p>
          <a:p>
            <a:pPr defTabSz="684322"/>
            <a:br>
              <a:rPr lang="es-AR" sz="750" dirty="0">
                <a:latin typeface="Helvetica Neue" pitchFamily="2"/>
                <a:cs typeface="Times New Roman" pitchFamily="18" charset="0"/>
              </a:rPr>
            </a:br>
            <a:endParaRPr lang="es-AR" sz="1200" dirty="0">
              <a:latin typeface="Helvetica Neue" pitchFamily="2"/>
            </a:endParaRPr>
          </a:p>
        </p:txBody>
      </p:sp>
      <p:sp>
        <p:nvSpPr>
          <p:cNvPr id="30731" name="Rectangle 13"/>
          <p:cNvSpPr>
            <a:spLocks noChangeArrowheads="1"/>
          </p:cNvSpPr>
          <p:nvPr/>
        </p:nvSpPr>
        <p:spPr bwMode="auto">
          <a:xfrm>
            <a:off x="6477000" y="2536367"/>
            <a:ext cx="65" cy="473206"/>
          </a:xfrm>
          <a:prstGeom prst="rect">
            <a:avLst/>
          </a:prstGeom>
          <a:noFill/>
          <a:ln w="9525" algn="ctr">
            <a:noFill/>
            <a:miter lim="800000"/>
            <a:headEnd/>
            <a:tailEnd/>
          </a:ln>
        </p:spPr>
        <p:txBody>
          <a:bodyPr wrap="none" lIns="0" tIns="0" rIns="0" bIns="0" anchor="ctr">
            <a:spAutoFit/>
          </a:bodyPr>
          <a:lstStyle/>
          <a:p>
            <a:pPr defTabSz="684322"/>
            <a:endParaRPr lang="es-AR" sz="750" dirty="0">
              <a:latin typeface="Helvetica Neue" pitchFamily="2"/>
              <a:cs typeface="Times New Roman" pitchFamily="18" charset="0"/>
            </a:endParaRPr>
          </a:p>
          <a:p>
            <a:pPr defTabSz="684322"/>
            <a:br>
              <a:rPr lang="es-AR" sz="750" dirty="0">
                <a:latin typeface="Helvetica Neue" pitchFamily="2"/>
                <a:cs typeface="Times New Roman" pitchFamily="18" charset="0"/>
              </a:rPr>
            </a:br>
            <a:endParaRPr lang="es-AR" sz="1200" dirty="0">
              <a:latin typeface="Helvetica Neue" pitchFamily="2"/>
            </a:endParaRPr>
          </a:p>
        </p:txBody>
      </p:sp>
      <p:grpSp>
        <p:nvGrpSpPr>
          <p:cNvPr id="2" name="Group 14"/>
          <p:cNvGrpSpPr>
            <a:grpSpLocks/>
          </p:cNvGrpSpPr>
          <p:nvPr/>
        </p:nvGrpSpPr>
        <p:grpSpPr bwMode="auto">
          <a:xfrm>
            <a:off x="3117057" y="1022748"/>
            <a:ext cx="4883944" cy="1406128"/>
            <a:chOff x="1498" y="605"/>
            <a:chExt cx="3196" cy="1181"/>
          </a:xfrm>
        </p:grpSpPr>
        <p:sp>
          <p:nvSpPr>
            <p:cNvPr id="914442" name="Oval 15"/>
            <p:cNvSpPr>
              <a:spLocks noChangeArrowheads="1"/>
            </p:cNvSpPr>
            <p:nvPr/>
          </p:nvSpPr>
          <p:spPr bwMode="auto">
            <a:xfrm>
              <a:off x="3715" y="605"/>
              <a:ext cx="979" cy="518"/>
            </a:xfrm>
            <a:prstGeom prst="ellipse">
              <a:avLst/>
            </a:prstGeom>
            <a:solidFill>
              <a:srgbClr val="FF7C80"/>
            </a:solidFill>
            <a:ln w="9525">
              <a:solidFill>
                <a:srgbClr val="CC0000"/>
              </a:solidFill>
              <a:round/>
              <a:headEnd/>
              <a:tailEnd/>
            </a:ln>
            <a:scene3d>
              <a:camera prst="orthographicFront"/>
              <a:lightRig rig="threePt" dir="t"/>
            </a:scene3d>
            <a:sp3d>
              <a:bevelT/>
            </a:sp3d>
          </p:spPr>
          <p:txBody>
            <a:bodyPr/>
            <a:lstStyle/>
            <a:p>
              <a:pPr>
                <a:defRPr/>
              </a:pPr>
              <a:endParaRPr lang="fr-FR" sz="1200">
                <a:latin typeface="Helvetica Neue" pitchFamily="2"/>
                <a:cs typeface="Arial" charset="0"/>
              </a:endParaRPr>
            </a:p>
          </p:txBody>
        </p:sp>
        <p:sp>
          <p:nvSpPr>
            <p:cNvPr id="30758" name="Line 16"/>
            <p:cNvSpPr>
              <a:spLocks noChangeShapeType="1"/>
            </p:cNvSpPr>
            <p:nvPr/>
          </p:nvSpPr>
          <p:spPr bwMode="auto">
            <a:xfrm flipV="1">
              <a:off x="1498" y="950"/>
              <a:ext cx="2217" cy="836"/>
            </a:xfrm>
            <a:prstGeom prst="line">
              <a:avLst/>
            </a:prstGeom>
            <a:noFill/>
            <a:ln w="9525">
              <a:solidFill>
                <a:srgbClr val="000000"/>
              </a:solidFill>
              <a:round/>
              <a:headEnd/>
              <a:tailEnd type="triangle" w="med" len="med"/>
            </a:ln>
          </p:spPr>
          <p:txBody>
            <a:bodyPr/>
            <a:lstStyle/>
            <a:p>
              <a:endParaRPr lang="es-AR" sz="1200"/>
            </a:p>
          </p:txBody>
        </p:sp>
        <p:sp>
          <p:nvSpPr>
            <p:cNvPr id="10281" name="Text Box 17"/>
            <p:cNvSpPr txBox="1">
              <a:spLocks noChangeArrowheads="1"/>
            </p:cNvSpPr>
            <p:nvPr/>
          </p:nvSpPr>
          <p:spPr bwMode="auto">
            <a:xfrm>
              <a:off x="3849" y="1242"/>
              <a:ext cx="655" cy="233"/>
            </a:xfrm>
            <a:prstGeom prst="rect">
              <a:avLst/>
            </a:prstGeom>
            <a:noFill/>
            <a:ln w="9525" algn="ctr">
              <a:noFill/>
              <a:miter lim="800000"/>
              <a:headEnd/>
              <a:tailEnd/>
            </a:ln>
          </p:spPr>
          <p:txBody>
            <a:bodyPr wrap="none" lIns="0" tIns="0" rIns="0" bIns="0">
              <a:spAutoFit/>
            </a:bodyPr>
            <a:lstStyle/>
            <a:p>
              <a:pPr defTabSz="684322">
                <a:defRPr/>
              </a:pPr>
              <a:r>
                <a:rPr lang="es-AR" sz="1800" b="0" dirty="0">
                  <a:latin typeface="+mn-lt"/>
                  <a:cs typeface="Arial" charset="0"/>
                </a:rPr>
                <a:t>Explosión</a:t>
              </a:r>
            </a:p>
          </p:txBody>
        </p:sp>
      </p:grpSp>
      <p:grpSp>
        <p:nvGrpSpPr>
          <p:cNvPr id="3" name="Group 18"/>
          <p:cNvGrpSpPr>
            <a:grpSpLocks/>
          </p:cNvGrpSpPr>
          <p:nvPr/>
        </p:nvGrpSpPr>
        <p:grpSpPr bwMode="auto">
          <a:xfrm>
            <a:off x="3184921" y="2532461"/>
            <a:ext cx="4816079" cy="965596"/>
            <a:chOff x="1555" y="1873"/>
            <a:chExt cx="3139" cy="811"/>
          </a:xfrm>
        </p:grpSpPr>
        <p:sp>
          <p:nvSpPr>
            <p:cNvPr id="10268" name="Text Box 19"/>
            <p:cNvSpPr txBox="1">
              <a:spLocks noChangeArrowheads="1"/>
            </p:cNvSpPr>
            <p:nvPr/>
          </p:nvSpPr>
          <p:spPr bwMode="auto">
            <a:xfrm>
              <a:off x="3957" y="2477"/>
              <a:ext cx="608" cy="207"/>
            </a:xfrm>
            <a:prstGeom prst="rect">
              <a:avLst/>
            </a:prstGeom>
            <a:noFill/>
            <a:ln w="9525" algn="ctr">
              <a:noFill/>
              <a:miter lim="800000"/>
              <a:headEnd/>
              <a:tailEnd/>
            </a:ln>
          </p:spPr>
          <p:txBody>
            <a:bodyPr wrap="none" lIns="0" tIns="0" rIns="0" bIns="0">
              <a:spAutoFit/>
            </a:bodyPr>
            <a:lstStyle/>
            <a:p>
              <a:pPr algn="ctr" defTabSz="684322">
                <a:defRPr/>
              </a:pPr>
              <a:r>
                <a:rPr lang="es-AR" b="0" dirty="0"/>
                <a:t>Represión</a:t>
              </a:r>
            </a:p>
          </p:txBody>
        </p:sp>
        <p:sp>
          <p:nvSpPr>
            <p:cNvPr id="30747" name="Oval 20"/>
            <p:cNvSpPr>
              <a:spLocks noChangeArrowheads="1"/>
            </p:cNvSpPr>
            <p:nvPr/>
          </p:nvSpPr>
          <p:spPr bwMode="auto">
            <a:xfrm>
              <a:off x="3715" y="1873"/>
              <a:ext cx="979" cy="518"/>
            </a:xfrm>
            <a:prstGeom prst="ellipse">
              <a:avLst/>
            </a:prstGeom>
            <a:noFill/>
            <a:ln w="9525">
              <a:solidFill>
                <a:srgbClr val="000000"/>
              </a:solidFill>
              <a:round/>
              <a:headEnd/>
              <a:tailEnd/>
            </a:ln>
          </p:spPr>
          <p:txBody>
            <a:bodyPr/>
            <a:lstStyle/>
            <a:p>
              <a:endParaRPr lang="fr-FR" sz="1200">
                <a:latin typeface="Helvetica Neue" pitchFamily="2"/>
              </a:endParaRPr>
            </a:p>
          </p:txBody>
        </p:sp>
        <p:sp>
          <p:nvSpPr>
            <p:cNvPr id="914448" name="Oval 21"/>
            <p:cNvSpPr>
              <a:spLocks noChangeArrowheads="1"/>
            </p:cNvSpPr>
            <p:nvPr/>
          </p:nvSpPr>
          <p:spPr bwMode="auto">
            <a:xfrm>
              <a:off x="4349" y="2046"/>
              <a:ext cx="230" cy="172"/>
            </a:xfrm>
            <a:prstGeom prst="ellipse">
              <a:avLst/>
            </a:prstGeom>
            <a:solidFill>
              <a:srgbClr val="FF7C80"/>
            </a:solidFill>
            <a:ln w="9525">
              <a:solidFill>
                <a:srgbClr val="CC0000"/>
              </a:solidFill>
              <a:round/>
              <a:headEnd/>
              <a:tailEnd/>
            </a:ln>
            <a:scene3d>
              <a:camera prst="orthographicFront"/>
              <a:lightRig rig="threePt" dir="t"/>
            </a:scene3d>
            <a:sp3d>
              <a:bevelT/>
            </a:sp3d>
          </p:spPr>
          <p:txBody>
            <a:bodyPr/>
            <a:lstStyle/>
            <a:p>
              <a:pPr>
                <a:defRPr/>
              </a:pPr>
              <a:endParaRPr lang="fr-FR" sz="1200">
                <a:latin typeface="Helvetica Neue" pitchFamily="2"/>
                <a:cs typeface="Arial" charset="0"/>
              </a:endParaRPr>
            </a:p>
          </p:txBody>
        </p:sp>
        <p:sp>
          <p:nvSpPr>
            <p:cNvPr id="30751" name="Line 22"/>
            <p:cNvSpPr>
              <a:spLocks noChangeShapeType="1"/>
            </p:cNvSpPr>
            <p:nvPr/>
          </p:nvSpPr>
          <p:spPr bwMode="auto">
            <a:xfrm>
              <a:off x="1555" y="2016"/>
              <a:ext cx="2131" cy="29"/>
            </a:xfrm>
            <a:prstGeom prst="line">
              <a:avLst/>
            </a:prstGeom>
            <a:noFill/>
            <a:ln w="9525">
              <a:solidFill>
                <a:srgbClr val="000000"/>
              </a:solidFill>
              <a:round/>
              <a:headEnd/>
              <a:tailEnd type="triangle" w="med" len="med"/>
            </a:ln>
          </p:spPr>
          <p:txBody>
            <a:bodyPr/>
            <a:lstStyle/>
            <a:p>
              <a:endParaRPr lang="es-AR" sz="1200"/>
            </a:p>
          </p:txBody>
        </p:sp>
        <p:sp>
          <p:nvSpPr>
            <p:cNvPr id="30752" name="Line 23"/>
            <p:cNvSpPr>
              <a:spLocks noChangeShapeType="1"/>
            </p:cNvSpPr>
            <p:nvPr/>
          </p:nvSpPr>
          <p:spPr bwMode="auto">
            <a:xfrm>
              <a:off x="4003" y="1930"/>
              <a:ext cx="346" cy="115"/>
            </a:xfrm>
            <a:prstGeom prst="line">
              <a:avLst/>
            </a:prstGeom>
            <a:noFill/>
            <a:ln w="9525">
              <a:solidFill>
                <a:srgbClr val="000000"/>
              </a:solidFill>
              <a:round/>
              <a:headEnd/>
              <a:tailEnd type="triangle" w="med" len="med"/>
            </a:ln>
          </p:spPr>
          <p:txBody>
            <a:bodyPr/>
            <a:lstStyle/>
            <a:p>
              <a:endParaRPr lang="es-AR" sz="1200"/>
            </a:p>
          </p:txBody>
        </p:sp>
        <p:sp>
          <p:nvSpPr>
            <p:cNvPr id="30753" name="Line 24"/>
            <p:cNvSpPr>
              <a:spLocks noChangeShapeType="1"/>
            </p:cNvSpPr>
            <p:nvPr/>
          </p:nvSpPr>
          <p:spPr bwMode="auto">
            <a:xfrm flipV="1">
              <a:off x="3888" y="2132"/>
              <a:ext cx="432" cy="29"/>
            </a:xfrm>
            <a:prstGeom prst="line">
              <a:avLst/>
            </a:prstGeom>
            <a:noFill/>
            <a:ln w="9525">
              <a:solidFill>
                <a:srgbClr val="000000"/>
              </a:solidFill>
              <a:round/>
              <a:headEnd/>
              <a:tailEnd type="triangle" w="med" len="med"/>
            </a:ln>
          </p:spPr>
          <p:txBody>
            <a:bodyPr/>
            <a:lstStyle/>
            <a:p>
              <a:endParaRPr lang="es-AR" sz="1200"/>
            </a:p>
          </p:txBody>
        </p:sp>
        <p:sp>
          <p:nvSpPr>
            <p:cNvPr id="30754" name="Line 25"/>
            <p:cNvSpPr>
              <a:spLocks noChangeShapeType="1"/>
            </p:cNvSpPr>
            <p:nvPr/>
          </p:nvSpPr>
          <p:spPr bwMode="auto">
            <a:xfrm flipV="1">
              <a:off x="4003" y="2218"/>
              <a:ext cx="403" cy="115"/>
            </a:xfrm>
            <a:prstGeom prst="line">
              <a:avLst/>
            </a:prstGeom>
            <a:noFill/>
            <a:ln w="9525">
              <a:solidFill>
                <a:srgbClr val="000000"/>
              </a:solidFill>
              <a:round/>
              <a:headEnd/>
              <a:tailEnd type="triangle" w="med" len="med"/>
            </a:ln>
          </p:spPr>
          <p:txBody>
            <a:bodyPr/>
            <a:lstStyle/>
            <a:p>
              <a:endParaRPr lang="es-AR" sz="1200"/>
            </a:p>
          </p:txBody>
        </p:sp>
      </p:grpSp>
      <p:grpSp>
        <p:nvGrpSpPr>
          <p:cNvPr id="4" name="Group 26"/>
          <p:cNvGrpSpPr>
            <a:grpSpLocks/>
          </p:cNvGrpSpPr>
          <p:nvPr/>
        </p:nvGrpSpPr>
        <p:grpSpPr bwMode="auto">
          <a:xfrm>
            <a:off x="2978944" y="3045620"/>
            <a:ext cx="5441273" cy="1852612"/>
            <a:chOff x="1382" y="2304"/>
            <a:chExt cx="3867" cy="1651"/>
          </a:xfrm>
        </p:grpSpPr>
        <p:sp>
          <p:nvSpPr>
            <p:cNvPr id="914454" name="Oval 27"/>
            <p:cNvSpPr>
              <a:spLocks noChangeArrowheads="1"/>
            </p:cNvSpPr>
            <p:nvPr/>
          </p:nvSpPr>
          <p:spPr bwMode="auto">
            <a:xfrm>
              <a:off x="3956" y="3049"/>
              <a:ext cx="979" cy="518"/>
            </a:xfrm>
            <a:prstGeom prst="ellipse">
              <a:avLst/>
            </a:prstGeom>
            <a:solidFill>
              <a:srgbClr val="FF7C80"/>
            </a:solidFill>
            <a:ln w="9525">
              <a:solidFill>
                <a:srgbClr val="CC0000"/>
              </a:solidFill>
              <a:round/>
              <a:headEnd/>
              <a:tailEnd/>
            </a:ln>
            <a:scene3d>
              <a:camera prst="orthographicFront"/>
              <a:lightRig rig="threePt" dir="t"/>
            </a:scene3d>
            <a:sp3d>
              <a:bevelT/>
            </a:sp3d>
          </p:spPr>
          <p:txBody>
            <a:bodyPr/>
            <a:lstStyle/>
            <a:p>
              <a:pPr>
                <a:defRPr/>
              </a:pPr>
              <a:endParaRPr lang="fr-FR" sz="1200">
                <a:latin typeface="+mn-lt"/>
                <a:cs typeface="Arial" charset="0"/>
              </a:endParaRPr>
            </a:p>
          </p:txBody>
        </p:sp>
        <p:sp>
          <p:nvSpPr>
            <p:cNvPr id="10261" name="Oval 28"/>
            <p:cNvSpPr>
              <a:spLocks noChangeArrowheads="1"/>
            </p:cNvSpPr>
            <p:nvPr/>
          </p:nvSpPr>
          <p:spPr bwMode="auto">
            <a:xfrm>
              <a:off x="2880" y="2819"/>
              <a:ext cx="2323" cy="867"/>
            </a:xfrm>
            <a:prstGeom prst="ellipse">
              <a:avLst/>
            </a:prstGeom>
            <a:noFill/>
            <a:ln w="9525">
              <a:solidFill>
                <a:srgbClr val="000000"/>
              </a:solidFill>
              <a:round/>
              <a:headEnd/>
              <a:tailEnd/>
            </a:ln>
          </p:spPr>
          <p:txBody>
            <a:bodyPr/>
            <a:lstStyle/>
            <a:p>
              <a:pPr>
                <a:defRPr/>
              </a:pPr>
              <a:endParaRPr lang="fr-FR" sz="1200">
                <a:latin typeface="+mn-lt"/>
                <a:cs typeface="Arial" charset="0"/>
              </a:endParaRPr>
            </a:p>
          </p:txBody>
        </p:sp>
        <p:sp>
          <p:nvSpPr>
            <p:cNvPr id="10262" name="Line 29"/>
            <p:cNvSpPr>
              <a:spLocks noChangeShapeType="1"/>
            </p:cNvSpPr>
            <p:nvPr/>
          </p:nvSpPr>
          <p:spPr bwMode="auto">
            <a:xfrm>
              <a:off x="1382" y="2304"/>
              <a:ext cx="1498" cy="806"/>
            </a:xfrm>
            <a:prstGeom prst="line">
              <a:avLst/>
            </a:prstGeom>
            <a:noFill/>
            <a:ln w="9525">
              <a:solidFill>
                <a:srgbClr val="000000"/>
              </a:solidFill>
              <a:round/>
              <a:headEnd/>
              <a:tailEnd type="triangle" w="med" len="med"/>
            </a:ln>
          </p:spPr>
          <p:txBody>
            <a:bodyPr/>
            <a:lstStyle/>
            <a:p>
              <a:pPr>
                <a:defRPr/>
              </a:pPr>
              <a:endParaRPr lang="en-US" sz="1200">
                <a:latin typeface="+mn-lt"/>
                <a:cs typeface="Arial" charset="0"/>
              </a:endParaRPr>
            </a:p>
          </p:txBody>
        </p:sp>
        <p:sp>
          <p:nvSpPr>
            <p:cNvPr id="11294" name="AutoShape 30"/>
            <p:cNvSpPr>
              <a:spLocks noChangeArrowheads="1"/>
            </p:cNvSpPr>
            <p:nvPr/>
          </p:nvSpPr>
          <p:spPr bwMode="auto">
            <a:xfrm>
              <a:off x="2995" y="3197"/>
              <a:ext cx="115" cy="115"/>
            </a:xfrm>
            <a:prstGeom prst="star5">
              <a:avLst/>
            </a:prstGeom>
            <a:solidFill>
              <a:srgbClr val="000000"/>
            </a:solidFill>
            <a:ln w="9525">
              <a:solidFill>
                <a:srgbClr val="000000"/>
              </a:solidFill>
              <a:miter lim="800000"/>
              <a:headEnd/>
              <a:tailEnd/>
            </a:ln>
          </p:spPr>
          <p:txBody>
            <a:bodyPr/>
            <a:lstStyle/>
            <a:p>
              <a:pPr>
                <a:defRPr/>
              </a:pPr>
              <a:endParaRPr lang="fr-FR" sz="1200">
                <a:latin typeface="+mn-lt"/>
                <a:cs typeface="Arial" charset="0"/>
              </a:endParaRPr>
            </a:p>
          </p:txBody>
        </p:sp>
        <p:sp>
          <p:nvSpPr>
            <p:cNvPr id="10264" name="Line 31"/>
            <p:cNvSpPr>
              <a:spLocks noChangeShapeType="1"/>
            </p:cNvSpPr>
            <p:nvPr/>
          </p:nvSpPr>
          <p:spPr bwMode="auto">
            <a:xfrm>
              <a:off x="3110" y="3283"/>
              <a:ext cx="979" cy="178"/>
            </a:xfrm>
            <a:prstGeom prst="line">
              <a:avLst/>
            </a:prstGeom>
            <a:noFill/>
            <a:ln w="19050">
              <a:solidFill>
                <a:srgbClr val="000000"/>
              </a:solidFill>
              <a:round/>
              <a:headEnd/>
              <a:tailEnd/>
            </a:ln>
          </p:spPr>
          <p:txBody>
            <a:bodyPr/>
            <a:lstStyle/>
            <a:p>
              <a:pPr>
                <a:defRPr/>
              </a:pPr>
              <a:endParaRPr lang="en-US" sz="1200">
                <a:latin typeface="+mn-lt"/>
                <a:cs typeface="Arial" charset="0"/>
              </a:endParaRPr>
            </a:p>
          </p:txBody>
        </p:sp>
        <p:sp>
          <p:nvSpPr>
            <p:cNvPr id="10265" name="Line 32"/>
            <p:cNvSpPr>
              <a:spLocks noChangeShapeType="1"/>
            </p:cNvSpPr>
            <p:nvPr/>
          </p:nvSpPr>
          <p:spPr bwMode="auto">
            <a:xfrm flipV="1">
              <a:off x="3110" y="3078"/>
              <a:ext cx="962" cy="118"/>
            </a:xfrm>
            <a:prstGeom prst="line">
              <a:avLst/>
            </a:prstGeom>
            <a:noFill/>
            <a:ln w="19050">
              <a:solidFill>
                <a:srgbClr val="000000"/>
              </a:solidFill>
              <a:round/>
              <a:headEnd/>
              <a:tailEnd/>
            </a:ln>
          </p:spPr>
          <p:txBody>
            <a:bodyPr/>
            <a:lstStyle/>
            <a:p>
              <a:pPr>
                <a:defRPr/>
              </a:pPr>
              <a:endParaRPr lang="en-US" sz="1200">
                <a:latin typeface="+mn-lt"/>
                <a:cs typeface="Arial" charset="0"/>
              </a:endParaRPr>
            </a:p>
          </p:txBody>
        </p:sp>
        <p:sp>
          <p:nvSpPr>
            <p:cNvPr id="10266" name="Text Box 33"/>
            <p:cNvSpPr txBox="1">
              <a:spLocks noChangeArrowheads="1"/>
            </p:cNvSpPr>
            <p:nvPr/>
          </p:nvSpPr>
          <p:spPr bwMode="auto">
            <a:xfrm>
              <a:off x="1472" y="3197"/>
              <a:ext cx="1212" cy="155"/>
            </a:xfrm>
            <a:prstGeom prst="rect">
              <a:avLst/>
            </a:prstGeom>
            <a:noFill/>
            <a:ln w="9525" algn="ctr">
              <a:noFill/>
              <a:miter lim="800000"/>
              <a:headEnd/>
              <a:tailEnd/>
            </a:ln>
          </p:spPr>
          <p:txBody>
            <a:bodyPr wrap="none" lIns="0" tIns="0" rIns="0" bIns="0">
              <a:spAutoFit/>
            </a:bodyPr>
            <a:lstStyle/>
            <a:p>
              <a:pPr defTabSz="684322">
                <a:defRPr/>
              </a:pPr>
              <a:r>
                <a:rPr lang="es-AR" sz="1200" dirty="0">
                  <a:latin typeface="+mn-lt"/>
                  <a:cs typeface="Arial" charset="0"/>
                </a:rPr>
                <a:t>Testigo/Observador</a:t>
              </a:r>
            </a:p>
          </p:txBody>
        </p:sp>
        <p:sp>
          <p:nvSpPr>
            <p:cNvPr id="10267" name="Text Box 34"/>
            <p:cNvSpPr txBox="1">
              <a:spLocks noChangeArrowheads="1"/>
            </p:cNvSpPr>
            <p:nvPr/>
          </p:nvSpPr>
          <p:spPr bwMode="auto">
            <a:xfrm>
              <a:off x="3485" y="3748"/>
              <a:ext cx="1764" cy="207"/>
            </a:xfrm>
            <a:prstGeom prst="rect">
              <a:avLst/>
            </a:prstGeom>
            <a:noFill/>
            <a:ln w="9525" algn="ctr">
              <a:noFill/>
              <a:miter lim="800000"/>
              <a:headEnd/>
              <a:tailEnd/>
            </a:ln>
          </p:spPr>
          <p:txBody>
            <a:bodyPr wrap="none" lIns="0" tIns="0" rIns="0" bIns="0">
              <a:spAutoFit/>
            </a:bodyPr>
            <a:lstStyle/>
            <a:p>
              <a:pPr defTabSz="684322">
                <a:defRPr/>
              </a:pPr>
              <a:r>
                <a:rPr lang="es-AR" b="0" dirty="0">
                  <a:latin typeface="+mn-lt"/>
                  <a:cs typeface="Arial" charset="0"/>
                </a:rPr>
                <a:t>Expansión de la conciencia</a:t>
              </a:r>
            </a:p>
          </p:txBody>
        </p:sp>
      </p:grpSp>
      <p:sp>
        <p:nvSpPr>
          <p:cNvPr id="30735" name="Rectangle 6"/>
          <p:cNvSpPr>
            <a:spLocks noGrp="1" noChangeArrowheads="1"/>
          </p:cNvSpPr>
          <p:nvPr>
            <p:ph type="sldNum" sz="quarter" idx="10"/>
          </p:nvPr>
        </p:nvSpPr>
        <p:spPr>
          <a:xfrm>
            <a:off x="7010400" y="4930257"/>
            <a:ext cx="2133600" cy="200025"/>
          </a:xfrm>
          <a:noFill/>
        </p:spPr>
        <p:txBody>
          <a:bodyPr/>
          <a:lstStyle/>
          <a:p>
            <a:r>
              <a:rPr lang="en-US" dirty="0"/>
              <a:t>| </a:t>
            </a:r>
            <a:fld id="{AE17829C-1FBC-42AB-9843-FF05DB383BED}" type="slidenum">
              <a:rPr lang="en-US" smtClean="0">
                <a:solidFill>
                  <a:srgbClr val="B2B2B2"/>
                </a:solidFill>
              </a:rPr>
              <a:pPr/>
              <a:t>59</a:t>
            </a:fld>
            <a:endParaRPr lang="en-US" dirty="0">
              <a:solidFill>
                <a:srgbClr val="B2B2B2"/>
              </a:solidFill>
            </a:endParaRPr>
          </a:p>
        </p:txBody>
      </p:sp>
      <p:sp>
        <p:nvSpPr>
          <p:cNvPr id="32" name="TextBox 31"/>
          <p:cNvSpPr txBox="1"/>
          <p:nvPr/>
        </p:nvSpPr>
        <p:spPr>
          <a:xfrm>
            <a:off x="245964" y="719197"/>
            <a:ext cx="4355744" cy="300082"/>
          </a:xfrm>
          <a:prstGeom prst="rect">
            <a:avLst/>
          </a:prstGeom>
          <a:noFill/>
        </p:spPr>
        <p:txBody>
          <a:bodyPr wrap="none" rtlCol="0">
            <a:spAutoFit/>
          </a:bodyPr>
          <a:lstStyle/>
          <a:p>
            <a:r>
              <a:rPr lang="es-AR" sz="1350" dirty="0">
                <a:solidFill>
                  <a:schemeClr val="accent5">
                    <a:lumMod val="75000"/>
                  </a:schemeClr>
                </a:solidFill>
              </a:rPr>
              <a:t>EJ.: ESTRATEGIAS POSIBLES FRENTE AL ENOJO</a:t>
            </a:r>
          </a:p>
        </p:txBody>
      </p:sp>
      <p:sp>
        <p:nvSpPr>
          <p:cNvPr id="33" name="Shape 262">
            <a:extLst>
              <a:ext uri="{FF2B5EF4-FFF2-40B4-BE49-F238E27FC236}">
                <a16:creationId xmlns:a16="http://schemas.microsoft.com/office/drawing/2014/main" id="{AB3F6713-F05D-44F8-9A19-C427C82EA43D}"/>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4" name="Title 1">
            <a:extLst>
              <a:ext uri="{FF2B5EF4-FFF2-40B4-BE49-F238E27FC236}">
                <a16:creationId xmlns:a16="http://schemas.microsoft.com/office/drawing/2014/main" id="{C40A931E-F397-4A73-A470-4A5F17630438}"/>
              </a:ext>
            </a:extLst>
          </p:cNvPr>
          <p:cNvSpPr txBox="1">
            <a:spLocks/>
          </p:cNvSpPr>
          <p:nvPr/>
        </p:nvSpPr>
        <p:spPr>
          <a:xfrm>
            <a:off x="179512" y="33468"/>
            <a:ext cx="8784976" cy="471462"/>
          </a:xfrm>
          <a:prstGeom prst="rect">
            <a:avLst/>
          </a:prstGeom>
        </p:spPr>
        <p:txBody>
          <a:bodyPr/>
          <a:lstStyle>
            <a:lvl1pPr algn="l" rtl="0" eaLnBrk="0" fontAlgn="base" hangingPunct="0">
              <a:spcBef>
                <a:spcPct val="0"/>
              </a:spcBef>
              <a:spcAft>
                <a:spcPct val="0"/>
              </a:spcAft>
              <a:defRPr sz="2800" b="1">
                <a:solidFill>
                  <a:srgbClr val="002D62"/>
                </a:solidFill>
                <a:latin typeface="+mj-lt"/>
                <a:ea typeface="+mj-ea"/>
                <a:cs typeface="+mj-cs"/>
              </a:defRPr>
            </a:lvl1pPr>
            <a:lvl2pPr algn="l" rtl="0" eaLnBrk="0" fontAlgn="base" hangingPunct="0">
              <a:spcBef>
                <a:spcPct val="0"/>
              </a:spcBef>
              <a:spcAft>
                <a:spcPct val="0"/>
              </a:spcAft>
              <a:defRPr sz="2800" b="1">
                <a:solidFill>
                  <a:srgbClr val="002D62"/>
                </a:solidFill>
                <a:latin typeface="Arial" charset="0"/>
                <a:cs typeface="Arial" charset="0"/>
              </a:defRPr>
            </a:lvl2pPr>
            <a:lvl3pPr algn="l" rtl="0" eaLnBrk="0" fontAlgn="base" hangingPunct="0">
              <a:spcBef>
                <a:spcPct val="0"/>
              </a:spcBef>
              <a:spcAft>
                <a:spcPct val="0"/>
              </a:spcAft>
              <a:defRPr sz="2800" b="1">
                <a:solidFill>
                  <a:srgbClr val="002D62"/>
                </a:solidFill>
                <a:latin typeface="Arial" charset="0"/>
                <a:cs typeface="Arial" charset="0"/>
              </a:defRPr>
            </a:lvl3pPr>
            <a:lvl4pPr algn="l" rtl="0" eaLnBrk="0" fontAlgn="base" hangingPunct="0">
              <a:spcBef>
                <a:spcPct val="0"/>
              </a:spcBef>
              <a:spcAft>
                <a:spcPct val="0"/>
              </a:spcAft>
              <a:defRPr sz="2800" b="1">
                <a:solidFill>
                  <a:srgbClr val="002D62"/>
                </a:solidFill>
                <a:latin typeface="Arial" charset="0"/>
                <a:cs typeface="Arial" charset="0"/>
              </a:defRPr>
            </a:lvl4pPr>
            <a:lvl5pPr algn="l" rtl="0" eaLnBrk="0" fontAlgn="base" hangingPunct="0">
              <a:spcBef>
                <a:spcPct val="0"/>
              </a:spcBef>
              <a:spcAft>
                <a:spcPct val="0"/>
              </a:spcAft>
              <a:defRPr sz="2800" b="1">
                <a:solidFill>
                  <a:srgbClr val="002D62"/>
                </a:solidFill>
                <a:latin typeface="Arial" charset="0"/>
                <a:cs typeface="Arial" charset="0"/>
              </a:defRPr>
            </a:lvl5pPr>
            <a:lvl6pPr marL="457200" algn="l" rtl="0" eaLnBrk="0" fontAlgn="base" hangingPunct="0">
              <a:spcBef>
                <a:spcPct val="0"/>
              </a:spcBef>
              <a:spcAft>
                <a:spcPct val="0"/>
              </a:spcAft>
              <a:defRPr sz="2800" b="1">
                <a:solidFill>
                  <a:srgbClr val="002D62"/>
                </a:solidFill>
                <a:latin typeface="Arial" charset="0"/>
                <a:cs typeface="Arial" charset="0"/>
              </a:defRPr>
            </a:lvl6pPr>
            <a:lvl7pPr marL="914400" algn="l" rtl="0" eaLnBrk="0" fontAlgn="base" hangingPunct="0">
              <a:spcBef>
                <a:spcPct val="0"/>
              </a:spcBef>
              <a:spcAft>
                <a:spcPct val="0"/>
              </a:spcAft>
              <a:defRPr sz="2800" b="1">
                <a:solidFill>
                  <a:srgbClr val="002D62"/>
                </a:solidFill>
                <a:latin typeface="Arial" charset="0"/>
                <a:cs typeface="Arial" charset="0"/>
              </a:defRPr>
            </a:lvl7pPr>
            <a:lvl8pPr marL="1371600" algn="l" rtl="0" eaLnBrk="0" fontAlgn="base" hangingPunct="0">
              <a:spcBef>
                <a:spcPct val="0"/>
              </a:spcBef>
              <a:spcAft>
                <a:spcPct val="0"/>
              </a:spcAft>
              <a:defRPr sz="2800" b="1">
                <a:solidFill>
                  <a:srgbClr val="002D62"/>
                </a:solidFill>
                <a:latin typeface="Arial" charset="0"/>
                <a:cs typeface="Arial" charset="0"/>
              </a:defRPr>
            </a:lvl8pPr>
            <a:lvl9pPr marL="1828800" algn="l" rtl="0" eaLnBrk="0" fontAlgn="base" hangingPunct="0">
              <a:spcBef>
                <a:spcPct val="0"/>
              </a:spcBef>
              <a:spcAft>
                <a:spcPct val="0"/>
              </a:spcAft>
              <a:defRPr sz="2800" b="1">
                <a:solidFill>
                  <a:srgbClr val="002D62"/>
                </a:solidFill>
                <a:latin typeface="Arial" charset="0"/>
                <a:cs typeface="Arial" charset="0"/>
              </a:defRPr>
            </a:lvl9pPr>
          </a:lstStyle>
          <a:p>
            <a:r>
              <a:rPr lang="es-ES_tradnl" kern="0" dirty="0">
                <a:latin typeface="Arial" panose="020B0604020202020204" pitchFamily="34" charset="0"/>
                <a:cs typeface="Arial" panose="020B0604020202020204" pitchFamily="34" charset="0"/>
              </a:rPr>
              <a:t>Cómo manejarnos con las emociones </a:t>
            </a:r>
            <a:r>
              <a:rPr lang="es-ES_tradnl" i="1" u="sng" kern="0" dirty="0">
                <a:latin typeface="Arial" panose="020B0604020202020204" pitchFamily="34" charset="0"/>
                <a:cs typeface="Arial" panose="020B0604020202020204" pitchFamily="34" charset="0"/>
              </a:rPr>
              <a:t>propias</a:t>
            </a:r>
          </a:p>
        </p:txBody>
      </p:sp>
    </p:spTree>
    <p:extLst>
      <p:ext uri="{BB962C8B-B14F-4D97-AF65-F5344CB8AC3E}">
        <p14:creationId xmlns:p14="http://schemas.microsoft.com/office/powerpoint/2010/main" val="2422739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7" y="51470"/>
            <a:ext cx="8685213" cy="434578"/>
          </a:xfrm>
        </p:spPr>
        <p:txBody>
          <a:bodyPr/>
          <a:lstStyle/>
          <a:p>
            <a:r>
              <a:rPr lang="es-AR" sz="2400" dirty="0"/>
              <a:t>Agenda día 2</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16770371"/>
              </p:ext>
            </p:extLst>
          </p:nvPr>
        </p:nvGraphicFramePr>
        <p:xfrm>
          <a:off x="697577" y="854685"/>
          <a:ext cx="7848872" cy="3839896"/>
        </p:xfrm>
        <a:graphic>
          <a:graphicData uri="http://schemas.openxmlformats.org/drawingml/2006/table">
            <a:tbl>
              <a:tblPr firstRow="1" bandRow="1">
                <a:tableStyleId>{7DF18680-E054-41AD-8BC1-D1AEF772440D}</a:tableStyleId>
              </a:tblPr>
              <a:tblGrid>
                <a:gridCol w="2290493">
                  <a:extLst>
                    <a:ext uri="{9D8B030D-6E8A-4147-A177-3AD203B41FA5}">
                      <a16:colId xmlns:a16="http://schemas.microsoft.com/office/drawing/2014/main" val="20000"/>
                    </a:ext>
                  </a:extLst>
                </a:gridCol>
                <a:gridCol w="5558379">
                  <a:extLst>
                    <a:ext uri="{9D8B030D-6E8A-4147-A177-3AD203B41FA5}">
                      <a16:colId xmlns:a16="http://schemas.microsoft.com/office/drawing/2014/main" val="20001"/>
                    </a:ext>
                  </a:extLst>
                </a:gridCol>
              </a:tblGrid>
              <a:tr h="328487">
                <a:tc>
                  <a:txBody>
                    <a:bodyPr/>
                    <a:lstStyle/>
                    <a:p>
                      <a:pPr algn="ctr"/>
                      <a:r>
                        <a:rPr lang="es-AR" sz="1200" dirty="0"/>
                        <a:t>HORARIO</a:t>
                      </a:r>
                      <a:endParaRPr lang="es-AR" sz="1200" dirty="0">
                        <a:solidFill>
                          <a:schemeClr val="tx1"/>
                        </a:solidFill>
                      </a:endParaRPr>
                    </a:p>
                  </a:txBody>
                  <a:tcPr marT="34290" marB="34290" anchor="ctr"/>
                </a:tc>
                <a:tc>
                  <a:txBody>
                    <a:bodyPr/>
                    <a:lstStyle/>
                    <a:p>
                      <a:pPr algn="ctr"/>
                      <a:r>
                        <a:rPr lang="es-AR" sz="1200" dirty="0"/>
                        <a:t>TEMA</a:t>
                      </a:r>
                      <a:endParaRPr lang="es-AR" sz="1200" dirty="0">
                        <a:solidFill>
                          <a:schemeClr val="tx1"/>
                        </a:solidFill>
                      </a:endParaRPr>
                    </a:p>
                  </a:txBody>
                  <a:tcPr marT="34290" marB="34290" anchor="ctr"/>
                </a:tc>
                <a:extLst>
                  <a:ext uri="{0D108BD9-81ED-4DB2-BD59-A6C34878D82A}">
                    <a16:rowId xmlns:a16="http://schemas.microsoft.com/office/drawing/2014/main" val="10000"/>
                  </a:ext>
                </a:extLst>
              </a:tr>
              <a:tr h="3517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tx1"/>
                          </a:solidFill>
                        </a:rPr>
                        <a:t>8:30</a:t>
                      </a:r>
                    </a:p>
                  </a:txBody>
                  <a:tcPr marT="34290" marB="34290">
                    <a:solidFill>
                      <a:schemeClr val="bg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tx1"/>
                          </a:solidFill>
                        </a:rPr>
                        <a:t>Desayuno</a:t>
                      </a:r>
                    </a:p>
                  </a:txBody>
                  <a:tcPr marT="34290" marB="34290">
                    <a:solidFill>
                      <a:schemeClr val="bg2">
                        <a:lumMod val="20000"/>
                        <a:lumOff val="80000"/>
                      </a:schemeClr>
                    </a:solidFill>
                  </a:tcPr>
                </a:tc>
                <a:extLst>
                  <a:ext uri="{0D108BD9-81ED-4DB2-BD59-A6C34878D82A}">
                    <a16:rowId xmlns:a16="http://schemas.microsoft.com/office/drawing/2014/main" val="10001"/>
                  </a:ext>
                </a:extLst>
              </a:tr>
              <a:tr h="4343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dk1"/>
                          </a:solidFill>
                        </a:rPr>
                        <a:t>9</a:t>
                      </a:r>
                      <a:endParaRPr lang="es-AR" sz="1200" b="1" dirty="0">
                        <a:solidFill>
                          <a:schemeClr val="tx1"/>
                        </a:solidFill>
                      </a:endParaRPr>
                    </a:p>
                  </a:txBody>
                  <a:tcPr marT="34290" marB="34290">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kern="1200" dirty="0" err="1">
                          <a:solidFill>
                            <a:schemeClr val="tx1"/>
                          </a:solidFill>
                          <a:latin typeface="+mn-lt"/>
                          <a:ea typeface="+mn-ea"/>
                          <a:cs typeface="+mn-cs"/>
                        </a:rPr>
                        <a:t>Check</a:t>
                      </a:r>
                      <a:r>
                        <a:rPr lang="es-AR" sz="1200" b="1" kern="1200" dirty="0">
                          <a:solidFill>
                            <a:schemeClr val="tx1"/>
                          </a:solidFill>
                          <a:latin typeface="+mn-lt"/>
                          <a:ea typeface="+mn-ea"/>
                          <a:cs typeface="+mn-cs"/>
                        </a:rPr>
                        <a:t> in</a:t>
                      </a:r>
                    </a:p>
                    <a:p>
                      <a:pPr marL="0" marR="0" indent="0" algn="ctr" defTabSz="914400" rtl="0" eaLnBrk="1" fontAlgn="auto" latinLnBrk="0" hangingPunct="1">
                        <a:lnSpc>
                          <a:spcPct val="100000"/>
                        </a:lnSpc>
                        <a:spcBef>
                          <a:spcPts val="0"/>
                        </a:spcBef>
                        <a:spcAft>
                          <a:spcPts val="0"/>
                        </a:spcAft>
                        <a:buClrTx/>
                        <a:buSzTx/>
                        <a:buFontTx/>
                        <a:buNone/>
                        <a:tabLst/>
                        <a:defRPr/>
                      </a:pPr>
                      <a:endParaRPr lang="es-AR" sz="1200" b="1" dirty="0">
                        <a:solidFill>
                          <a:schemeClr val="tx1"/>
                        </a:solidFill>
                      </a:endParaRPr>
                    </a:p>
                  </a:txBody>
                  <a:tcPr marT="34290" marB="34290">
                    <a:noFill/>
                  </a:tcPr>
                </a:tc>
                <a:extLst>
                  <a:ext uri="{0D108BD9-81ED-4DB2-BD59-A6C34878D82A}">
                    <a16:rowId xmlns:a16="http://schemas.microsoft.com/office/drawing/2014/main" val="10002"/>
                  </a:ext>
                </a:extLst>
              </a:tr>
              <a:tr h="328487">
                <a:tc>
                  <a:txBody>
                    <a:bodyPr/>
                    <a:lstStyle/>
                    <a:p>
                      <a:pPr algn="ctr"/>
                      <a:r>
                        <a:rPr lang="es-AR" sz="1200" b="1" dirty="0">
                          <a:solidFill>
                            <a:schemeClr val="dk1"/>
                          </a:solidFill>
                        </a:rPr>
                        <a:t>9:15</a:t>
                      </a:r>
                      <a:endParaRPr lang="es-AR" sz="1200" b="1" dirty="0">
                        <a:solidFill>
                          <a:schemeClr val="tx1"/>
                        </a:solidFill>
                      </a:endParaRPr>
                    </a:p>
                  </a:txBody>
                  <a:tcPr marT="34290" marB="34290">
                    <a:solidFill>
                      <a:schemeClr val="bg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200" b="1" dirty="0">
                          <a:solidFill>
                            <a:srgbClr val="002060"/>
                          </a:solidFill>
                        </a:rPr>
                        <a:t>Inteligencia emocional</a:t>
                      </a:r>
                    </a:p>
                  </a:txBody>
                  <a:tcPr marT="34290" marB="34290">
                    <a:solidFill>
                      <a:schemeClr val="bg2">
                        <a:lumMod val="20000"/>
                        <a:lumOff val="80000"/>
                      </a:schemeClr>
                    </a:solidFill>
                  </a:tcPr>
                </a:tc>
                <a:extLst>
                  <a:ext uri="{0D108BD9-81ED-4DB2-BD59-A6C34878D82A}">
                    <a16:rowId xmlns:a16="http://schemas.microsoft.com/office/drawing/2014/main" val="10003"/>
                  </a:ext>
                </a:extLst>
              </a:tr>
              <a:tr h="251460">
                <a:tc>
                  <a:txBody>
                    <a:bodyPr/>
                    <a:lstStyle/>
                    <a:p>
                      <a:pPr algn="ctr"/>
                      <a:r>
                        <a:rPr lang="es-AR" sz="1200" b="1" dirty="0"/>
                        <a:t>11</a:t>
                      </a:r>
                      <a:endParaRPr lang="es-AR" sz="1200" b="1" dirty="0">
                        <a:solidFill>
                          <a:schemeClr val="tx1"/>
                        </a:solidFill>
                      </a:endParaRPr>
                    </a:p>
                  </a:txBody>
                  <a:tcPr marT="34290" marB="34290">
                    <a:noFill/>
                  </a:tcPr>
                </a:tc>
                <a:tc>
                  <a:txBody>
                    <a:bodyPr/>
                    <a:lstStyle/>
                    <a:p>
                      <a:pPr algn="ctr"/>
                      <a:r>
                        <a:rPr lang="es-AR" sz="1200" b="1" dirty="0"/>
                        <a:t>Corte y café</a:t>
                      </a:r>
                      <a:endParaRPr lang="es-AR" sz="1200" b="1" dirty="0">
                        <a:solidFill>
                          <a:schemeClr val="tx1"/>
                        </a:solidFill>
                      </a:endParaRPr>
                    </a:p>
                  </a:txBody>
                  <a:tcPr marT="34290" marB="34290">
                    <a:noFill/>
                  </a:tcPr>
                </a:tc>
                <a:extLst>
                  <a:ext uri="{0D108BD9-81ED-4DB2-BD59-A6C34878D82A}">
                    <a16:rowId xmlns:a16="http://schemas.microsoft.com/office/drawing/2014/main" val="10004"/>
                  </a:ext>
                </a:extLst>
              </a:tr>
              <a:tr h="328487">
                <a:tc>
                  <a:txBody>
                    <a:bodyPr/>
                    <a:lstStyle/>
                    <a:p>
                      <a:pPr algn="ctr"/>
                      <a:r>
                        <a:rPr lang="es-AR" sz="1200" b="1" dirty="0"/>
                        <a:t>11:15</a:t>
                      </a:r>
                      <a:endParaRPr lang="es-AR" sz="1200" b="1" dirty="0">
                        <a:solidFill>
                          <a:schemeClr val="tx1"/>
                        </a:solidFill>
                      </a:endParaRPr>
                    </a:p>
                  </a:txBody>
                  <a:tcPr marT="34290" marB="34290">
                    <a:solidFill>
                      <a:schemeClr val="bg2">
                        <a:lumMod val="20000"/>
                        <a:lumOff val="80000"/>
                      </a:schemeClr>
                    </a:solidFill>
                  </a:tcPr>
                </a:tc>
                <a:tc>
                  <a:txBody>
                    <a:bodyPr/>
                    <a:lstStyle/>
                    <a:p>
                      <a:pPr algn="ctr"/>
                      <a:r>
                        <a:rPr lang="es-AR" sz="1200" b="1" dirty="0">
                          <a:solidFill>
                            <a:schemeClr val="tx1"/>
                          </a:solidFill>
                        </a:rPr>
                        <a:t>Pendientes del equipo: Metas compartidas</a:t>
                      </a:r>
                    </a:p>
                  </a:txBody>
                  <a:tcPr marT="34290" marB="34290">
                    <a:solidFill>
                      <a:schemeClr val="bg2">
                        <a:lumMod val="20000"/>
                        <a:lumOff val="80000"/>
                      </a:schemeClr>
                    </a:solidFill>
                  </a:tcPr>
                </a:tc>
                <a:extLst>
                  <a:ext uri="{0D108BD9-81ED-4DB2-BD59-A6C34878D82A}">
                    <a16:rowId xmlns:a16="http://schemas.microsoft.com/office/drawing/2014/main" val="10005"/>
                  </a:ext>
                </a:extLst>
              </a:tr>
              <a:tr h="251460">
                <a:tc>
                  <a:txBody>
                    <a:bodyPr/>
                    <a:lstStyle/>
                    <a:p>
                      <a:pPr algn="ctr"/>
                      <a:r>
                        <a:rPr lang="es-AR" sz="1200" b="1" dirty="0"/>
                        <a:t>13</a:t>
                      </a:r>
                      <a:endParaRPr lang="es-AR" sz="1200" b="1" dirty="0">
                        <a:solidFill>
                          <a:schemeClr val="tx1"/>
                        </a:solidFill>
                      </a:endParaRPr>
                    </a:p>
                  </a:txBody>
                  <a:tcPr marT="34290" marB="34290">
                    <a:noFill/>
                  </a:tcPr>
                </a:tc>
                <a:tc>
                  <a:txBody>
                    <a:bodyPr/>
                    <a:lstStyle/>
                    <a:p>
                      <a:pPr algn="ctr"/>
                      <a:r>
                        <a:rPr lang="es-AR" sz="1200" b="1" dirty="0"/>
                        <a:t>Almuerzo</a:t>
                      </a:r>
                      <a:endParaRPr lang="es-AR" sz="1200" b="1" dirty="0">
                        <a:solidFill>
                          <a:schemeClr val="tx1"/>
                        </a:solidFill>
                      </a:endParaRPr>
                    </a:p>
                  </a:txBody>
                  <a:tcPr marT="34290" marB="34290">
                    <a:noFill/>
                  </a:tcPr>
                </a:tc>
                <a:extLst>
                  <a:ext uri="{0D108BD9-81ED-4DB2-BD59-A6C34878D82A}">
                    <a16:rowId xmlns:a16="http://schemas.microsoft.com/office/drawing/2014/main" val="10006"/>
                  </a:ext>
                </a:extLst>
              </a:tr>
              <a:tr h="328487">
                <a:tc>
                  <a:txBody>
                    <a:bodyPr/>
                    <a:lstStyle/>
                    <a:p>
                      <a:pPr algn="ctr"/>
                      <a:r>
                        <a:rPr lang="es-AR" sz="1200" b="1" dirty="0"/>
                        <a:t>14</a:t>
                      </a:r>
                      <a:endParaRPr lang="es-AR" sz="1200" b="1" dirty="0">
                        <a:solidFill>
                          <a:schemeClr val="tx1"/>
                        </a:solidFill>
                      </a:endParaRPr>
                    </a:p>
                  </a:txBody>
                  <a:tcPr marT="34290" marB="34290">
                    <a:solidFill>
                      <a:schemeClr val="bg2">
                        <a:lumMod val="20000"/>
                        <a:lumOff val="80000"/>
                      </a:schemeClr>
                    </a:solidFill>
                  </a:tcPr>
                </a:tc>
                <a:tc>
                  <a:txBody>
                    <a:bodyPr/>
                    <a:lstStyle/>
                    <a:p>
                      <a:pPr algn="ctr"/>
                      <a:r>
                        <a:rPr lang="es-AR" sz="1200" b="1" dirty="0">
                          <a:solidFill>
                            <a:schemeClr val="tx1"/>
                          </a:solidFill>
                        </a:rPr>
                        <a:t>Pendientes del equipo:  Temas de Decisión y sus mecanismos</a:t>
                      </a:r>
                    </a:p>
                  </a:txBody>
                  <a:tcPr marT="34290" marB="34290">
                    <a:solidFill>
                      <a:schemeClr val="bg2">
                        <a:lumMod val="20000"/>
                        <a:lumOff val="80000"/>
                      </a:schemeClr>
                    </a:solidFill>
                  </a:tcPr>
                </a:tc>
                <a:extLst>
                  <a:ext uri="{0D108BD9-81ED-4DB2-BD59-A6C34878D82A}">
                    <a16:rowId xmlns:a16="http://schemas.microsoft.com/office/drawing/2014/main" val="10007"/>
                  </a:ext>
                </a:extLst>
              </a:tr>
              <a:tr h="251460">
                <a:tc>
                  <a:txBody>
                    <a:bodyPr/>
                    <a:lstStyle/>
                    <a:p>
                      <a:pPr algn="ctr"/>
                      <a:r>
                        <a:rPr lang="es-AR" sz="1200" b="1" dirty="0"/>
                        <a:t>16</a:t>
                      </a:r>
                      <a:endParaRPr lang="es-AR" sz="1200" b="1" dirty="0">
                        <a:solidFill>
                          <a:schemeClr val="tx1"/>
                        </a:solidFill>
                      </a:endParaRPr>
                    </a:p>
                  </a:txBody>
                  <a:tcPr marT="34290" marB="34290">
                    <a:noFill/>
                  </a:tcPr>
                </a:tc>
                <a:tc>
                  <a:txBody>
                    <a:bodyPr/>
                    <a:lstStyle/>
                    <a:p>
                      <a:pPr algn="ctr"/>
                      <a:r>
                        <a:rPr lang="es-AR" sz="1200" b="1" dirty="0"/>
                        <a:t>Corte y café</a:t>
                      </a:r>
                      <a:endParaRPr lang="es-AR" sz="1200" b="1" dirty="0">
                        <a:solidFill>
                          <a:schemeClr val="tx1"/>
                        </a:solidFill>
                      </a:endParaRPr>
                    </a:p>
                  </a:txBody>
                  <a:tcPr marT="34290" marB="34290">
                    <a:noFill/>
                  </a:tcPr>
                </a:tc>
                <a:extLst>
                  <a:ext uri="{0D108BD9-81ED-4DB2-BD59-A6C34878D82A}">
                    <a16:rowId xmlns:a16="http://schemas.microsoft.com/office/drawing/2014/main" val="10008"/>
                  </a:ext>
                </a:extLst>
              </a:tr>
              <a:tr h="328487">
                <a:tc>
                  <a:txBody>
                    <a:bodyPr/>
                    <a:lstStyle/>
                    <a:p>
                      <a:pPr algn="ctr"/>
                      <a:r>
                        <a:rPr lang="es-AR" sz="1200" b="1" dirty="0">
                          <a:solidFill>
                            <a:schemeClr val="tx1"/>
                          </a:solidFill>
                        </a:rPr>
                        <a:t>16:15</a:t>
                      </a:r>
                    </a:p>
                  </a:txBody>
                  <a:tcPr marT="34290" marB="34290">
                    <a:solidFill>
                      <a:schemeClr val="bg2">
                        <a:lumMod val="20000"/>
                        <a:lumOff val="80000"/>
                      </a:schemeClr>
                    </a:solidFill>
                  </a:tcPr>
                </a:tc>
                <a:tc>
                  <a:txBody>
                    <a:bodyPr/>
                    <a:lstStyle/>
                    <a:p>
                      <a:pPr algn="ctr"/>
                      <a:r>
                        <a:rPr lang="es-AR" sz="1200" b="1" dirty="0">
                          <a:solidFill>
                            <a:srgbClr val="002060"/>
                          </a:solidFill>
                        </a:rPr>
                        <a:t>Creación de contextos emocionales constructivos</a:t>
                      </a:r>
                    </a:p>
                  </a:txBody>
                  <a:tcPr marT="34290" marB="34290">
                    <a:solidFill>
                      <a:schemeClr val="bg2">
                        <a:lumMod val="20000"/>
                        <a:lumOff val="80000"/>
                      </a:schemeClr>
                    </a:solidFill>
                  </a:tcPr>
                </a:tc>
                <a:extLst>
                  <a:ext uri="{0D108BD9-81ED-4DB2-BD59-A6C34878D82A}">
                    <a16:rowId xmlns:a16="http://schemas.microsoft.com/office/drawing/2014/main" val="10009"/>
                  </a:ext>
                </a:extLst>
              </a:tr>
              <a:tr h="328487">
                <a:tc>
                  <a:txBody>
                    <a:bodyPr/>
                    <a:lstStyle/>
                    <a:p>
                      <a:pPr algn="ctr"/>
                      <a:r>
                        <a:rPr lang="es-AR" sz="1200" b="1" dirty="0">
                          <a:solidFill>
                            <a:schemeClr val="tx1"/>
                          </a:solidFill>
                        </a:rPr>
                        <a:t>17:45</a:t>
                      </a:r>
                    </a:p>
                  </a:txBody>
                  <a:tcPr marT="34290" marB="34290">
                    <a:noFill/>
                  </a:tcPr>
                </a:tc>
                <a:tc>
                  <a:txBody>
                    <a:bodyPr/>
                    <a:lstStyle/>
                    <a:p>
                      <a:pPr algn="ctr"/>
                      <a:r>
                        <a:rPr lang="es-AR" sz="1200" b="1" dirty="0" err="1">
                          <a:solidFill>
                            <a:schemeClr val="tx1"/>
                          </a:solidFill>
                        </a:rPr>
                        <a:t>Check</a:t>
                      </a:r>
                      <a:r>
                        <a:rPr lang="es-AR" sz="1200" b="1" dirty="0">
                          <a:solidFill>
                            <a:schemeClr val="tx1"/>
                          </a:solidFill>
                        </a:rPr>
                        <a:t> </a:t>
                      </a:r>
                      <a:r>
                        <a:rPr lang="es-AR" sz="1200" b="1" dirty="0" err="1">
                          <a:solidFill>
                            <a:schemeClr val="tx1"/>
                          </a:solidFill>
                        </a:rPr>
                        <a:t>out</a:t>
                      </a:r>
                      <a:endParaRPr lang="es-AR" sz="1200" b="1" dirty="0">
                        <a:solidFill>
                          <a:schemeClr val="tx1"/>
                        </a:solidFill>
                      </a:endParaRPr>
                    </a:p>
                  </a:txBody>
                  <a:tcPr marT="34290" marB="34290">
                    <a:noFill/>
                  </a:tcPr>
                </a:tc>
                <a:extLst>
                  <a:ext uri="{0D108BD9-81ED-4DB2-BD59-A6C34878D82A}">
                    <a16:rowId xmlns:a16="http://schemas.microsoft.com/office/drawing/2014/main" val="10010"/>
                  </a:ext>
                </a:extLst>
              </a:tr>
              <a:tr h="328487">
                <a:tc>
                  <a:txBody>
                    <a:bodyPr/>
                    <a:lstStyle/>
                    <a:p>
                      <a:pPr algn="ctr"/>
                      <a:r>
                        <a:rPr lang="es-AR" sz="1200" b="1" kern="1200" dirty="0">
                          <a:solidFill>
                            <a:schemeClr val="tx1"/>
                          </a:solidFill>
                          <a:latin typeface="+mn-lt"/>
                          <a:ea typeface="+mn-ea"/>
                          <a:cs typeface="+mn-cs"/>
                        </a:rPr>
                        <a:t>18</a:t>
                      </a:r>
                    </a:p>
                  </a:txBody>
                  <a:tcPr marT="34290" marB="34290">
                    <a:solidFill>
                      <a:schemeClr val="accent1">
                        <a:lumMod val="95000"/>
                      </a:schemeClr>
                    </a:solidFill>
                  </a:tcPr>
                </a:tc>
                <a:tc>
                  <a:txBody>
                    <a:bodyPr/>
                    <a:lstStyle/>
                    <a:p>
                      <a:pPr algn="ctr"/>
                      <a:r>
                        <a:rPr lang="es-AR" sz="1200" b="1" dirty="0">
                          <a:solidFill>
                            <a:schemeClr val="tx1"/>
                          </a:solidFill>
                        </a:rPr>
                        <a:t>Fin Taller</a:t>
                      </a:r>
                    </a:p>
                  </a:txBody>
                  <a:tcPr marT="34290" marB="34290">
                    <a:solidFill>
                      <a:schemeClr val="accent1">
                        <a:lumMod val="95000"/>
                      </a:schemeClr>
                    </a:solidFill>
                  </a:tcPr>
                </a:tc>
                <a:extLst>
                  <a:ext uri="{0D108BD9-81ED-4DB2-BD59-A6C34878D82A}">
                    <a16:rowId xmlns:a16="http://schemas.microsoft.com/office/drawing/2014/main" val="94531531"/>
                  </a:ext>
                </a:extLst>
              </a:tr>
            </a:tbl>
          </a:graphicData>
        </a:graphic>
      </p:graphicFrame>
      <p:sp>
        <p:nvSpPr>
          <p:cNvPr id="8"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6</a:t>
            </a:fld>
            <a:endParaRPr lang="en-US" sz="800"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34464349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a:extLst>
              <a:ext uri="{FF2B5EF4-FFF2-40B4-BE49-F238E27FC236}">
                <a16:creationId xmlns:a16="http://schemas.microsoft.com/office/drawing/2014/main" id="{1ECF3A60-3EAB-46E3-8B34-2DCE9B4A6A91}"/>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81922" name="1 Título"/>
          <p:cNvSpPr>
            <a:spLocks noGrp="1"/>
          </p:cNvSpPr>
          <p:nvPr>
            <p:ph type="title"/>
          </p:nvPr>
        </p:nvSpPr>
        <p:spPr>
          <a:xfrm>
            <a:off x="251520" y="43933"/>
            <a:ext cx="8640959" cy="583601"/>
          </a:xfrm>
        </p:spPr>
        <p:txBody>
          <a:bodyPr/>
          <a:lstStyle/>
          <a:p>
            <a:r>
              <a:rPr lang="es-ES_tradnl" dirty="0">
                <a:solidFill>
                  <a:schemeClr val="accent5">
                    <a:lumMod val="75000"/>
                  </a:schemeClr>
                </a:solidFill>
                <a:latin typeface="Arial" panose="020B0604020202020204" pitchFamily="34" charset="0"/>
                <a:cs typeface="Arial" panose="020B0604020202020204" pitchFamily="34" charset="0"/>
              </a:rPr>
              <a:t>Ejercicio – Manejo del enojo propio</a:t>
            </a:r>
          </a:p>
        </p:txBody>
      </p:sp>
      <p:sp>
        <p:nvSpPr>
          <p:cNvPr id="81923" name="3 Marcador de texto"/>
          <p:cNvSpPr>
            <a:spLocks noGrp="1"/>
          </p:cNvSpPr>
          <p:nvPr>
            <p:ph idx="1"/>
          </p:nvPr>
        </p:nvSpPr>
        <p:spPr>
          <a:xfrm>
            <a:off x="611560" y="915566"/>
            <a:ext cx="8136904" cy="3600400"/>
          </a:xfrm>
        </p:spPr>
        <p:txBody>
          <a:bodyPr/>
          <a:lstStyle/>
          <a:p>
            <a:pPr marL="0" indent="0">
              <a:buClr>
                <a:srgbClr val="1F497D"/>
              </a:buClr>
              <a:buNone/>
            </a:pPr>
            <a:r>
              <a:rPr lang="es-ES_tradnl" sz="1600" b="0" dirty="0">
                <a:solidFill>
                  <a:schemeClr val="accent5">
                    <a:lumMod val="75000"/>
                  </a:schemeClr>
                </a:solidFill>
                <a:latin typeface="+mn-lt"/>
              </a:rPr>
              <a:t>Trabajar en pareja.</a:t>
            </a:r>
          </a:p>
          <a:p>
            <a:pPr marL="342900" indent="-342900">
              <a:spcBef>
                <a:spcPts val="450"/>
              </a:spcBef>
              <a:buClr>
                <a:srgbClr val="1F497D"/>
              </a:buClr>
              <a:buFont typeface="+mj-lt"/>
              <a:buAutoNum type="arabicPeriod"/>
            </a:pPr>
            <a:r>
              <a:rPr lang="es-ES_tradnl" sz="1600" b="0" dirty="0">
                <a:solidFill>
                  <a:schemeClr val="accent5">
                    <a:lumMod val="75000"/>
                  </a:schemeClr>
                </a:solidFill>
                <a:latin typeface="+mn-lt"/>
              </a:rPr>
              <a:t>Cada miembro de la pareja piensa en una situación que haya vivido frente a la cual sintió fuerte enojo.</a:t>
            </a:r>
          </a:p>
          <a:p>
            <a:pPr marL="342900" indent="-342900">
              <a:spcBef>
                <a:spcPts val="450"/>
              </a:spcBef>
              <a:buClr>
                <a:srgbClr val="1F497D"/>
              </a:buClr>
              <a:buFont typeface="+mj-lt"/>
              <a:buAutoNum type="arabicPeriod"/>
            </a:pPr>
            <a:r>
              <a:rPr lang="es-ES_tradnl" sz="1600" b="0" dirty="0">
                <a:solidFill>
                  <a:schemeClr val="accent5">
                    <a:lumMod val="75000"/>
                  </a:schemeClr>
                </a:solidFill>
                <a:latin typeface="+mn-lt"/>
              </a:rPr>
              <a:t>“A” le pregunta a “B” sobre su caso:</a:t>
            </a:r>
          </a:p>
          <a:p>
            <a:pPr lvl="1">
              <a:spcBef>
                <a:spcPts val="450"/>
              </a:spcBef>
              <a:buClr>
                <a:srgbClr val="004666"/>
              </a:buClr>
              <a:buFont typeface="Wingdings" pitchFamily="2" charset="2"/>
              <a:buChar char="ü"/>
            </a:pPr>
            <a:r>
              <a:rPr lang="es-ES_tradnl" sz="1600" b="0" dirty="0">
                <a:solidFill>
                  <a:schemeClr val="accent5">
                    <a:lumMod val="75000"/>
                  </a:schemeClr>
                </a:solidFill>
                <a:cs typeface="Arial" pitchFamily="34" charset="0"/>
              </a:rPr>
              <a:t>¿Qué pasó? [hechos]</a:t>
            </a:r>
          </a:p>
          <a:p>
            <a:pPr lvl="1">
              <a:spcBef>
                <a:spcPts val="450"/>
              </a:spcBef>
              <a:buClr>
                <a:srgbClr val="004666"/>
              </a:buClr>
              <a:buFont typeface="Wingdings" pitchFamily="2" charset="2"/>
              <a:buChar char="ü"/>
            </a:pPr>
            <a:r>
              <a:rPr lang="es-ES_tradnl" sz="1600" b="0" dirty="0">
                <a:solidFill>
                  <a:schemeClr val="accent5">
                    <a:lumMod val="75000"/>
                  </a:schemeClr>
                </a:solidFill>
                <a:cs typeface="Arial" pitchFamily="34" charset="0"/>
              </a:rPr>
              <a:t>¿Por qué eso que pasó es malo para vos? ¿De qué modo te afecta? </a:t>
            </a:r>
          </a:p>
          <a:p>
            <a:pPr lvl="1">
              <a:spcBef>
                <a:spcPts val="450"/>
              </a:spcBef>
              <a:buClr>
                <a:srgbClr val="004666"/>
              </a:buClr>
              <a:buFont typeface="Wingdings" pitchFamily="2" charset="2"/>
              <a:buChar char="ü"/>
            </a:pPr>
            <a:r>
              <a:rPr lang="es-ES_tradnl" sz="1600" b="0" dirty="0">
                <a:solidFill>
                  <a:schemeClr val="accent5">
                    <a:lumMod val="75000"/>
                  </a:schemeClr>
                </a:solidFill>
                <a:cs typeface="Arial" pitchFamily="34" charset="0"/>
              </a:rPr>
              <a:t>¿Por qué </a:t>
            </a:r>
            <a:r>
              <a:rPr lang="es-ES_tradnl" sz="1600" b="0" dirty="0" err="1">
                <a:solidFill>
                  <a:schemeClr val="accent5">
                    <a:lumMod val="75000"/>
                  </a:schemeClr>
                </a:solidFill>
                <a:cs typeface="Arial" pitchFamily="34" charset="0"/>
              </a:rPr>
              <a:t>creés</a:t>
            </a:r>
            <a:r>
              <a:rPr lang="es-ES_tradnl" sz="1600" b="0" dirty="0">
                <a:solidFill>
                  <a:schemeClr val="accent5">
                    <a:lumMod val="75000"/>
                  </a:schemeClr>
                </a:solidFill>
                <a:cs typeface="Arial" pitchFamily="34" charset="0"/>
              </a:rPr>
              <a:t> que no debería haber pasado?</a:t>
            </a:r>
          </a:p>
          <a:p>
            <a:pPr lvl="1">
              <a:spcBef>
                <a:spcPts val="450"/>
              </a:spcBef>
              <a:buClr>
                <a:srgbClr val="004666"/>
              </a:buClr>
              <a:buFont typeface="Wingdings" pitchFamily="2" charset="2"/>
              <a:buChar char="ü"/>
            </a:pPr>
            <a:r>
              <a:rPr lang="es-ES_tradnl" sz="1600" b="0" dirty="0">
                <a:solidFill>
                  <a:schemeClr val="accent5">
                    <a:lumMod val="75000"/>
                  </a:schemeClr>
                </a:solidFill>
                <a:cs typeface="Arial" pitchFamily="34" charset="0"/>
              </a:rPr>
              <a:t>¿Hiciste algo al respecto? (¿Reclamaste? ¿Perdonaste? ¿Otra acción?)</a:t>
            </a:r>
          </a:p>
          <a:p>
            <a:pPr lvl="1">
              <a:spcBef>
                <a:spcPts val="450"/>
              </a:spcBef>
              <a:buClr>
                <a:srgbClr val="004666"/>
              </a:buClr>
              <a:buFont typeface="Wingdings" pitchFamily="2" charset="2"/>
              <a:buChar char="ü"/>
            </a:pPr>
            <a:r>
              <a:rPr lang="es-ES_tradnl" sz="1600" b="0" dirty="0">
                <a:solidFill>
                  <a:schemeClr val="accent5">
                    <a:lumMod val="75000"/>
                  </a:schemeClr>
                </a:solidFill>
                <a:cs typeface="Arial" pitchFamily="34" charset="0"/>
              </a:rPr>
              <a:t>Si todavía no hiciste nada, ¿podrías hacerlo en el futuro?</a:t>
            </a:r>
          </a:p>
          <a:p>
            <a:pPr marL="342900" indent="-342900">
              <a:spcBef>
                <a:spcPts val="450"/>
              </a:spcBef>
              <a:buClr>
                <a:srgbClr val="004666"/>
              </a:buClr>
              <a:buFont typeface="+mj-lt"/>
              <a:buAutoNum type="arabicPeriod"/>
            </a:pPr>
            <a:r>
              <a:rPr lang="es-ES_tradnl" sz="1600" b="0" dirty="0">
                <a:solidFill>
                  <a:schemeClr val="accent5">
                    <a:lumMod val="75000"/>
                  </a:schemeClr>
                </a:solidFill>
              </a:rPr>
              <a:t>Invierten roles y repiten.</a:t>
            </a:r>
          </a:p>
          <a:p>
            <a:pPr marL="342900" indent="-342900">
              <a:spcBef>
                <a:spcPts val="450"/>
              </a:spcBef>
              <a:buClr>
                <a:srgbClr val="004666"/>
              </a:buClr>
              <a:buFont typeface="+mj-lt"/>
              <a:buAutoNum type="arabicPeriod"/>
            </a:pPr>
            <a:r>
              <a:rPr lang="es-ES_tradnl" sz="1600" b="0" dirty="0">
                <a:solidFill>
                  <a:schemeClr val="accent5">
                    <a:lumMod val="75000"/>
                  </a:schemeClr>
                </a:solidFill>
              </a:rPr>
              <a:t>“A” y “B” conversan sobre sus mayores desafíos para manejar su enojo.</a:t>
            </a:r>
          </a:p>
        </p:txBody>
      </p:sp>
      <p:sp>
        <p:nvSpPr>
          <p:cNvPr id="8" name="Slide Number Placeholder 3"/>
          <p:cNvSpPr txBox="1">
            <a:spLocks/>
          </p:cNvSpPr>
          <p:nvPr/>
        </p:nvSpPr>
        <p:spPr bwMode="auto">
          <a:xfrm>
            <a:off x="7543800" y="4921962"/>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60</a:t>
            </a:fld>
            <a:endParaRPr lang="en-US" sz="750" dirty="0">
              <a:solidFill>
                <a:srgbClr val="B2B2B2"/>
              </a:solidFill>
              <a:latin typeface="+mn-lt"/>
              <a:cs typeface="+mn-cs"/>
              <a:sym typeface="Trebuchet MS" pitchFamily="34" charset="0"/>
            </a:endParaRPr>
          </a:p>
        </p:txBody>
      </p:sp>
    </p:spTree>
    <p:extLst>
      <p:ext uri="{BB962C8B-B14F-4D97-AF65-F5344CB8AC3E}">
        <p14:creationId xmlns:p14="http://schemas.microsoft.com/office/powerpoint/2010/main" val="2548404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fade">
                                      <p:cBhvr>
                                        <p:cTn id="7" dur="500"/>
                                        <p:tgtEl>
                                          <p:spTgt spid="819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23">
                                            <p:txEl>
                                              <p:pRg st="1" end="1"/>
                                            </p:txEl>
                                          </p:spTgt>
                                        </p:tgtEl>
                                        <p:attrNameLst>
                                          <p:attrName>style.visibility</p:attrName>
                                        </p:attrNameLst>
                                      </p:cBhvr>
                                      <p:to>
                                        <p:strVal val="visible"/>
                                      </p:to>
                                    </p:set>
                                    <p:animEffect transition="in" filter="fade">
                                      <p:cBhvr>
                                        <p:cTn id="12" dur="500"/>
                                        <p:tgtEl>
                                          <p:spTgt spid="819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923">
                                            <p:txEl>
                                              <p:pRg st="2" end="2"/>
                                            </p:txEl>
                                          </p:spTgt>
                                        </p:tgtEl>
                                        <p:attrNameLst>
                                          <p:attrName>style.visibility</p:attrName>
                                        </p:attrNameLst>
                                      </p:cBhvr>
                                      <p:to>
                                        <p:strVal val="visible"/>
                                      </p:to>
                                    </p:set>
                                    <p:animEffect transition="in" filter="fade">
                                      <p:cBhvr>
                                        <p:cTn id="17" dur="500"/>
                                        <p:tgtEl>
                                          <p:spTgt spid="819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1923">
                                            <p:txEl>
                                              <p:pRg st="3" end="3"/>
                                            </p:txEl>
                                          </p:spTgt>
                                        </p:tgtEl>
                                        <p:attrNameLst>
                                          <p:attrName>style.visibility</p:attrName>
                                        </p:attrNameLst>
                                      </p:cBhvr>
                                      <p:to>
                                        <p:strVal val="visible"/>
                                      </p:to>
                                    </p:set>
                                    <p:animEffect transition="in" filter="fade">
                                      <p:cBhvr>
                                        <p:cTn id="22" dur="500"/>
                                        <p:tgtEl>
                                          <p:spTgt spid="819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1923">
                                            <p:txEl>
                                              <p:pRg st="4" end="4"/>
                                            </p:txEl>
                                          </p:spTgt>
                                        </p:tgtEl>
                                        <p:attrNameLst>
                                          <p:attrName>style.visibility</p:attrName>
                                        </p:attrNameLst>
                                      </p:cBhvr>
                                      <p:to>
                                        <p:strVal val="visible"/>
                                      </p:to>
                                    </p:set>
                                    <p:animEffect transition="in" filter="fade">
                                      <p:cBhvr>
                                        <p:cTn id="27" dur="500"/>
                                        <p:tgtEl>
                                          <p:spTgt spid="819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1923">
                                            <p:txEl>
                                              <p:pRg st="5" end="5"/>
                                            </p:txEl>
                                          </p:spTgt>
                                        </p:tgtEl>
                                        <p:attrNameLst>
                                          <p:attrName>style.visibility</p:attrName>
                                        </p:attrNameLst>
                                      </p:cBhvr>
                                      <p:to>
                                        <p:strVal val="visible"/>
                                      </p:to>
                                    </p:set>
                                    <p:animEffect transition="in" filter="fade">
                                      <p:cBhvr>
                                        <p:cTn id="32" dur="500"/>
                                        <p:tgtEl>
                                          <p:spTgt spid="819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1923">
                                            <p:txEl>
                                              <p:pRg st="6" end="6"/>
                                            </p:txEl>
                                          </p:spTgt>
                                        </p:tgtEl>
                                        <p:attrNameLst>
                                          <p:attrName>style.visibility</p:attrName>
                                        </p:attrNameLst>
                                      </p:cBhvr>
                                      <p:to>
                                        <p:strVal val="visible"/>
                                      </p:to>
                                    </p:set>
                                    <p:animEffect transition="in" filter="fade">
                                      <p:cBhvr>
                                        <p:cTn id="37" dur="500"/>
                                        <p:tgtEl>
                                          <p:spTgt spid="819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1923">
                                            <p:txEl>
                                              <p:pRg st="7" end="7"/>
                                            </p:txEl>
                                          </p:spTgt>
                                        </p:tgtEl>
                                        <p:attrNameLst>
                                          <p:attrName>style.visibility</p:attrName>
                                        </p:attrNameLst>
                                      </p:cBhvr>
                                      <p:to>
                                        <p:strVal val="visible"/>
                                      </p:to>
                                    </p:set>
                                    <p:animEffect transition="in" filter="fade">
                                      <p:cBhvr>
                                        <p:cTn id="42" dur="500"/>
                                        <p:tgtEl>
                                          <p:spTgt spid="819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1923">
                                            <p:txEl>
                                              <p:pRg st="8" end="8"/>
                                            </p:txEl>
                                          </p:spTgt>
                                        </p:tgtEl>
                                        <p:attrNameLst>
                                          <p:attrName>style.visibility</p:attrName>
                                        </p:attrNameLst>
                                      </p:cBhvr>
                                      <p:to>
                                        <p:strVal val="visible"/>
                                      </p:to>
                                    </p:set>
                                    <p:animEffect transition="in" filter="fade">
                                      <p:cBhvr>
                                        <p:cTn id="47" dur="500"/>
                                        <p:tgtEl>
                                          <p:spTgt spid="819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1923">
                                            <p:txEl>
                                              <p:pRg st="9" end="9"/>
                                            </p:txEl>
                                          </p:spTgt>
                                        </p:tgtEl>
                                        <p:attrNameLst>
                                          <p:attrName>style.visibility</p:attrName>
                                        </p:attrNameLst>
                                      </p:cBhvr>
                                      <p:to>
                                        <p:strVal val="visible"/>
                                      </p:to>
                                    </p:set>
                                    <p:animEffect transition="in" filter="fade">
                                      <p:cBhvr>
                                        <p:cTn id="52" dur="500"/>
                                        <p:tgtEl>
                                          <p:spTgt spid="819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bldLvl="5"/>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a:t>y café</a:t>
            </a:r>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61</a:t>
            </a:fld>
            <a:endParaRPr lang="en-US" dirty="0">
              <a:solidFill>
                <a:srgbClr val="B2B2B2"/>
              </a:solidFill>
            </a:endParaRPr>
          </a:p>
        </p:txBody>
      </p:sp>
    </p:spTree>
    <p:extLst>
      <p:ext uri="{BB962C8B-B14F-4D97-AF65-F5344CB8AC3E}">
        <p14:creationId xmlns:p14="http://schemas.microsoft.com/office/powerpoint/2010/main" val="409074215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0" y="0"/>
            <a:ext cx="9144000" cy="5143500"/>
          </a:xfrm>
          <a:prstGeom prst="rect">
            <a:avLst/>
          </a:prstGeom>
          <a:solidFill>
            <a:srgbClr val="006F9F"/>
          </a:solidFill>
          <a:ln w="9525" algn="ctr">
            <a:noFill/>
            <a:miter lim="800000"/>
            <a:headEnd/>
            <a:tailEnd/>
          </a:ln>
        </p:spPr>
        <p:txBody>
          <a:bodyPr wrap="none" anchor="ctr"/>
          <a:lstStyle/>
          <a:p>
            <a:endParaRPr lang="en-US" sz="1200" i="1"/>
          </a:p>
        </p:txBody>
      </p:sp>
      <p:sp>
        <p:nvSpPr>
          <p:cNvPr id="83971" name="TextBox 2"/>
          <p:cNvSpPr txBox="1">
            <a:spLocks noChangeArrowheads="1"/>
          </p:cNvSpPr>
          <p:nvPr/>
        </p:nvSpPr>
        <p:spPr bwMode="auto">
          <a:xfrm>
            <a:off x="2033718" y="1383618"/>
            <a:ext cx="5184576" cy="2631490"/>
          </a:xfrm>
          <a:prstGeom prst="rect">
            <a:avLst/>
          </a:prstGeom>
          <a:noFill/>
          <a:ln w="9525">
            <a:noFill/>
            <a:miter lim="800000"/>
            <a:headEnd/>
            <a:tailEnd/>
          </a:ln>
        </p:spPr>
        <p:txBody>
          <a:bodyPr wrap="square">
            <a:spAutoFit/>
          </a:bodyPr>
          <a:lstStyle/>
          <a:p>
            <a:pPr algn="ctr" eaLnBrk="0" hangingPunct="0">
              <a:buSzPct val="100000"/>
            </a:pPr>
            <a:r>
              <a:rPr lang="es-ES_tradnl" sz="3300" dirty="0">
                <a:solidFill>
                  <a:srgbClr val="FFFFFF"/>
                </a:solidFill>
                <a:latin typeface="+mn-lt"/>
              </a:rPr>
              <a:t>¿Qué </a:t>
            </a:r>
            <a:r>
              <a:rPr lang="es-ES_tradnl" sz="3300" u="sng" dirty="0">
                <a:solidFill>
                  <a:srgbClr val="FFFFFF"/>
                </a:solidFill>
                <a:latin typeface="+mn-lt"/>
              </a:rPr>
              <a:t>modelos mentales </a:t>
            </a:r>
            <a:r>
              <a:rPr lang="es-ES_tradnl" sz="3300" dirty="0">
                <a:solidFill>
                  <a:srgbClr val="FFFFFF"/>
                </a:solidFill>
                <a:latin typeface="+mn-lt"/>
              </a:rPr>
              <a:t>(míos) me obstaculizan, y cuáles me ayudan en el manejo productivo de mis emociones?</a:t>
            </a:r>
          </a:p>
        </p:txBody>
      </p:sp>
    </p:spTree>
    <p:extLst>
      <p:ext uri="{BB962C8B-B14F-4D97-AF65-F5344CB8AC3E}">
        <p14:creationId xmlns:p14="http://schemas.microsoft.com/office/powerpoint/2010/main" val="91541460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427DDB1-6284-4F70-BA83-9D380A947F03}"/>
              </a:ext>
            </a:extLst>
          </p:cNvPr>
          <p:cNvSpPr/>
          <p:nvPr/>
        </p:nvSpPr>
        <p:spPr bwMode="auto">
          <a:xfrm>
            <a:off x="164998" y="352712"/>
            <a:ext cx="8964488" cy="418838"/>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84994" name="Picture 2" descr="iStock_000001294353Medium"/>
          <p:cNvPicPr>
            <a:picLocks noChangeAspect="1" noChangeArrowheads="1"/>
          </p:cNvPicPr>
          <p:nvPr/>
        </p:nvPicPr>
        <p:blipFill>
          <a:blip r:embed="rId3" cstate="print"/>
          <a:srcRect l="8055" t="3612"/>
          <a:stretch>
            <a:fillRect/>
          </a:stretch>
        </p:blipFill>
        <p:spPr bwMode="auto">
          <a:xfrm>
            <a:off x="827584" y="35719"/>
            <a:ext cx="2840831" cy="5053013"/>
          </a:xfrm>
          <a:prstGeom prst="rect">
            <a:avLst/>
          </a:prstGeom>
          <a:noFill/>
          <a:ln w="9525">
            <a:noFill/>
            <a:miter lim="800000"/>
            <a:headEnd/>
            <a:tailEnd/>
          </a:ln>
        </p:spPr>
      </p:pic>
      <p:sp>
        <p:nvSpPr>
          <p:cNvPr id="84996" name="TextBox 5"/>
          <p:cNvSpPr txBox="1">
            <a:spLocks noChangeArrowheads="1"/>
          </p:cNvSpPr>
          <p:nvPr/>
        </p:nvSpPr>
        <p:spPr bwMode="auto">
          <a:xfrm>
            <a:off x="3898221" y="1649830"/>
            <a:ext cx="3940689" cy="1546577"/>
          </a:xfrm>
          <a:prstGeom prst="rect">
            <a:avLst/>
          </a:prstGeom>
          <a:noFill/>
          <a:ln w="9525">
            <a:noFill/>
            <a:miter lim="800000"/>
            <a:headEnd/>
            <a:tailEnd/>
          </a:ln>
        </p:spPr>
        <p:txBody>
          <a:bodyPr wrap="square">
            <a:spAutoFit/>
          </a:bodyPr>
          <a:lstStyle/>
          <a:p>
            <a:pPr algn="ctr" eaLnBrk="0" hangingPunct="0">
              <a:buSzPct val="100000"/>
            </a:pPr>
            <a:r>
              <a:rPr lang="fr-FR" sz="2700" b="0" i="1" dirty="0">
                <a:solidFill>
                  <a:srgbClr val="1F497D"/>
                </a:solidFill>
              </a:rPr>
              <a:t>“</a:t>
            </a:r>
            <a:r>
              <a:rPr lang="es-ES_tradnl" sz="2700" b="0" i="1" dirty="0">
                <a:solidFill>
                  <a:srgbClr val="1F497D"/>
                </a:solidFill>
              </a:rPr>
              <a:t>Sé como las cosas son y cómo deberían ser”</a:t>
            </a:r>
          </a:p>
          <a:p>
            <a:pPr algn="ctr" eaLnBrk="0" hangingPunct="0">
              <a:buSzPct val="100000"/>
            </a:pPr>
            <a:r>
              <a:rPr lang="es-ES_tradnl" sz="2700" b="0" i="1" dirty="0">
                <a:solidFill>
                  <a:srgbClr val="1F497D"/>
                </a:solidFill>
              </a:rPr>
              <a:t>[CERTEZAS]</a:t>
            </a:r>
            <a:endParaRPr lang="fr-FR" sz="2700" b="0" i="1" dirty="0">
              <a:solidFill>
                <a:srgbClr val="1F497D"/>
              </a:solidFill>
            </a:endParaRPr>
          </a:p>
        </p:txBody>
      </p:sp>
      <p:sp>
        <p:nvSpPr>
          <p:cNvPr id="5" name="Rectangle 4"/>
          <p:cNvSpPr/>
          <p:nvPr/>
        </p:nvSpPr>
        <p:spPr bwMode="auto">
          <a:xfrm>
            <a:off x="4236341" y="357504"/>
            <a:ext cx="3753036" cy="27003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sp>
        <p:nvSpPr>
          <p:cNvPr id="6" name="TextBox 5"/>
          <p:cNvSpPr txBox="1"/>
          <p:nvPr/>
        </p:nvSpPr>
        <p:spPr>
          <a:xfrm rot="20618108">
            <a:off x="4725309" y="4012366"/>
            <a:ext cx="2367571" cy="461665"/>
          </a:xfrm>
          <a:prstGeom prst="rect">
            <a:avLst/>
          </a:prstGeom>
          <a:noFill/>
          <a:ln>
            <a:solidFill>
              <a:srgbClr val="FF0000"/>
            </a:solidFill>
            <a:prstDash val="lgDash"/>
          </a:ln>
        </p:spPr>
        <p:txBody>
          <a:bodyPr wrap="none" rtlCol="0">
            <a:spAutoFit/>
          </a:bodyPr>
          <a:lstStyle/>
          <a:p>
            <a:r>
              <a:rPr lang="es-AR" sz="2400" dirty="0">
                <a:solidFill>
                  <a:srgbClr val="FF0000"/>
                </a:solidFill>
              </a:rPr>
              <a:t>OBSTACULIZA</a:t>
            </a:r>
          </a:p>
        </p:txBody>
      </p:sp>
      <p:sp>
        <p:nvSpPr>
          <p:cNvPr id="7" name="Slide Number Placeholder 3"/>
          <p:cNvSpPr txBox="1">
            <a:spLocks/>
          </p:cNvSpPr>
          <p:nvPr/>
        </p:nvSpPr>
        <p:spPr bwMode="auto">
          <a:xfrm>
            <a:off x="7524328"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63</a:t>
            </a:fld>
            <a:endParaRPr lang="en-US" sz="750" dirty="0">
              <a:solidFill>
                <a:srgbClr val="B2B2B2"/>
              </a:solidFill>
              <a:latin typeface="+mn-lt"/>
              <a:cs typeface="+mn-cs"/>
              <a:sym typeface="Trebuchet MS" pitchFamily="34" charset="0"/>
            </a:endParaRPr>
          </a:p>
        </p:txBody>
      </p:sp>
      <p:sp>
        <p:nvSpPr>
          <p:cNvPr id="84995" name="Text Box 6"/>
          <p:cNvSpPr txBox="1">
            <a:spLocks noChangeArrowheads="1"/>
          </p:cNvSpPr>
          <p:nvPr/>
        </p:nvSpPr>
        <p:spPr bwMode="auto">
          <a:xfrm>
            <a:off x="3925677" y="352712"/>
            <a:ext cx="3940689" cy="1107996"/>
          </a:xfrm>
          <a:prstGeom prst="rect">
            <a:avLst/>
          </a:prstGeom>
          <a:noFill/>
          <a:ln w="9525">
            <a:noFill/>
            <a:miter lim="800000"/>
            <a:headEnd/>
            <a:tailEnd/>
          </a:ln>
        </p:spPr>
        <p:txBody>
          <a:bodyPr wrap="square">
            <a:spAutoFit/>
          </a:bodyPr>
          <a:lstStyle/>
          <a:p>
            <a:pPr algn="ctr" eaLnBrk="0" hangingPunct="0">
              <a:buSzPct val="100000"/>
            </a:pPr>
            <a:r>
              <a:rPr lang="es-ES_tradnl" sz="6600" dirty="0">
                <a:solidFill>
                  <a:srgbClr val="FF0000"/>
                </a:solidFill>
                <a:effectLst>
                  <a:outerShdw blurRad="38100" dist="38100" dir="2700000" algn="tl">
                    <a:srgbClr val="000000">
                      <a:alpha val="43137"/>
                    </a:srgbClr>
                  </a:outerShdw>
                </a:effectLst>
                <a:latin typeface="Arial Narrow" pitchFamily="34" charset="0"/>
              </a:rPr>
              <a:t>Sabelotodo</a:t>
            </a:r>
          </a:p>
        </p:txBody>
      </p:sp>
    </p:spTree>
    <p:extLst>
      <p:ext uri="{BB962C8B-B14F-4D97-AF65-F5344CB8AC3E}">
        <p14:creationId xmlns:p14="http://schemas.microsoft.com/office/powerpoint/2010/main" val="173388288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25468E14-E198-47B5-AAA3-693AAA5EBC7F}"/>
              </a:ext>
            </a:extLst>
          </p:cNvPr>
          <p:cNvSpPr/>
          <p:nvPr/>
        </p:nvSpPr>
        <p:spPr bwMode="auto">
          <a:xfrm>
            <a:off x="164998" y="352712"/>
            <a:ext cx="8964488" cy="418838"/>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86018" name="Picture 4" descr="iStock_000006351782Medium"/>
          <p:cNvPicPr>
            <a:picLocks noChangeAspect="1" noChangeArrowheads="1"/>
          </p:cNvPicPr>
          <p:nvPr/>
        </p:nvPicPr>
        <p:blipFill>
          <a:blip r:embed="rId3" cstate="print"/>
          <a:srcRect r="8086"/>
          <a:stretch>
            <a:fillRect/>
          </a:stretch>
        </p:blipFill>
        <p:spPr bwMode="auto">
          <a:xfrm>
            <a:off x="5366304" y="2531506"/>
            <a:ext cx="3591018" cy="2600627"/>
          </a:xfrm>
          <a:prstGeom prst="rect">
            <a:avLst/>
          </a:prstGeom>
          <a:noFill/>
          <a:ln w="9525">
            <a:noFill/>
            <a:miter lim="800000"/>
            <a:headEnd/>
            <a:tailEnd/>
          </a:ln>
        </p:spPr>
      </p:pic>
      <p:sp>
        <p:nvSpPr>
          <p:cNvPr id="86020" name="TextBox 3"/>
          <p:cNvSpPr txBox="1">
            <a:spLocks noChangeArrowheads="1"/>
          </p:cNvSpPr>
          <p:nvPr/>
        </p:nvSpPr>
        <p:spPr bwMode="auto">
          <a:xfrm>
            <a:off x="404918" y="1263620"/>
            <a:ext cx="8415554" cy="830997"/>
          </a:xfrm>
          <a:prstGeom prst="rect">
            <a:avLst/>
          </a:prstGeom>
          <a:noFill/>
          <a:ln w="9525">
            <a:noFill/>
            <a:miter lim="800000"/>
            <a:headEnd/>
            <a:tailEnd/>
          </a:ln>
        </p:spPr>
        <p:txBody>
          <a:bodyPr wrap="square">
            <a:spAutoFit/>
          </a:bodyPr>
          <a:lstStyle/>
          <a:p>
            <a:pPr algn="ctr" eaLnBrk="0" hangingPunct="0">
              <a:buSzPct val="100000"/>
            </a:pPr>
            <a:r>
              <a:rPr lang="es-ES_tradnl" sz="2400" b="0" i="1" dirty="0">
                <a:solidFill>
                  <a:schemeClr val="bg2">
                    <a:lumMod val="50000"/>
                  </a:schemeClr>
                </a:solidFill>
              </a:rPr>
              <a:t>“Soy consciente de que tengo inevitablemente una perspectiva limitada de los hechos y de las posibilidades.”</a:t>
            </a:r>
          </a:p>
        </p:txBody>
      </p:sp>
      <p:sp>
        <p:nvSpPr>
          <p:cNvPr id="5" name="Rectangle 4"/>
          <p:cNvSpPr/>
          <p:nvPr/>
        </p:nvSpPr>
        <p:spPr bwMode="auto">
          <a:xfrm>
            <a:off x="1143000" y="357504"/>
            <a:ext cx="6834753" cy="324036"/>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sp>
        <p:nvSpPr>
          <p:cNvPr id="86019" name="Text Box 5"/>
          <p:cNvSpPr txBox="1">
            <a:spLocks noChangeArrowheads="1"/>
          </p:cNvSpPr>
          <p:nvPr/>
        </p:nvSpPr>
        <p:spPr bwMode="auto">
          <a:xfrm>
            <a:off x="1314450" y="51470"/>
            <a:ext cx="3425938" cy="1200329"/>
          </a:xfrm>
          <a:prstGeom prst="rect">
            <a:avLst/>
          </a:prstGeom>
          <a:noFill/>
          <a:ln w="9525">
            <a:noFill/>
            <a:miter lim="800000"/>
            <a:headEnd/>
            <a:tailEnd/>
          </a:ln>
        </p:spPr>
        <p:txBody>
          <a:bodyPr wrap="none">
            <a:spAutoFit/>
          </a:bodyPr>
          <a:lstStyle/>
          <a:p>
            <a:pPr eaLnBrk="0" hangingPunct="0">
              <a:buSzPct val="100000"/>
            </a:pPr>
            <a:r>
              <a:rPr lang="es-ES_tradnl" sz="7200" dirty="0">
                <a:solidFill>
                  <a:schemeClr val="tx1">
                    <a:lumMod val="90000"/>
                    <a:lumOff val="10000"/>
                  </a:schemeClr>
                </a:solidFill>
                <a:effectLst>
                  <a:outerShdw blurRad="38100" dist="38100" dir="2700000" algn="tl">
                    <a:srgbClr val="000000">
                      <a:alpha val="43137"/>
                    </a:srgbClr>
                  </a:outerShdw>
                </a:effectLst>
                <a:latin typeface="Arial Narrow" pitchFamily="34" charset="0"/>
              </a:rPr>
              <a:t>Aprendiz</a:t>
            </a:r>
          </a:p>
        </p:txBody>
      </p:sp>
      <p:sp>
        <p:nvSpPr>
          <p:cNvPr id="6" name="TextBox 5"/>
          <p:cNvSpPr txBox="1"/>
          <p:nvPr/>
        </p:nvSpPr>
        <p:spPr>
          <a:xfrm rot="20618108">
            <a:off x="5254781" y="2400616"/>
            <a:ext cx="1252843" cy="461665"/>
          </a:xfrm>
          <a:prstGeom prst="rect">
            <a:avLst/>
          </a:prstGeom>
          <a:noFill/>
          <a:ln>
            <a:solidFill>
              <a:schemeClr val="tx1"/>
            </a:solidFill>
            <a:prstDash val="lgDash"/>
          </a:ln>
        </p:spPr>
        <p:txBody>
          <a:bodyPr wrap="none" rtlCol="0">
            <a:spAutoFit/>
          </a:bodyPr>
          <a:lstStyle/>
          <a:p>
            <a:r>
              <a:rPr lang="es-AR" sz="2400" dirty="0">
                <a:solidFill>
                  <a:schemeClr val="tx1"/>
                </a:solidFill>
              </a:rPr>
              <a:t>AYUDA</a:t>
            </a:r>
          </a:p>
        </p:txBody>
      </p:sp>
      <p:sp>
        <p:nvSpPr>
          <p:cNvPr id="7" name="Slide Number Placeholder 3"/>
          <p:cNvSpPr txBox="1">
            <a:spLocks/>
          </p:cNvSpPr>
          <p:nvPr/>
        </p:nvSpPr>
        <p:spPr bwMode="auto">
          <a:xfrm>
            <a:off x="7508304"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64</a:t>
            </a:fld>
            <a:endParaRPr lang="en-US" sz="750" dirty="0">
              <a:solidFill>
                <a:srgbClr val="B2B2B2"/>
              </a:solidFill>
              <a:latin typeface="+mn-lt"/>
              <a:cs typeface="+mn-cs"/>
              <a:sym typeface="Trebuchet MS" pitchFamily="34" charset="0"/>
            </a:endParaRPr>
          </a:p>
        </p:txBody>
      </p:sp>
      <p:sp>
        <p:nvSpPr>
          <p:cNvPr id="9" name="TextBox 3">
            <a:extLst>
              <a:ext uri="{FF2B5EF4-FFF2-40B4-BE49-F238E27FC236}">
                <a16:creationId xmlns:a16="http://schemas.microsoft.com/office/drawing/2014/main" id="{EA7B2B6A-AC41-406B-BEDE-9D8D005D3F7F}"/>
              </a:ext>
            </a:extLst>
          </p:cNvPr>
          <p:cNvSpPr txBox="1">
            <a:spLocks noChangeArrowheads="1"/>
          </p:cNvSpPr>
          <p:nvPr/>
        </p:nvSpPr>
        <p:spPr bwMode="auto">
          <a:xfrm>
            <a:off x="405734" y="2340896"/>
            <a:ext cx="4313039" cy="1754326"/>
          </a:xfrm>
          <a:prstGeom prst="rect">
            <a:avLst/>
          </a:prstGeom>
          <a:noFill/>
          <a:ln w="9525">
            <a:noFill/>
            <a:miter lim="800000"/>
            <a:headEnd/>
            <a:tailEnd/>
          </a:ln>
        </p:spPr>
        <p:txBody>
          <a:bodyPr wrap="square">
            <a:spAutoFit/>
          </a:bodyPr>
          <a:lstStyle/>
          <a:p>
            <a:pPr algn="ctr" eaLnBrk="0" hangingPunct="0">
              <a:buSzPct val="100000"/>
            </a:pPr>
            <a:r>
              <a:rPr lang="es-ES_tradnl" sz="2400" b="0" i="1" dirty="0">
                <a:solidFill>
                  <a:schemeClr val="bg2">
                    <a:lumMod val="50000"/>
                  </a:schemeClr>
                </a:solidFill>
              </a:rPr>
              <a:t>“Dado esto, estoy abierto a descubrir otros hechos y posibilidades.”</a:t>
            </a:r>
          </a:p>
          <a:p>
            <a:pPr algn="ctr" eaLnBrk="0" hangingPunct="0">
              <a:buSzPct val="100000"/>
            </a:pPr>
            <a:r>
              <a:rPr lang="es-ES_tradnl" sz="2400" b="0" i="1" dirty="0">
                <a:solidFill>
                  <a:schemeClr val="bg2">
                    <a:lumMod val="50000"/>
                  </a:schemeClr>
                </a:solidFill>
              </a:rPr>
              <a:t>[CURIOSIDAD]</a:t>
            </a:r>
          </a:p>
        </p:txBody>
      </p:sp>
    </p:spTree>
    <p:extLst>
      <p:ext uri="{BB962C8B-B14F-4D97-AF65-F5344CB8AC3E}">
        <p14:creationId xmlns:p14="http://schemas.microsoft.com/office/powerpoint/2010/main" val="10203314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extBox 3"/>
          <p:cNvSpPr txBox="1">
            <a:spLocks noChangeArrowheads="1"/>
          </p:cNvSpPr>
          <p:nvPr/>
        </p:nvSpPr>
        <p:spPr bwMode="auto">
          <a:xfrm>
            <a:off x="4713523" y="1761494"/>
            <a:ext cx="3310522" cy="1754326"/>
          </a:xfrm>
          <a:prstGeom prst="rect">
            <a:avLst/>
          </a:prstGeom>
          <a:noFill/>
          <a:ln w="9525">
            <a:noFill/>
            <a:miter lim="800000"/>
            <a:headEnd/>
            <a:tailEnd/>
          </a:ln>
        </p:spPr>
        <p:txBody>
          <a:bodyPr wrap="square">
            <a:spAutoFit/>
          </a:bodyPr>
          <a:lstStyle/>
          <a:p>
            <a:pPr algn="ctr" eaLnBrk="0" hangingPunct="0">
              <a:buSzPct val="100000"/>
            </a:pPr>
            <a:r>
              <a:rPr lang="es-ES_tradnl" sz="2700" b="0" i="1" dirty="0">
                <a:solidFill>
                  <a:srgbClr val="002060"/>
                </a:solidFill>
              </a:rPr>
              <a:t>“Lo que me pasa es </a:t>
            </a:r>
            <a:r>
              <a:rPr lang="es-ES_tradnl" sz="2700" b="0" i="1" dirty="0" err="1">
                <a:solidFill>
                  <a:srgbClr val="002060"/>
                </a:solidFill>
              </a:rPr>
              <a:t>es</a:t>
            </a:r>
            <a:r>
              <a:rPr lang="es-ES_tradnl" sz="2700" b="0" i="1" dirty="0">
                <a:solidFill>
                  <a:srgbClr val="002060"/>
                </a:solidFill>
              </a:rPr>
              <a:t> por culpa de los otros / de factores que yo no manejo”</a:t>
            </a:r>
          </a:p>
        </p:txBody>
      </p:sp>
      <p:sp>
        <p:nvSpPr>
          <p:cNvPr id="5" name="Rectangle 4"/>
          <p:cNvSpPr/>
          <p:nvPr/>
        </p:nvSpPr>
        <p:spPr bwMode="auto">
          <a:xfrm>
            <a:off x="5154443" y="303498"/>
            <a:ext cx="2834934" cy="324036"/>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sp>
        <p:nvSpPr>
          <p:cNvPr id="7" name="Slide Number Placeholder 3"/>
          <p:cNvSpPr txBox="1">
            <a:spLocks/>
          </p:cNvSpPr>
          <p:nvPr/>
        </p:nvSpPr>
        <p:spPr bwMode="auto">
          <a:xfrm>
            <a:off x="7543800"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65</a:t>
            </a:fld>
            <a:endParaRPr lang="en-US" sz="750" dirty="0">
              <a:solidFill>
                <a:srgbClr val="B2B2B2"/>
              </a:solidFill>
              <a:latin typeface="+mn-lt"/>
              <a:cs typeface="+mn-cs"/>
              <a:sym typeface="Trebuchet MS" pitchFamily="34" charset="0"/>
            </a:endParaRPr>
          </a:p>
        </p:txBody>
      </p:sp>
      <p:sp>
        <p:nvSpPr>
          <p:cNvPr id="2" name="Rectángulo 1">
            <a:extLst>
              <a:ext uri="{FF2B5EF4-FFF2-40B4-BE49-F238E27FC236}">
                <a16:creationId xmlns:a16="http://schemas.microsoft.com/office/drawing/2014/main" id="{97121714-C58C-4646-9DBC-6779D9DFF356}"/>
              </a:ext>
            </a:extLst>
          </p:cNvPr>
          <p:cNvSpPr/>
          <p:nvPr/>
        </p:nvSpPr>
        <p:spPr bwMode="auto">
          <a:xfrm>
            <a:off x="0" y="303498"/>
            <a:ext cx="9144000" cy="517634"/>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87042" name="Picture 4" descr="iStock_000004879011Medium"/>
          <p:cNvPicPr>
            <a:picLocks noChangeAspect="1" noChangeArrowheads="1"/>
          </p:cNvPicPr>
          <p:nvPr/>
        </p:nvPicPr>
        <p:blipFill>
          <a:blip r:embed="rId3" cstate="print"/>
          <a:srcRect/>
          <a:stretch>
            <a:fillRect/>
          </a:stretch>
        </p:blipFill>
        <p:spPr bwMode="auto">
          <a:xfrm>
            <a:off x="1143000" y="0"/>
            <a:ext cx="3768066" cy="4731990"/>
          </a:xfrm>
          <a:prstGeom prst="rect">
            <a:avLst/>
          </a:prstGeom>
          <a:noFill/>
          <a:ln w="9525">
            <a:noFill/>
            <a:miter lim="800000"/>
            <a:headEnd/>
            <a:tailEnd/>
          </a:ln>
        </p:spPr>
      </p:pic>
      <p:sp>
        <p:nvSpPr>
          <p:cNvPr id="87043" name="Text Box 6"/>
          <p:cNvSpPr txBox="1">
            <a:spLocks noChangeArrowheads="1"/>
          </p:cNvSpPr>
          <p:nvPr/>
        </p:nvSpPr>
        <p:spPr bwMode="auto">
          <a:xfrm>
            <a:off x="4517994" y="141481"/>
            <a:ext cx="3409908" cy="1419619"/>
          </a:xfrm>
          <a:prstGeom prst="rect">
            <a:avLst/>
          </a:prstGeom>
          <a:noFill/>
          <a:ln w="9525">
            <a:noFill/>
            <a:miter lim="800000"/>
            <a:headEnd/>
            <a:tailEnd/>
          </a:ln>
        </p:spPr>
        <p:txBody>
          <a:bodyPr wrap="none">
            <a:spAutoFit/>
          </a:bodyPr>
          <a:lstStyle/>
          <a:p>
            <a:pPr eaLnBrk="0" hangingPunct="0">
              <a:buSzPct val="100000"/>
            </a:pPr>
            <a:r>
              <a:rPr lang="es-ES_tradnl" sz="8625" dirty="0">
                <a:solidFill>
                  <a:srgbClr val="008000"/>
                </a:solidFill>
                <a:effectLst>
                  <a:outerShdw blurRad="38100" dist="38100" dir="2700000" algn="tl">
                    <a:srgbClr val="000000">
                      <a:alpha val="43137"/>
                    </a:srgbClr>
                  </a:outerShdw>
                </a:effectLst>
                <a:latin typeface="Arial Narrow" pitchFamily="34" charset="0"/>
              </a:rPr>
              <a:t>Víctima</a:t>
            </a:r>
          </a:p>
        </p:txBody>
      </p:sp>
      <p:sp>
        <p:nvSpPr>
          <p:cNvPr id="6" name="TextBox 5"/>
          <p:cNvSpPr txBox="1"/>
          <p:nvPr/>
        </p:nvSpPr>
        <p:spPr>
          <a:xfrm rot="20618108">
            <a:off x="4725306" y="4012366"/>
            <a:ext cx="2367571" cy="461665"/>
          </a:xfrm>
          <a:prstGeom prst="rect">
            <a:avLst/>
          </a:prstGeom>
          <a:noFill/>
          <a:ln>
            <a:solidFill>
              <a:srgbClr val="008000"/>
            </a:solidFill>
            <a:prstDash val="lgDash"/>
          </a:ln>
        </p:spPr>
        <p:txBody>
          <a:bodyPr wrap="none" rtlCol="0">
            <a:spAutoFit/>
          </a:bodyPr>
          <a:lstStyle/>
          <a:p>
            <a:r>
              <a:rPr lang="es-AR" sz="2400" dirty="0">
                <a:solidFill>
                  <a:srgbClr val="008000"/>
                </a:solidFill>
              </a:rPr>
              <a:t>OBSTACULIZA</a:t>
            </a:r>
          </a:p>
        </p:txBody>
      </p:sp>
    </p:spTree>
    <p:extLst>
      <p:ext uri="{BB962C8B-B14F-4D97-AF65-F5344CB8AC3E}">
        <p14:creationId xmlns:p14="http://schemas.microsoft.com/office/powerpoint/2010/main" val="30025871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descr="iStock_000003138127Medium"/>
          <p:cNvPicPr>
            <a:picLocks noChangeAspect="1" noChangeArrowheads="1"/>
          </p:cNvPicPr>
          <p:nvPr/>
        </p:nvPicPr>
        <p:blipFill>
          <a:blip r:embed="rId3" cstate="print"/>
          <a:srcRect r="22861"/>
          <a:stretch>
            <a:fillRect/>
          </a:stretch>
        </p:blipFill>
        <p:spPr bwMode="auto">
          <a:xfrm>
            <a:off x="0" y="0"/>
            <a:ext cx="9144000" cy="7896225"/>
          </a:xfrm>
          <a:prstGeom prst="rect">
            <a:avLst/>
          </a:prstGeom>
          <a:noFill/>
          <a:ln w="9525">
            <a:noFill/>
            <a:miter lim="800000"/>
            <a:headEnd/>
            <a:tailEnd/>
          </a:ln>
        </p:spPr>
      </p:pic>
      <p:sp>
        <p:nvSpPr>
          <p:cNvPr id="88067" name="Text Box 5"/>
          <p:cNvSpPr txBox="1">
            <a:spLocks noChangeArrowheads="1"/>
          </p:cNvSpPr>
          <p:nvPr/>
        </p:nvSpPr>
        <p:spPr bwMode="auto">
          <a:xfrm>
            <a:off x="1180936" y="-33521"/>
            <a:ext cx="4887162" cy="1200329"/>
          </a:xfrm>
          <a:prstGeom prst="rect">
            <a:avLst/>
          </a:prstGeom>
          <a:noFill/>
          <a:ln w="9525">
            <a:noFill/>
            <a:miter lim="800000"/>
            <a:headEnd/>
            <a:tailEnd/>
          </a:ln>
        </p:spPr>
        <p:txBody>
          <a:bodyPr wrap="square">
            <a:spAutoFit/>
          </a:bodyPr>
          <a:lstStyle/>
          <a:p>
            <a:pPr eaLnBrk="0" hangingPunct="0">
              <a:buSzPct val="100000"/>
            </a:pPr>
            <a:r>
              <a:rPr lang="es-ES_tradnl" sz="7200" dirty="0">
                <a:solidFill>
                  <a:srgbClr val="002060"/>
                </a:solidFill>
                <a:effectLst>
                  <a:outerShdw blurRad="38100" dist="38100" dir="2700000" algn="tl">
                    <a:srgbClr val="000000">
                      <a:alpha val="43137"/>
                    </a:srgbClr>
                  </a:outerShdw>
                </a:effectLst>
                <a:latin typeface="Arial Narrow" pitchFamily="34" charset="0"/>
              </a:rPr>
              <a:t>Protagonista</a:t>
            </a:r>
          </a:p>
        </p:txBody>
      </p:sp>
      <p:sp>
        <p:nvSpPr>
          <p:cNvPr id="88068" name="TextBox 3"/>
          <p:cNvSpPr txBox="1">
            <a:spLocks noChangeArrowheads="1"/>
          </p:cNvSpPr>
          <p:nvPr/>
        </p:nvSpPr>
        <p:spPr bwMode="auto">
          <a:xfrm>
            <a:off x="683567" y="1563638"/>
            <a:ext cx="3456384" cy="1708160"/>
          </a:xfrm>
          <a:prstGeom prst="rect">
            <a:avLst/>
          </a:prstGeom>
          <a:noFill/>
          <a:ln w="9525">
            <a:noFill/>
            <a:miter lim="800000"/>
            <a:headEnd/>
            <a:tailEnd/>
          </a:ln>
        </p:spPr>
        <p:txBody>
          <a:bodyPr wrap="square">
            <a:spAutoFit/>
          </a:bodyPr>
          <a:lstStyle/>
          <a:p>
            <a:pPr algn="ctr" eaLnBrk="0" hangingPunct="0">
              <a:buSzPct val="100000"/>
            </a:pPr>
            <a:r>
              <a:rPr lang="es-ES_tradnl" sz="2100" b="0" i="1" dirty="0">
                <a:solidFill>
                  <a:srgbClr val="000000"/>
                </a:solidFill>
              </a:rPr>
              <a:t>“Lo que me pasa y lo que siento depende, entre otras cosas, de lo que elijo pensar y hacer para perseguir lo que quiero.”</a:t>
            </a:r>
          </a:p>
        </p:txBody>
      </p:sp>
      <p:sp>
        <p:nvSpPr>
          <p:cNvPr id="6" name="TextBox 5"/>
          <p:cNvSpPr txBox="1"/>
          <p:nvPr/>
        </p:nvSpPr>
        <p:spPr>
          <a:xfrm rot="20618108">
            <a:off x="4179611" y="4512751"/>
            <a:ext cx="1252843" cy="461665"/>
          </a:xfrm>
          <a:prstGeom prst="rect">
            <a:avLst/>
          </a:prstGeom>
          <a:noFill/>
          <a:ln>
            <a:solidFill>
              <a:schemeClr val="tx1">
                <a:lumMod val="90000"/>
                <a:lumOff val="10000"/>
              </a:schemeClr>
            </a:solidFill>
            <a:prstDash val="lgDash"/>
          </a:ln>
        </p:spPr>
        <p:txBody>
          <a:bodyPr wrap="none" rtlCol="0">
            <a:spAutoFit/>
          </a:bodyPr>
          <a:lstStyle/>
          <a:p>
            <a:r>
              <a:rPr lang="es-AR" sz="2400" dirty="0">
                <a:ln w="12700">
                  <a:solidFill>
                    <a:schemeClr val="accent1"/>
                  </a:solidFill>
                  <a:prstDash val="solid"/>
                </a:ln>
                <a:solidFill>
                  <a:srgbClr val="002060"/>
                </a:solidFill>
                <a:effectLst>
                  <a:outerShdw blurRad="41275" dist="20320" dir="1800000" algn="tl" rotWithShape="0">
                    <a:srgbClr val="000000">
                      <a:alpha val="40000"/>
                    </a:srgbClr>
                  </a:outerShdw>
                </a:effectLst>
              </a:rPr>
              <a:t>AYUDA</a:t>
            </a:r>
          </a:p>
        </p:txBody>
      </p:sp>
    </p:spTree>
    <p:extLst>
      <p:ext uri="{BB962C8B-B14F-4D97-AF65-F5344CB8AC3E}">
        <p14:creationId xmlns:p14="http://schemas.microsoft.com/office/powerpoint/2010/main" val="126472840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62">
            <a:extLst>
              <a:ext uri="{FF2B5EF4-FFF2-40B4-BE49-F238E27FC236}">
                <a16:creationId xmlns:a16="http://schemas.microsoft.com/office/drawing/2014/main" id="{EFAC20D0-8A5C-4FE0-836C-FCEFF1C9F4DD}"/>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89092" name="Title 1"/>
          <p:cNvSpPr>
            <a:spLocks noGrp="1"/>
          </p:cNvSpPr>
          <p:nvPr>
            <p:ph type="title"/>
          </p:nvPr>
        </p:nvSpPr>
        <p:spPr>
          <a:xfrm>
            <a:off x="179512" y="33468"/>
            <a:ext cx="8784976" cy="471462"/>
          </a:xfrm>
        </p:spPr>
        <p:txBody>
          <a:bodyPr/>
          <a:lstStyle/>
          <a:p>
            <a:r>
              <a:rPr lang="es-ES_tradnl" dirty="0">
                <a:latin typeface="Arial" panose="020B0604020202020204" pitchFamily="34" charset="0"/>
                <a:cs typeface="Arial" panose="020B0604020202020204" pitchFamily="34" charset="0"/>
              </a:rPr>
              <a:t>Cómo manejar </a:t>
            </a:r>
            <a:r>
              <a:rPr lang="es-ES_tradnl" i="1" u="sng" dirty="0">
                <a:latin typeface="Arial" panose="020B0604020202020204" pitchFamily="34" charset="0"/>
                <a:cs typeface="Arial" panose="020B0604020202020204" pitchFamily="34" charset="0"/>
              </a:rPr>
              <a:t>nuestras</a:t>
            </a:r>
            <a:r>
              <a:rPr lang="es-ES_tradnl" dirty="0">
                <a:latin typeface="Arial" panose="020B0604020202020204" pitchFamily="34" charset="0"/>
                <a:cs typeface="Arial" panose="020B0604020202020204" pitchFamily="34" charset="0"/>
              </a:rPr>
              <a:t> emociones</a:t>
            </a:r>
            <a:endParaRPr lang="es-ES_tradnl" i="1" u="sng" dirty="0">
              <a:latin typeface="Arial" panose="020B0604020202020204" pitchFamily="34" charset="0"/>
              <a:cs typeface="Arial" panose="020B0604020202020204" pitchFamily="34" charset="0"/>
            </a:endParaRPr>
          </a:p>
        </p:txBody>
      </p:sp>
      <p:grpSp>
        <p:nvGrpSpPr>
          <p:cNvPr id="4" name="Grupo 3">
            <a:extLst>
              <a:ext uri="{FF2B5EF4-FFF2-40B4-BE49-F238E27FC236}">
                <a16:creationId xmlns:a16="http://schemas.microsoft.com/office/drawing/2014/main" id="{01B4D249-C790-4B66-B693-304ADDC12FDC}"/>
              </a:ext>
            </a:extLst>
          </p:cNvPr>
          <p:cNvGrpSpPr/>
          <p:nvPr/>
        </p:nvGrpSpPr>
        <p:grpSpPr>
          <a:xfrm>
            <a:off x="682156" y="3544361"/>
            <a:ext cx="3051736" cy="1298546"/>
            <a:chOff x="682156" y="3544361"/>
            <a:chExt cx="3051736" cy="1298546"/>
          </a:xfrm>
        </p:grpSpPr>
        <p:sp>
          <p:nvSpPr>
            <p:cNvPr id="89093" name="TextBox 4"/>
            <p:cNvSpPr txBox="1">
              <a:spLocks noChangeArrowheads="1"/>
            </p:cNvSpPr>
            <p:nvPr/>
          </p:nvSpPr>
          <p:spPr bwMode="auto">
            <a:xfrm>
              <a:off x="877500" y="4011910"/>
              <a:ext cx="2661047" cy="830997"/>
            </a:xfrm>
            <a:prstGeom prst="rect">
              <a:avLst/>
            </a:prstGeom>
            <a:noFill/>
            <a:ln w="9525">
              <a:noFill/>
              <a:miter lim="800000"/>
              <a:headEnd/>
              <a:tailEnd/>
            </a:ln>
          </p:spPr>
          <p:txBody>
            <a:bodyPr>
              <a:spAutoFit/>
            </a:bodyPr>
            <a:lstStyle/>
            <a:p>
              <a:pPr algn="ctr">
                <a:buSzPct val="100000"/>
              </a:pPr>
              <a:r>
                <a:rPr lang="es-ES_tradnl" b="0" i="1" dirty="0">
                  <a:solidFill>
                    <a:srgbClr val="002060"/>
                  </a:solidFill>
                </a:rPr>
                <a:t>“Lo que me pasa es por culpa de los otros // de factores que yo no manejo”</a:t>
              </a:r>
            </a:p>
          </p:txBody>
        </p:sp>
        <p:sp>
          <p:nvSpPr>
            <p:cNvPr id="89096" name="Rectangle 10"/>
            <p:cNvSpPr>
              <a:spLocks noChangeArrowheads="1"/>
            </p:cNvSpPr>
            <p:nvPr/>
          </p:nvSpPr>
          <p:spPr bwMode="auto">
            <a:xfrm>
              <a:off x="682156" y="3544361"/>
              <a:ext cx="3051736" cy="385763"/>
            </a:xfrm>
            <a:prstGeom prst="rect">
              <a:avLst/>
            </a:prstGeom>
            <a:solidFill>
              <a:srgbClr val="5C9C28"/>
            </a:solidFill>
            <a:ln w="9525" algn="ctr">
              <a:noFill/>
              <a:round/>
              <a:headEnd/>
              <a:tailEnd/>
            </a:ln>
          </p:spPr>
          <p:txBody>
            <a:bodyPr anchor="ctr"/>
            <a:lstStyle/>
            <a:p>
              <a:pPr algn="ctr" eaLnBrk="0" hangingPunct="0">
                <a:buSzPct val="100000"/>
              </a:pPr>
              <a:r>
                <a:rPr lang="es-ES_tradnl" dirty="0">
                  <a:solidFill>
                    <a:srgbClr val="FFFFFF"/>
                  </a:solidFill>
                  <a:latin typeface="Arial Narrow" pitchFamily="34" charset="0"/>
                </a:rPr>
                <a:t>VÍCTIMA</a:t>
              </a:r>
              <a:endParaRPr lang="es-ES_tradnl" sz="1800" dirty="0">
                <a:solidFill>
                  <a:srgbClr val="FFFFFF"/>
                </a:solidFill>
                <a:latin typeface="Arial Narrow" pitchFamily="34" charset="0"/>
              </a:endParaRPr>
            </a:p>
          </p:txBody>
        </p:sp>
      </p:grpSp>
      <p:grpSp>
        <p:nvGrpSpPr>
          <p:cNvPr id="3" name="Grupo 2">
            <a:extLst>
              <a:ext uri="{FF2B5EF4-FFF2-40B4-BE49-F238E27FC236}">
                <a16:creationId xmlns:a16="http://schemas.microsoft.com/office/drawing/2014/main" id="{5BE3BF5C-19F8-4204-9471-25F7424E0B6B}"/>
              </a:ext>
            </a:extLst>
          </p:cNvPr>
          <p:cNvGrpSpPr/>
          <p:nvPr/>
        </p:nvGrpSpPr>
        <p:grpSpPr>
          <a:xfrm>
            <a:off x="599402" y="2017239"/>
            <a:ext cx="3217241" cy="1151995"/>
            <a:chOff x="599402" y="2017239"/>
            <a:chExt cx="3217241" cy="1151995"/>
          </a:xfrm>
        </p:grpSpPr>
        <p:sp>
          <p:nvSpPr>
            <p:cNvPr id="89094" name="Rectangle 8"/>
            <p:cNvSpPr>
              <a:spLocks noChangeArrowheads="1"/>
            </p:cNvSpPr>
            <p:nvPr/>
          </p:nvSpPr>
          <p:spPr bwMode="auto">
            <a:xfrm>
              <a:off x="682156" y="2017239"/>
              <a:ext cx="3051736" cy="385763"/>
            </a:xfrm>
            <a:prstGeom prst="rect">
              <a:avLst/>
            </a:prstGeom>
            <a:solidFill>
              <a:srgbClr val="FF0000"/>
            </a:solidFill>
            <a:ln w="9525" algn="ctr">
              <a:noFill/>
              <a:round/>
              <a:headEnd/>
              <a:tailEnd/>
            </a:ln>
          </p:spPr>
          <p:txBody>
            <a:bodyPr anchor="ctr"/>
            <a:lstStyle/>
            <a:p>
              <a:pPr algn="ctr" eaLnBrk="0" hangingPunct="0">
                <a:buSzPct val="100000"/>
              </a:pPr>
              <a:r>
                <a:rPr lang="es-ES_tradnl" sz="1800" dirty="0">
                  <a:solidFill>
                    <a:srgbClr val="FFFFFF"/>
                  </a:solidFill>
                  <a:latin typeface="Arial Narrow" pitchFamily="34" charset="0"/>
                </a:rPr>
                <a:t>SABELOTODO</a:t>
              </a:r>
            </a:p>
          </p:txBody>
        </p:sp>
        <p:sp>
          <p:nvSpPr>
            <p:cNvPr id="89098" name="TextBox 12"/>
            <p:cNvSpPr txBox="1">
              <a:spLocks noChangeArrowheads="1"/>
            </p:cNvSpPr>
            <p:nvPr/>
          </p:nvSpPr>
          <p:spPr bwMode="auto">
            <a:xfrm>
              <a:off x="599402" y="2584459"/>
              <a:ext cx="3217241" cy="584775"/>
            </a:xfrm>
            <a:prstGeom prst="rect">
              <a:avLst/>
            </a:prstGeom>
            <a:noFill/>
            <a:ln w="9525">
              <a:noFill/>
              <a:miter lim="800000"/>
              <a:headEnd/>
              <a:tailEnd/>
            </a:ln>
          </p:spPr>
          <p:txBody>
            <a:bodyPr wrap="square">
              <a:spAutoFit/>
            </a:bodyPr>
            <a:lstStyle/>
            <a:p>
              <a:pPr algn="ctr">
                <a:buSzPct val="100000"/>
              </a:pPr>
              <a:r>
                <a:rPr lang="fr-FR" b="0" i="1" dirty="0">
                  <a:solidFill>
                    <a:srgbClr val="1F497D"/>
                  </a:solidFill>
                </a:rPr>
                <a:t>“</a:t>
              </a:r>
              <a:r>
                <a:rPr lang="es-ES_tradnl" b="0" i="1" dirty="0">
                  <a:solidFill>
                    <a:srgbClr val="1F497D"/>
                  </a:solidFill>
                </a:rPr>
                <a:t>Sé como las cosas son y cómo deberían ser”</a:t>
              </a:r>
            </a:p>
          </p:txBody>
        </p:sp>
      </p:grpSp>
      <p:grpSp>
        <p:nvGrpSpPr>
          <p:cNvPr id="6" name="Grupo 5">
            <a:extLst>
              <a:ext uri="{FF2B5EF4-FFF2-40B4-BE49-F238E27FC236}">
                <a16:creationId xmlns:a16="http://schemas.microsoft.com/office/drawing/2014/main" id="{36C4DB57-C5C2-4CFE-BAD3-79095A49702C}"/>
              </a:ext>
            </a:extLst>
          </p:cNvPr>
          <p:cNvGrpSpPr/>
          <p:nvPr/>
        </p:nvGrpSpPr>
        <p:grpSpPr>
          <a:xfrm>
            <a:off x="4415826" y="2006589"/>
            <a:ext cx="4128772" cy="1501700"/>
            <a:chOff x="4415826" y="2006589"/>
            <a:chExt cx="4128772" cy="1501700"/>
          </a:xfrm>
        </p:grpSpPr>
        <p:sp>
          <p:nvSpPr>
            <p:cNvPr id="89095" name="Rectangle 9"/>
            <p:cNvSpPr>
              <a:spLocks noChangeArrowheads="1"/>
            </p:cNvSpPr>
            <p:nvPr/>
          </p:nvSpPr>
          <p:spPr bwMode="auto">
            <a:xfrm>
              <a:off x="4965932" y="2006589"/>
              <a:ext cx="3051736" cy="385763"/>
            </a:xfrm>
            <a:prstGeom prst="rect">
              <a:avLst/>
            </a:prstGeom>
            <a:solidFill>
              <a:srgbClr val="006F9F"/>
            </a:solidFill>
            <a:ln w="9525" algn="ctr">
              <a:noFill/>
              <a:round/>
              <a:headEnd/>
              <a:tailEnd/>
            </a:ln>
          </p:spPr>
          <p:txBody>
            <a:bodyPr anchor="ctr"/>
            <a:lstStyle/>
            <a:p>
              <a:pPr algn="ctr" eaLnBrk="0" hangingPunct="0">
                <a:buSzPct val="100000"/>
              </a:pPr>
              <a:r>
                <a:rPr lang="es-ES_tradnl" sz="1800" dirty="0">
                  <a:solidFill>
                    <a:srgbClr val="FFFFFF"/>
                  </a:solidFill>
                  <a:latin typeface="Arial Narrow" pitchFamily="34" charset="0"/>
                </a:rPr>
                <a:t>APRENDIZ</a:t>
              </a:r>
            </a:p>
          </p:txBody>
        </p:sp>
        <p:sp>
          <p:nvSpPr>
            <p:cNvPr id="89099" name="TextBox 13"/>
            <p:cNvSpPr txBox="1">
              <a:spLocks noChangeArrowheads="1"/>
            </p:cNvSpPr>
            <p:nvPr/>
          </p:nvSpPr>
          <p:spPr bwMode="auto">
            <a:xfrm>
              <a:off x="4415826" y="2307960"/>
              <a:ext cx="4128772" cy="1200329"/>
            </a:xfrm>
            <a:prstGeom prst="rect">
              <a:avLst/>
            </a:prstGeom>
            <a:noFill/>
            <a:ln w="9525">
              <a:noFill/>
              <a:miter lim="800000"/>
              <a:headEnd/>
              <a:tailEnd/>
            </a:ln>
          </p:spPr>
          <p:txBody>
            <a:bodyPr wrap="square">
              <a:spAutoFit/>
            </a:bodyPr>
            <a:lstStyle/>
            <a:p>
              <a:pPr algn="ctr">
                <a:buSzPct val="100000"/>
              </a:pPr>
              <a:r>
                <a:rPr lang="es-ES_tradnl" sz="2400" b="0" i="1" dirty="0">
                  <a:solidFill>
                    <a:schemeClr val="bg2">
                      <a:lumMod val="50000"/>
                    </a:schemeClr>
                  </a:solidFill>
                </a:rPr>
                <a:t>“</a:t>
              </a:r>
              <a:r>
                <a:rPr lang="es-ES_tradnl" b="0" i="1" dirty="0">
                  <a:solidFill>
                    <a:srgbClr val="1F497D"/>
                  </a:solidFill>
                </a:rPr>
                <a:t>Soy consciente de que tengo inevitablemente una perspectiva limitada de los hechos y de las posibilidades. Estoy abierto…y tengo curiosidad.”</a:t>
              </a:r>
            </a:p>
          </p:txBody>
        </p:sp>
      </p:grpSp>
      <p:grpSp>
        <p:nvGrpSpPr>
          <p:cNvPr id="7" name="Grupo 6">
            <a:extLst>
              <a:ext uri="{FF2B5EF4-FFF2-40B4-BE49-F238E27FC236}">
                <a16:creationId xmlns:a16="http://schemas.microsoft.com/office/drawing/2014/main" id="{FC6505A7-44AF-4233-88B8-E16F9BB57798}"/>
              </a:ext>
            </a:extLst>
          </p:cNvPr>
          <p:cNvGrpSpPr/>
          <p:nvPr/>
        </p:nvGrpSpPr>
        <p:grpSpPr>
          <a:xfrm>
            <a:off x="4355976" y="3554139"/>
            <a:ext cx="4021732" cy="1763207"/>
            <a:chOff x="4355976" y="3554139"/>
            <a:chExt cx="4021732" cy="1763207"/>
          </a:xfrm>
        </p:grpSpPr>
        <p:sp>
          <p:nvSpPr>
            <p:cNvPr id="89097" name="Rectangle 11"/>
            <p:cNvSpPr>
              <a:spLocks noChangeArrowheads="1"/>
            </p:cNvSpPr>
            <p:nvPr/>
          </p:nvSpPr>
          <p:spPr bwMode="auto">
            <a:xfrm>
              <a:off x="4965932" y="3554139"/>
              <a:ext cx="3051736" cy="385763"/>
            </a:xfrm>
            <a:prstGeom prst="rect">
              <a:avLst/>
            </a:prstGeom>
            <a:solidFill>
              <a:srgbClr val="006F9F"/>
            </a:solidFill>
            <a:ln w="9525" algn="ctr">
              <a:noFill/>
              <a:round/>
              <a:headEnd/>
              <a:tailEnd/>
            </a:ln>
          </p:spPr>
          <p:txBody>
            <a:bodyPr anchor="ctr"/>
            <a:lstStyle/>
            <a:p>
              <a:pPr algn="ctr" eaLnBrk="0" hangingPunct="0">
                <a:buSzPct val="100000"/>
              </a:pPr>
              <a:r>
                <a:rPr lang="es-ES_tradnl" sz="1800" dirty="0">
                  <a:solidFill>
                    <a:srgbClr val="FFFFFF"/>
                  </a:solidFill>
                  <a:latin typeface="Arial Narrow" pitchFamily="34" charset="0"/>
                </a:rPr>
                <a:t>PROTAGONISTA</a:t>
              </a:r>
            </a:p>
          </p:txBody>
        </p:sp>
        <p:sp>
          <p:nvSpPr>
            <p:cNvPr id="89100" name="TextBox 14"/>
            <p:cNvSpPr txBox="1">
              <a:spLocks noChangeArrowheads="1"/>
            </p:cNvSpPr>
            <p:nvPr/>
          </p:nvSpPr>
          <p:spPr bwMode="auto">
            <a:xfrm>
              <a:off x="4355976" y="4117017"/>
              <a:ext cx="4021732" cy="1200329"/>
            </a:xfrm>
            <a:prstGeom prst="rect">
              <a:avLst/>
            </a:prstGeom>
            <a:noFill/>
            <a:ln w="9525">
              <a:noFill/>
              <a:miter lim="800000"/>
              <a:headEnd/>
              <a:tailEnd/>
            </a:ln>
          </p:spPr>
          <p:txBody>
            <a:bodyPr wrap="square">
              <a:spAutoFit/>
            </a:bodyPr>
            <a:lstStyle/>
            <a:p>
              <a:pPr algn="ctr">
                <a:buSzPct val="100000"/>
              </a:pPr>
              <a:r>
                <a:rPr lang="es-ES_tradnl" b="0" i="1" dirty="0">
                  <a:solidFill>
                    <a:schemeClr val="accent5">
                      <a:lumMod val="50000"/>
                    </a:schemeClr>
                  </a:solidFill>
                </a:rPr>
                <a:t>“Lo que me pasa y lo que siento depende, entre otras cosas, de lo que elijo pensar y hacer para perseguir lo que quiero.”</a:t>
              </a:r>
            </a:p>
            <a:p>
              <a:pPr algn="ctr">
                <a:buSzPct val="100000"/>
              </a:pPr>
              <a:r>
                <a:rPr lang="es-ES_tradnl" b="0" dirty="0">
                  <a:solidFill>
                    <a:schemeClr val="accent5">
                      <a:lumMod val="75000"/>
                    </a:schemeClr>
                  </a:solidFill>
                </a:rPr>
                <a:t>”</a:t>
              </a:r>
            </a:p>
          </p:txBody>
        </p:sp>
      </p:grpSp>
      <p:sp>
        <p:nvSpPr>
          <p:cNvPr id="18" name="TextBox 17"/>
          <p:cNvSpPr txBox="1"/>
          <p:nvPr/>
        </p:nvSpPr>
        <p:spPr>
          <a:xfrm>
            <a:off x="306581" y="700435"/>
            <a:ext cx="8297868" cy="507831"/>
          </a:xfrm>
          <a:prstGeom prst="rect">
            <a:avLst/>
          </a:prstGeom>
          <a:noFill/>
        </p:spPr>
        <p:txBody>
          <a:bodyPr wrap="square" rtlCol="0">
            <a:spAutoFit/>
          </a:bodyPr>
          <a:lstStyle/>
          <a:p>
            <a:r>
              <a:rPr lang="es-AR" sz="1350" dirty="0">
                <a:solidFill>
                  <a:schemeClr val="accent5">
                    <a:lumMod val="50000"/>
                  </a:schemeClr>
                </a:solidFill>
              </a:rPr>
              <a:t>QUÉ MODELOS MENTALES (NUESTROS) NOS FACILITAN O NOS OBSTRUYEN EL MANEJO PRODUCTIVO DE NUESTRAS EMOCIONES</a:t>
            </a:r>
          </a:p>
        </p:txBody>
      </p:sp>
      <p:sp>
        <p:nvSpPr>
          <p:cNvPr id="20" name="Slide Number Placeholder 3"/>
          <p:cNvSpPr txBox="1">
            <a:spLocks/>
          </p:cNvSpPr>
          <p:nvPr/>
        </p:nvSpPr>
        <p:spPr bwMode="auto">
          <a:xfrm>
            <a:off x="7508304"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67</a:t>
            </a:fld>
            <a:endParaRPr lang="en-US" sz="750" dirty="0">
              <a:solidFill>
                <a:srgbClr val="B2B2B2"/>
              </a:solidFill>
              <a:latin typeface="+mn-lt"/>
              <a:cs typeface="+mn-cs"/>
              <a:sym typeface="Trebuchet MS" pitchFamily="34" charset="0"/>
            </a:endParaRPr>
          </a:p>
        </p:txBody>
      </p:sp>
      <p:grpSp>
        <p:nvGrpSpPr>
          <p:cNvPr id="5" name="Grupo 4">
            <a:extLst>
              <a:ext uri="{FF2B5EF4-FFF2-40B4-BE49-F238E27FC236}">
                <a16:creationId xmlns:a16="http://schemas.microsoft.com/office/drawing/2014/main" id="{7D1E0EC6-ABC2-4893-A15A-1A2C8B93E80A}"/>
              </a:ext>
            </a:extLst>
          </p:cNvPr>
          <p:cNvGrpSpPr/>
          <p:nvPr/>
        </p:nvGrpSpPr>
        <p:grpSpPr>
          <a:xfrm>
            <a:off x="5255871" y="1269680"/>
            <a:ext cx="2401757" cy="581990"/>
            <a:chOff x="5255871" y="1269680"/>
            <a:chExt cx="2401757" cy="581990"/>
          </a:xfrm>
        </p:grpSpPr>
        <p:sp>
          <p:nvSpPr>
            <p:cNvPr id="89101" name="TextBox 19"/>
            <p:cNvSpPr txBox="1">
              <a:spLocks noChangeArrowheads="1"/>
            </p:cNvSpPr>
            <p:nvPr/>
          </p:nvSpPr>
          <p:spPr bwMode="auto">
            <a:xfrm>
              <a:off x="6014564" y="1355320"/>
              <a:ext cx="1643064" cy="461665"/>
            </a:xfrm>
            <a:prstGeom prst="rect">
              <a:avLst/>
            </a:prstGeom>
            <a:noFill/>
            <a:ln w="9525">
              <a:noFill/>
              <a:miter lim="800000"/>
              <a:headEnd/>
              <a:tailEnd/>
            </a:ln>
          </p:spPr>
          <p:txBody>
            <a:bodyPr wrap="square">
              <a:spAutoFit/>
            </a:bodyPr>
            <a:lstStyle/>
            <a:p>
              <a:pPr eaLnBrk="0" hangingPunct="0">
                <a:buSzPct val="100000"/>
              </a:pPr>
              <a:r>
                <a:rPr lang="es-ES_tradnl" sz="2400" dirty="0">
                  <a:solidFill>
                    <a:schemeClr val="accent5">
                      <a:lumMod val="75000"/>
                    </a:schemeClr>
                  </a:solidFill>
                </a:rPr>
                <a:t>Ayudan…</a:t>
              </a:r>
            </a:p>
          </p:txBody>
        </p:sp>
        <p:pic>
          <p:nvPicPr>
            <p:cNvPr id="21" name="Gráfico 20" descr="Marca de verificación">
              <a:extLst>
                <a:ext uri="{FF2B5EF4-FFF2-40B4-BE49-F238E27FC236}">
                  <a16:creationId xmlns:a16="http://schemas.microsoft.com/office/drawing/2014/main" id="{556B19E7-12B9-4807-9190-4983AF8BD3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5871" y="1269680"/>
              <a:ext cx="581990" cy="581990"/>
            </a:xfrm>
            <a:prstGeom prst="rect">
              <a:avLst/>
            </a:prstGeom>
          </p:spPr>
        </p:pic>
      </p:grpSp>
      <p:grpSp>
        <p:nvGrpSpPr>
          <p:cNvPr id="2" name="Grupo 1">
            <a:extLst>
              <a:ext uri="{FF2B5EF4-FFF2-40B4-BE49-F238E27FC236}">
                <a16:creationId xmlns:a16="http://schemas.microsoft.com/office/drawing/2014/main" id="{F7A12AF9-4673-4E61-A5A9-5BFEDB3D7805}"/>
              </a:ext>
            </a:extLst>
          </p:cNvPr>
          <p:cNvGrpSpPr/>
          <p:nvPr/>
        </p:nvGrpSpPr>
        <p:grpSpPr>
          <a:xfrm>
            <a:off x="755576" y="1223590"/>
            <a:ext cx="3183554" cy="700088"/>
            <a:chOff x="755576" y="1223590"/>
            <a:chExt cx="3183554" cy="700088"/>
          </a:xfrm>
        </p:grpSpPr>
        <p:sp>
          <p:nvSpPr>
            <p:cNvPr id="89105" name="Rectangle 17"/>
            <p:cNvSpPr>
              <a:spLocks noChangeArrowheads="1"/>
            </p:cNvSpPr>
            <p:nvPr/>
          </p:nvSpPr>
          <p:spPr bwMode="auto">
            <a:xfrm>
              <a:off x="1401908" y="1223590"/>
              <a:ext cx="2537222" cy="700088"/>
            </a:xfrm>
            <a:prstGeom prst="rect">
              <a:avLst/>
            </a:prstGeom>
            <a:noFill/>
            <a:ln w="9525" algn="ctr">
              <a:noFill/>
              <a:round/>
              <a:headEnd/>
              <a:tailEnd/>
            </a:ln>
          </p:spPr>
          <p:txBody>
            <a:bodyPr anchor="ctr"/>
            <a:lstStyle/>
            <a:p>
              <a:pPr eaLnBrk="0" hangingPunct="0">
                <a:buSzPct val="100000"/>
              </a:pPr>
              <a:r>
                <a:rPr lang="es-ES_tradnl" sz="2400" dirty="0">
                  <a:solidFill>
                    <a:srgbClr val="FF0000"/>
                  </a:solidFill>
                </a:rPr>
                <a:t>Obstaculizan…</a:t>
              </a:r>
            </a:p>
          </p:txBody>
        </p:sp>
        <p:pic>
          <p:nvPicPr>
            <p:cNvPr id="22" name="Gráfico 21" descr="Cerrar">
              <a:extLst>
                <a:ext uri="{FF2B5EF4-FFF2-40B4-BE49-F238E27FC236}">
                  <a16:creationId xmlns:a16="http://schemas.microsoft.com/office/drawing/2014/main" id="{DACE3302-0246-4C54-9748-BBC038786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5576" y="1229671"/>
              <a:ext cx="646332" cy="646332"/>
            </a:xfrm>
            <a:prstGeom prst="rect">
              <a:avLst/>
            </a:prstGeom>
          </p:spPr>
        </p:pic>
      </p:grpSp>
    </p:spTree>
    <p:extLst>
      <p:ext uri="{BB962C8B-B14F-4D97-AF65-F5344CB8AC3E}">
        <p14:creationId xmlns:p14="http://schemas.microsoft.com/office/powerpoint/2010/main" val="243874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143500"/>
          </a:xfrm>
          <a:solidFill>
            <a:schemeClr val="tx1">
              <a:lumMod val="75000"/>
              <a:lumOff val="25000"/>
            </a:schemeClr>
          </a:solidFill>
        </p:spPr>
        <p:txBody>
          <a:bodyPr/>
          <a:lstStyle/>
          <a:p>
            <a:pPr algn="ctr">
              <a:spcBef>
                <a:spcPts val="1800"/>
              </a:spcBef>
              <a:buNone/>
            </a:pPr>
            <a:endParaRPr lang="es-AR" dirty="0">
              <a:solidFill>
                <a:schemeClr val="bg1"/>
              </a:solidFill>
            </a:endParaRPr>
          </a:p>
          <a:p>
            <a:pPr algn="ctr">
              <a:spcBef>
                <a:spcPts val="1800"/>
              </a:spcBef>
              <a:buNone/>
            </a:pPr>
            <a:r>
              <a:rPr lang="es-AR" sz="2400" dirty="0">
                <a:solidFill>
                  <a:schemeClr val="bg1"/>
                </a:solidFill>
              </a:rPr>
              <a:t>MODELOS MENTALES,  COMPORTAMIENTOS Y COMPETENCIA EMOCIONAL</a:t>
            </a:r>
          </a:p>
          <a:p>
            <a:pPr algn="ctr">
              <a:spcBef>
                <a:spcPts val="1800"/>
              </a:spcBef>
              <a:buNone/>
            </a:pPr>
            <a:endParaRPr lang="es-AR" sz="2000" dirty="0">
              <a:solidFill>
                <a:schemeClr val="bg1"/>
              </a:solidFill>
            </a:endParaRPr>
          </a:p>
          <a:p>
            <a:pPr algn="ctr">
              <a:spcBef>
                <a:spcPts val="1800"/>
              </a:spcBef>
              <a:buNone/>
            </a:pPr>
            <a:r>
              <a:rPr lang="es-AR" sz="4800" i="1" dirty="0">
                <a:solidFill>
                  <a:schemeClr val="bg1"/>
                </a:solidFill>
              </a:rPr>
              <a:t>2) ¿Cómo manejarme ante las emociones de los otros (…y ayudarlos a manejarlas)?</a:t>
            </a:r>
          </a:p>
        </p:txBody>
      </p:sp>
      <p:sp>
        <p:nvSpPr>
          <p:cNvPr id="4" name="Slide Number Placeholder 3"/>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68</a:t>
            </a:fld>
            <a:endParaRPr lang="en-US">
              <a:solidFill>
                <a:srgbClr val="B2B2B2"/>
              </a:solidFill>
            </a:endParaRPr>
          </a:p>
        </p:txBody>
      </p:sp>
    </p:spTree>
    <p:extLst>
      <p:ext uri="{BB962C8B-B14F-4D97-AF65-F5344CB8AC3E}">
        <p14:creationId xmlns:p14="http://schemas.microsoft.com/office/powerpoint/2010/main" val="188171856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a:extLst>
              <a:ext uri="{FF2B5EF4-FFF2-40B4-BE49-F238E27FC236}">
                <a16:creationId xmlns:a16="http://schemas.microsoft.com/office/drawing/2014/main" id="{0B60061C-63A5-4CC3-BFC1-97B165CBEC7C}"/>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81922" name="1 Título"/>
          <p:cNvSpPr>
            <a:spLocks noGrp="1"/>
          </p:cNvSpPr>
          <p:nvPr>
            <p:ph type="title"/>
          </p:nvPr>
        </p:nvSpPr>
        <p:spPr>
          <a:xfrm>
            <a:off x="395537" y="87475"/>
            <a:ext cx="7291140" cy="520939"/>
          </a:xfrm>
        </p:spPr>
        <p:txBody>
          <a:bodyPr/>
          <a:lstStyle/>
          <a:p>
            <a:r>
              <a:rPr lang="es-ES_tradnl" dirty="0">
                <a:solidFill>
                  <a:schemeClr val="bg2">
                    <a:lumMod val="50000"/>
                  </a:schemeClr>
                </a:solidFill>
                <a:latin typeface="Arial" panose="020B0604020202020204" pitchFamily="34" charset="0"/>
                <a:cs typeface="Arial" panose="020B0604020202020204" pitchFamily="34" charset="0"/>
              </a:rPr>
              <a:t>Ejercicio</a:t>
            </a:r>
          </a:p>
        </p:txBody>
      </p:sp>
      <p:sp>
        <p:nvSpPr>
          <p:cNvPr id="81923" name="3 Marcador de texto"/>
          <p:cNvSpPr>
            <a:spLocks noGrp="1"/>
          </p:cNvSpPr>
          <p:nvPr>
            <p:ph idx="1"/>
          </p:nvPr>
        </p:nvSpPr>
        <p:spPr>
          <a:xfrm>
            <a:off x="598340" y="1634554"/>
            <a:ext cx="8366148" cy="3169444"/>
          </a:xfrm>
        </p:spPr>
        <p:txBody>
          <a:bodyPr/>
          <a:lstStyle/>
          <a:p>
            <a:pPr marL="0" indent="0">
              <a:buClr>
                <a:srgbClr val="1F497D"/>
              </a:buClr>
              <a:buNone/>
            </a:pPr>
            <a:r>
              <a:rPr lang="es-ES_tradnl" sz="2000" b="0" dirty="0">
                <a:solidFill>
                  <a:srgbClr val="000000"/>
                </a:solidFill>
              </a:rPr>
              <a:t>Compartan en grupos sus reflexiones sobre:</a:t>
            </a:r>
          </a:p>
          <a:p>
            <a:pPr>
              <a:buClr>
                <a:srgbClr val="1F497D"/>
              </a:buClr>
            </a:pPr>
            <a:r>
              <a:rPr lang="es-ES_tradnl" sz="2000" b="0" dirty="0">
                <a:solidFill>
                  <a:srgbClr val="000000"/>
                </a:solidFill>
              </a:rPr>
              <a:t>Cuando sienten </a:t>
            </a:r>
            <a:r>
              <a:rPr lang="es-ES_tradnl" sz="2000" dirty="0">
                <a:solidFill>
                  <a:srgbClr val="000000"/>
                </a:solidFill>
              </a:rPr>
              <a:t>miedo</a:t>
            </a:r>
            <a:r>
              <a:rPr lang="es-ES_tradnl" sz="2000" b="0" dirty="0">
                <a:solidFill>
                  <a:srgbClr val="000000"/>
                </a:solidFill>
              </a:rPr>
              <a:t>, </a:t>
            </a:r>
            <a:r>
              <a:rPr lang="es-ES_tradnl" sz="2000" dirty="0">
                <a:solidFill>
                  <a:srgbClr val="000000"/>
                </a:solidFill>
              </a:rPr>
              <a:t>enojo</a:t>
            </a:r>
            <a:r>
              <a:rPr lang="es-ES_tradnl" sz="2000" b="0" dirty="0">
                <a:solidFill>
                  <a:srgbClr val="000000"/>
                </a:solidFill>
              </a:rPr>
              <a:t> o </a:t>
            </a:r>
            <a:r>
              <a:rPr lang="es-ES_tradnl" sz="2000" dirty="0">
                <a:solidFill>
                  <a:srgbClr val="000000"/>
                </a:solidFill>
              </a:rPr>
              <a:t>tristeza</a:t>
            </a:r>
            <a:r>
              <a:rPr lang="es-ES_tradnl" sz="2000" b="0" dirty="0">
                <a:solidFill>
                  <a:srgbClr val="000000"/>
                </a:solidFill>
              </a:rPr>
              <a:t> en una situación / conversación desafiante,</a:t>
            </a:r>
          </a:p>
          <a:p>
            <a:pPr lvl="1">
              <a:buClr>
                <a:srgbClr val="004666"/>
              </a:buClr>
              <a:buFont typeface="Wingdings" pitchFamily="2" charset="2"/>
              <a:buChar char="ü"/>
            </a:pPr>
            <a:r>
              <a:rPr lang="es-ES_tradnl" sz="1600" b="0" dirty="0">
                <a:solidFill>
                  <a:srgbClr val="000000"/>
                </a:solidFill>
                <a:latin typeface="Arial" panose="020B0604020202020204" pitchFamily="34" charset="0"/>
                <a:cs typeface="Arial" panose="020B0604020202020204" pitchFamily="34" charset="0"/>
              </a:rPr>
              <a:t>¿Qué comportamientos (de los demás) los </a:t>
            </a:r>
            <a:r>
              <a:rPr lang="es-ES_tradnl" sz="1600" dirty="0">
                <a:solidFill>
                  <a:srgbClr val="000000"/>
                </a:solidFill>
                <a:latin typeface="Arial" panose="020B0604020202020204" pitchFamily="34" charset="0"/>
                <a:cs typeface="Arial" panose="020B0604020202020204" pitchFamily="34" charset="0"/>
              </a:rPr>
              <a:t>ayudan</a:t>
            </a:r>
            <a:r>
              <a:rPr lang="es-ES_tradnl" sz="1600" b="0" dirty="0">
                <a:solidFill>
                  <a:srgbClr val="000000"/>
                </a:solidFill>
                <a:latin typeface="Arial" panose="020B0604020202020204" pitchFamily="34" charset="0"/>
                <a:cs typeface="Arial" panose="020B0604020202020204" pitchFamily="34" charset="0"/>
              </a:rPr>
              <a:t>?</a:t>
            </a:r>
          </a:p>
          <a:p>
            <a:pPr lvl="1">
              <a:buClr>
                <a:srgbClr val="004666"/>
              </a:buClr>
              <a:buFont typeface="Wingdings" pitchFamily="2" charset="2"/>
              <a:buChar char="ü"/>
            </a:pPr>
            <a:r>
              <a:rPr lang="es-ES_tradnl" sz="1600" b="0" dirty="0">
                <a:solidFill>
                  <a:srgbClr val="000000"/>
                </a:solidFill>
                <a:latin typeface="Arial" panose="020B0604020202020204" pitchFamily="34" charset="0"/>
                <a:cs typeface="Arial" panose="020B0604020202020204" pitchFamily="34" charset="0"/>
              </a:rPr>
              <a:t>¿Qué comportamientos (de los demás) </a:t>
            </a:r>
            <a:r>
              <a:rPr lang="es-ES_tradnl" sz="1600" dirty="0">
                <a:solidFill>
                  <a:srgbClr val="000000"/>
                </a:solidFill>
                <a:latin typeface="Arial" panose="020B0604020202020204" pitchFamily="34" charset="0"/>
                <a:cs typeface="Arial" panose="020B0604020202020204" pitchFamily="34" charset="0"/>
              </a:rPr>
              <a:t>empeoran</a:t>
            </a:r>
            <a:r>
              <a:rPr lang="es-ES_tradnl" sz="1600" b="0" dirty="0">
                <a:solidFill>
                  <a:srgbClr val="000000"/>
                </a:solidFill>
                <a:latin typeface="Arial" panose="020B0604020202020204" pitchFamily="34" charset="0"/>
                <a:cs typeface="Arial" panose="020B0604020202020204" pitchFamily="34" charset="0"/>
              </a:rPr>
              <a:t> las cosas?</a:t>
            </a:r>
          </a:p>
          <a:p>
            <a:pPr marL="198835" indent="-198835">
              <a:buClr>
                <a:srgbClr val="1F497D"/>
              </a:buClr>
            </a:pPr>
            <a:r>
              <a:rPr lang="es-ES_tradnl" sz="2000" b="0" dirty="0">
                <a:solidFill>
                  <a:srgbClr val="000000"/>
                </a:solidFill>
              </a:rPr>
              <a:t>Listen las 2 familias de comportamientos (que ayudan y que empeoran).</a:t>
            </a:r>
          </a:p>
        </p:txBody>
      </p:sp>
      <p:sp>
        <p:nvSpPr>
          <p:cNvPr id="7" name="Rectangle 6"/>
          <p:cNvSpPr/>
          <p:nvPr/>
        </p:nvSpPr>
        <p:spPr>
          <a:xfrm>
            <a:off x="526332" y="783744"/>
            <a:ext cx="8366148" cy="707886"/>
          </a:xfrm>
          <a:prstGeom prst="rect">
            <a:avLst/>
          </a:prstGeom>
        </p:spPr>
        <p:txBody>
          <a:bodyPr wrap="square">
            <a:spAutoFit/>
          </a:bodyPr>
          <a:lstStyle/>
          <a:p>
            <a:r>
              <a:rPr lang="es-ES_tradnl" sz="2000" b="0" i="1" dirty="0">
                <a:solidFill>
                  <a:srgbClr val="000204"/>
                </a:solidFill>
                <a:latin typeface="+mn-lt"/>
              </a:rPr>
              <a:t>Para entender cómo impacta nuestro COMPORTAMIENTO en las emociones de los demás, empecemos razonándolo al revés…</a:t>
            </a:r>
            <a:endParaRPr lang="es-AR" sz="2000" b="0" i="1" dirty="0">
              <a:solidFill>
                <a:srgbClr val="000204"/>
              </a:solidFill>
              <a:latin typeface="+mn-lt"/>
            </a:endParaRPr>
          </a:p>
        </p:txBody>
      </p:sp>
      <p:sp>
        <p:nvSpPr>
          <p:cNvPr id="10" name="Slide Number Placeholder 3">
            <a:extLst>
              <a:ext uri="{FF2B5EF4-FFF2-40B4-BE49-F238E27FC236}">
                <a16:creationId xmlns:a16="http://schemas.microsoft.com/office/drawing/2014/main" id="{9B449C6F-DE15-4BCA-AC68-BB0A95D8C3AE}"/>
              </a:ext>
            </a:extLst>
          </p:cNvPr>
          <p:cNvSpPr txBox="1">
            <a:spLocks/>
          </p:cNvSpPr>
          <p:nvPr/>
        </p:nvSpPr>
        <p:spPr bwMode="auto">
          <a:xfrm>
            <a:off x="7532135" y="4910007"/>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69</a:t>
            </a:fld>
            <a:endParaRPr lang="en-US" sz="750" dirty="0">
              <a:solidFill>
                <a:srgbClr val="B2B2B2"/>
              </a:solidFill>
              <a:latin typeface="+mn-lt"/>
              <a:cs typeface="+mn-cs"/>
              <a:sym typeface="Trebuchet MS" pitchFamily="34" charset="0"/>
            </a:endParaRPr>
          </a:p>
        </p:txBody>
      </p:sp>
    </p:spTree>
    <p:extLst>
      <p:ext uri="{BB962C8B-B14F-4D97-AF65-F5344CB8AC3E}">
        <p14:creationId xmlns:p14="http://schemas.microsoft.com/office/powerpoint/2010/main" val="3695097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923">
                                            <p:txEl>
                                              <p:pRg st="0" end="0"/>
                                            </p:txEl>
                                          </p:spTgt>
                                        </p:tgtEl>
                                        <p:attrNameLst>
                                          <p:attrName>style.visibility</p:attrName>
                                        </p:attrNameLst>
                                      </p:cBhvr>
                                      <p:to>
                                        <p:strVal val="visible"/>
                                      </p:to>
                                    </p:set>
                                    <p:animEffect transition="in" filter="fade">
                                      <p:cBhvr>
                                        <p:cTn id="12" dur="500"/>
                                        <p:tgtEl>
                                          <p:spTgt spid="819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923">
                                            <p:txEl>
                                              <p:pRg st="1" end="1"/>
                                            </p:txEl>
                                          </p:spTgt>
                                        </p:tgtEl>
                                        <p:attrNameLst>
                                          <p:attrName>style.visibility</p:attrName>
                                        </p:attrNameLst>
                                      </p:cBhvr>
                                      <p:to>
                                        <p:strVal val="visible"/>
                                      </p:to>
                                    </p:set>
                                    <p:animEffect transition="in" filter="fade">
                                      <p:cBhvr>
                                        <p:cTn id="17" dur="500"/>
                                        <p:tgtEl>
                                          <p:spTgt spid="819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1923">
                                            <p:txEl>
                                              <p:pRg st="2" end="2"/>
                                            </p:txEl>
                                          </p:spTgt>
                                        </p:tgtEl>
                                        <p:attrNameLst>
                                          <p:attrName>style.visibility</p:attrName>
                                        </p:attrNameLst>
                                      </p:cBhvr>
                                      <p:to>
                                        <p:strVal val="visible"/>
                                      </p:to>
                                    </p:set>
                                    <p:animEffect transition="in" filter="fade">
                                      <p:cBhvr>
                                        <p:cTn id="22" dur="500"/>
                                        <p:tgtEl>
                                          <p:spTgt spid="819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1923">
                                            <p:txEl>
                                              <p:pRg st="3" end="3"/>
                                            </p:txEl>
                                          </p:spTgt>
                                        </p:tgtEl>
                                        <p:attrNameLst>
                                          <p:attrName>style.visibility</p:attrName>
                                        </p:attrNameLst>
                                      </p:cBhvr>
                                      <p:to>
                                        <p:strVal val="visible"/>
                                      </p:to>
                                    </p:set>
                                    <p:animEffect transition="in" filter="fade">
                                      <p:cBhvr>
                                        <p:cTn id="27" dur="500"/>
                                        <p:tgtEl>
                                          <p:spTgt spid="819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1923">
                                            <p:txEl>
                                              <p:pRg st="4" end="4"/>
                                            </p:txEl>
                                          </p:spTgt>
                                        </p:tgtEl>
                                        <p:attrNameLst>
                                          <p:attrName>style.visibility</p:attrName>
                                        </p:attrNameLst>
                                      </p:cBhvr>
                                      <p:to>
                                        <p:strVal val="visible"/>
                                      </p:to>
                                    </p:set>
                                    <p:animEffect transition="in" filter="fade">
                                      <p:cBhvr>
                                        <p:cTn id="32" dur="500"/>
                                        <p:tgtEl>
                                          <p:spTgt spid="819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bldLvl="5"/>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1524" y="48942"/>
            <a:ext cx="8685213" cy="434578"/>
          </a:xfrm>
        </p:spPr>
        <p:txBody>
          <a:bodyPr/>
          <a:lstStyle/>
          <a:p>
            <a:r>
              <a:rPr lang="es-AR" sz="2400" dirty="0" err="1"/>
              <a:t>Check</a:t>
            </a:r>
            <a:r>
              <a:rPr lang="es-AR" sz="2400" dirty="0"/>
              <a:t> in</a:t>
            </a:r>
          </a:p>
        </p:txBody>
      </p:sp>
      <p:sp>
        <p:nvSpPr>
          <p:cNvPr id="3" name="Content Placeholder 2"/>
          <p:cNvSpPr>
            <a:spLocks noGrp="1"/>
          </p:cNvSpPr>
          <p:nvPr>
            <p:ph idx="1"/>
          </p:nvPr>
        </p:nvSpPr>
        <p:spPr>
          <a:xfrm>
            <a:off x="611560" y="1330344"/>
            <a:ext cx="7920880" cy="2897589"/>
          </a:xfrm>
        </p:spPr>
        <p:txBody>
          <a:bodyPr/>
          <a:lstStyle/>
          <a:p>
            <a:pPr marL="457200" indent="-457200">
              <a:buFont typeface="+mj-lt"/>
              <a:buAutoNum type="arabicPeriod"/>
            </a:pPr>
            <a:r>
              <a:rPr lang="es-AR" sz="2400" b="0" dirty="0"/>
              <a:t>¿Cómo llego a este taller?</a:t>
            </a:r>
          </a:p>
          <a:p>
            <a:pPr marL="457200" indent="-457200">
              <a:buFont typeface="+mj-lt"/>
              <a:buAutoNum type="arabicPeriod"/>
            </a:pPr>
            <a:r>
              <a:rPr lang="es-AR" sz="2400" b="0" dirty="0"/>
              <a:t>¿Cómo veo al MT hoy?¿Qué fortalezas y qué oportunidades de mejora veo en nuestro desempeño colectivo?</a:t>
            </a:r>
          </a:p>
          <a:p>
            <a:pPr marL="457200" indent="-457200">
              <a:buFont typeface="+mj-lt"/>
              <a:buAutoNum type="arabicPeriod"/>
            </a:pPr>
            <a:r>
              <a:rPr lang="es-AR" sz="2400" b="0" dirty="0"/>
              <a:t>¿Qué es lo más importante que necesito aprender/reforzar para contribuir a eso?</a:t>
            </a:r>
          </a:p>
          <a:p>
            <a:pPr marL="457200" indent="-457200">
              <a:buFont typeface="+mj-lt"/>
              <a:buAutoNum type="arabicPeriod"/>
            </a:pPr>
            <a:endParaRPr lang="es-AR" sz="2400" b="0" dirty="0"/>
          </a:p>
        </p:txBody>
      </p:sp>
      <p:sp>
        <p:nvSpPr>
          <p:cNvPr id="6" name="Shape 379"/>
          <p:cNvSpPr txBox="1">
            <a:spLocks noGrp="1"/>
          </p:cNvSpPr>
          <p:nvPr>
            <p:ph type="sldNum" idx="4294967295"/>
          </p:nvPr>
        </p:nvSpPr>
        <p:spPr>
          <a:xfrm>
            <a:off x="6948264" y="4899934"/>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dirty="0">
                <a:latin typeface="Arial"/>
                <a:ea typeface="Arial"/>
                <a:cs typeface="Arial"/>
                <a:sym typeface="Arial"/>
              </a:rPr>
              <a:t>| </a:t>
            </a:r>
            <a:fld id="{00000000-1234-1234-1234-123412341234}" type="slidenum">
              <a:rPr lang="en-US">
                <a:solidFill>
                  <a:srgbClr val="B2B2B2"/>
                </a:solidFill>
                <a:latin typeface="Arial"/>
                <a:ea typeface="Arial"/>
                <a:cs typeface="Arial"/>
                <a:sym typeface="Arial"/>
              </a:rPr>
              <a:pPr>
                <a:spcBef>
                  <a:spcPts val="0"/>
                </a:spcBef>
                <a:spcAft>
                  <a:spcPts val="0"/>
                </a:spcAft>
                <a:buSzPct val="25000"/>
              </a:pPr>
              <a:t>7</a:t>
            </a:fld>
            <a:endParaRPr lang="en-US"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3304412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62">
            <a:extLst>
              <a:ext uri="{FF2B5EF4-FFF2-40B4-BE49-F238E27FC236}">
                <a16:creationId xmlns:a16="http://schemas.microsoft.com/office/drawing/2014/main" id="{A73CD38A-1A31-4EFB-B312-B4D58395F91C}"/>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82946" name="Title 1"/>
          <p:cNvSpPr>
            <a:spLocks noGrp="1"/>
          </p:cNvSpPr>
          <p:nvPr>
            <p:ph type="title"/>
          </p:nvPr>
        </p:nvSpPr>
        <p:spPr>
          <a:xfrm>
            <a:off x="179512" y="87474"/>
            <a:ext cx="8784976" cy="434578"/>
          </a:xfrm>
        </p:spPr>
        <p:txBody>
          <a:bodyPr/>
          <a:lstStyle/>
          <a:p>
            <a:r>
              <a:rPr lang="es-ES_tradnl" sz="2600" dirty="0">
                <a:latin typeface="+mn-lt"/>
              </a:rPr>
              <a:t>Comportamientos que pueden influir positivamente</a:t>
            </a:r>
          </a:p>
        </p:txBody>
      </p:sp>
      <p:sp>
        <p:nvSpPr>
          <p:cNvPr id="82949" name="Text Placeholder 4"/>
          <p:cNvSpPr>
            <a:spLocks noGrp="1"/>
          </p:cNvSpPr>
          <p:nvPr>
            <p:ph type="body" sz="quarter" idx="12"/>
          </p:nvPr>
        </p:nvSpPr>
        <p:spPr>
          <a:xfrm>
            <a:off x="393776" y="1075678"/>
            <a:ext cx="7012235" cy="3849736"/>
          </a:xfrm>
        </p:spPr>
        <p:txBody>
          <a:bodyPr/>
          <a:lstStyle/>
          <a:p>
            <a:pPr>
              <a:buClr>
                <a:srgbClr val="006F9F"/>
              </a:buClr>
              <a:buFont typeface="Calibri" pitchFamily="34" charset="0"/>
              <a:buAutoNum type="arabicPeriod"/>
            </a:pPr>
            <a:r>
              <a:rPr lang="es-ES_tradnl" sz="1600" dirty="0">
                <a:solidFill>
                  <a:srgbClr val="006F9F"/>
                </a:solidFill>
              </a:rPr>
              <a:t>Formular preguntas e indagar: </a:t>
            </a:r>
            <a:r>
              <a:rPr lang="es-ES_tradnl" sz="1200" dirty="0">
                <a:solidFill>
                  <a:srgbClr val="000000"/>
                </a:solidFill>
              </a:rPr>
              <a:t>descubrir qué es importante para la otra persona, las necesidades e intereses que están en juego para él / ella. </a:t>
            </a:r>
            <a:endParaRPr lang="es-ES_tradnl" sz="1050" dirty="0">
              <a:solidFill>
                <a:srgbClr val="000000"/>
              </a:solidFill>
            </a:endParaRPr>
          </a:p>
          <a:p>
            <a:pPr>
              <a:buClr>
                <a:srgbClr val="006F9F"/>
              </a:buClr>
              <a:buFont typeface="Calibri" pitchFamily="34" charset="0"/>
              <a:buAutoNum type="arabicPeriod"/>
            </a:pPr>
            <a:r>
              <a:rPr lang="es-ES_tradnl" sz="1600" dirty="0">
                <a:solidFill>
                  <a:srgbClr val="006F9F"/>
                </a:solidFill>
              </a:rPr>
              <a:t>Escuchar con empatía</a:t>
            </a:r>
            <a:r>
              <a:rPr lang="es-ES_tradnl" sz="1800" dirty="0">
                <a:solidFill>
                  <a:srgbClr val="006F9F"/>
                </a:solidFill>
              </a:rPr>
              <a:t>: </a:t>
            </a:r>
            <a:r>
              <a:rPr lang="es-ES_tradnl" sz="1200" dirty="0">
                <a:solidFill>
                  <a:srgbClr val="000000"/>
                </a:solidFill>
              </a:rPr>
              <a:t>Reflejar y verificar lo que estás escuchando.</a:t>
            </a:r>
            <a:endParaRPr lang="es-ES_tradnl" sz="1050" dirty="0">
              <a:solidFill>
                <a:srgbClr val="000000"/>
              </a:solidFill>
            </a:endParaRPr>
          </a:p>
          <a:p>
            <a:pPr>
              <a:buClr>
                <a:srgbClr val="006F9F"/>
              </a:buClr>
              <a:buFont typeface="Calibri" pitchFamily="34" charset="0"/>
              <a:buAutoNum type="arabicPeriod"/>
            </a:pPr>
            <a:r>
              <a:rPr lang="es-ES_tradnl" sz="1600" dirty="0">
                <a:solidFill>
                  <a:srgbClr val="006F9F"/>
                </a:solidFill>
              </a:rPr>
              <a:t>Reconocer / validar </a:t>
            </a:r>
            <a:r>
              <a:rPr lang="es-ES_tradnl" sz="1050" dirty="0">
                <a:solidFill>
                  <a:srgbClr val="000000"/>
                </a:solidFill>
              </a:rPr>
              <a:t> </a:t>
            </a:r>
            <a:r>
              <a:rPr lang="es-ES_tradnl" sz="1200" dirty="0">
                <a:solidFill>
                  <a:srgbClr val="000000"/>
                </a:solidFill>
              </a:rPr>
              <a:t>las emociones y perspectivas de la otra persona, incluso si </a:t>
            </a:r>
            <a:r>
              <a:rPr lang="es-ES_tradnl" sz="1200" dirty="0" err="1">
                <a:solidFill>
                  <a:srgbClr val="000000"/>
                </a:solidFill>
              </a:rPr>
              <a:t>tenés</a:t>
            </a:r>
            <a:r>
              <a:rPr lang="es-ES_tradnl" sz="1200" dirty="0">
                <a:solidFill>
                  <a:srgbClr val="000000"/>
                </a:solidFill>
              </a:rPr>
              <a:t> una perspectiva diferente. </a:t>
            </a:r>
          </a:p>
          <a:p>
            <a:pPr>
              <a:buClr>
                <a:srgbClr val="006F9F"/>
              </a:buClr>
              <a:buFont typeface="Calibri" pitchFamily="34" charset="0"/>
              <a:buAutoNum type="arabicPeriod"/>
            </a:pPr>
            <a:r>
              <a:rPr lang="es-ES_tradnl" sz="1600" dirty="0">
                <a:solidFill>
                  <a:srgbClr val="006F9F"/>
                </a:solidFill>
              </a:rPr>
              <a:t>Apoyar y alentar a la otra persona, </a:t>
            </a:r>
            <a:r>
              <a:rPr lang="es-ES_tradnl" sz="1200" dirty="0">
                <a:solidFill>
                  <a:srgbClr val="000000"/>
                </a:solidFill>
              </a:rPr>
              <a:t>para ayudarla a encontrar acciones que ella misma pueda realizar, en dirección a lograr lo que quiere.</a:t>
            </a:r>
            <a:endParaRPr lang="es-ES_tradnl" sz="1050" dirty="0">
              <a:solidFill>
                <a:srgbClr val="000000"/>
              </a:solidFill>
            </a:endParaRPr>
          </a:p>
          <a:p>
            <a:pPr>
              <a:buClr>
                <a:srgbClr val="006F9F"/>
              </a:buClr>
              <a:buFont typeface="Calibri" pitchFamily="34" charset="0"/>
              <a:buAutoNum type="arabicPeriod"/>
            </a:pPr>
            <a:r>
              <a:rPr lang="es-ES_tradnl" sz="1600" dirty="0">
                <a:solidFill>
                  <a:srgbClr val="006F9F"/>
                </a:solidFill>
              </a:rPr>
              <a:t>Ser auténtico, </a:t>
            </a:r>
            <a:r>
              <a:rPr lang="es-ES_tradnl" sz="1200" dirty="0">
                <a:solidFill>
                  <a:srgbClr val="000000"/>
                </a:solidFill>
              </a:rPr>
              <a:t> explicando tu propia perspectiva y emociones de manera abierta y respetuosa, sin que signifique un ataque hacia la otra persona.</a:t>
            </a:r>
            <a:endParaRPr lang="es-ES_tradnl" sz="1050" dirty="0">
              <a:solidFill>
                <a:srgbClr val="000000"/>
              </a:solidFill>
            </a:endParaRPr>
          </a:p>
          <a:p>
            <a:pPr>
              <a:buClr>
                <a:srgbClr val="006F9F"/>
              </a:buClr>
              <a:buFont typeface="Calibri" pitchFamily="34" charset="0"/>
              <a:buAutoNum type="arabicPeriod"/>
            </a:pPr>
            <a:r>
              <a:rPr lang="es-ES_tradnl" sz="1600" dirty="0">
                <a:solidFill>
                  <a:srgbClr val="006F9F"/>
                </a:solidFill>
              </a:rPr>
              <a:t>Tratar de trabajar en forma abierta y colaborativa con la otra persona  </a:t>
            </a:r>
            <a:r>
              <a:rPr lang="es-ES_tradnl" sz="1200" dirty="0">
                <a:solidFill>
                  <a:srgbClr val="000000"/>
                </a:solidFill>
              </a:rPr>
              <a:t>para hallar formas diferentes de satisfacer las necesidades e intereses de la otra parte,  mientras </a:t>
            </a:r>
            <a:r>
              <a:rPr lang="es-ES_tradnl" sz="1200" dirty="0" err="1">
                <a:solidFill>
                  <a:srgbClr val="000000"/>
                </a:solidFill>
              </a:rPr>
              <a:t>tambien</a:t>
            </a:r>
            <a:r>
              <a:rPr lang="es-ES_tradnl" sz="1200" dirty="0">
                <a:solidFill>
                  <a:srgbClr val="000000"/>
                </a:solidFill>
              </a:rPr>
              <a:t> </a:t>
            </a:r>
            <a:r>
              <a:rPr lang="es-ES_tradnl" sz="1200" dirty="0" err="1">
                <a:solidFill>
                  <a:srgbClr val="000000"/>
                </a:solidFill>
              </a:rPr>
              <a:t>tratás</a:t>
            </a:r>
            <a:r>
              <a:rPr lang="es-ES_tradnl" sz="1200" dirty="0">
                <a:solidFill>
                  <a:srgbClr val="000000"/>
                </a:solidFill>
              </a:rPr>
              <a:t> de ocuparte de las suyas </a:t>
            </a:r>
            <a:r>
              <a:rPr lang="es-ES_tradnl" sz="1200" i="1" dirty="0">
                <a:solidFill>
                  <a:srgbClr val="000000"/>
                </a:solidFill>
              </a:rPr>
              <a:t>[</a:t>
            </a:r>
            <a:r>
              <a:rPr lang="es-ES_tradnl" sz="1200" i="1" u="sng" dirty="0">
                <a:solidFill>
                  <a:srgbClr val="000000"/>
                </a:solidFill>
              </a:rPr>
              <a:t>Atención</a:t>
            </a:r>
            <a:r>
              <a:rPr lang="es-ES_tradnl" sz="1200" i="1" dirty="0">
                <a:solidFill>
                  <a:srgbClr val="000000"/>
                </a:solidFill>
              </a:rPr>
              <a:t>: No manipular al otro con tu propia agenda]</a:t>
            </a:r>
            <a:r>
              <a:rPr lang="es-ES_tradnl" sz="1200" dirty="0">
                <a:solidFill>
                  <a:srgbClr val="000000"/>
                </a:solidFill>
              </a:rPr>
              <a:t>. </a:t>
            </a:r>
            <a:endParaRPr lang="es-ES_tradnl" sz="1050" dirty="0">
              <a:solidFill>
                <a:srgbClr val="000000"/>
              </a:solidFill>
            </a:endParaRPr>
          </a:p>
        </p:txBody>
      </p:sp>
      <p:grpSp>
        <p:nvGrpSpPr>
          <p:cNvPr id="2" name="Group 40"/>
          <p:cNvGrpSpPr>
            <a:grpSpLocks noChangeAspect="1"/>
          </p:cNvGrpSpPr>
          <p:nvPr/>
        </p:nvGrpSpPr>
        <p:grpSpPr bwMode="auto">
          <a:xfrm>
            <a:off x="7901309" y="3545681"/>
            <a:ext cx="919163" cy="919163"/>
            <a:chOff x="1079026" y="835648"/>
            <a:chExt cx="1021348" cy="1021348"/>
          </a:xfrm>
        </p:grpSpPr>
        <p:sp>
          <p:nvSpPr>
            <p:cNvPr id="10" name=" 3"/>
            <p:cNvSpPr/>
            <p:nvPr/>
          </p:nvSpPr>
          <p:spPr>
            <a:xfrm>
              <a:off x="1079026" y="835648"/>
              <a:ext cx="1021348" cy="1021348"/>
            </a:xfrm>
            <a:prstGeom prst="gear9">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1" name=" 4"/>
            <p:cNvSpPr/>
            <p:nvPr/>
          </p:nvSpPr>
          <p:spPr>
            <a:xfrm>
              <a:off x="1284090" y="1075110"/>
              <a:ext cx="611221" cy="5239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7145" tIns="17145" rIns="17145" bIns="17145" anchor="ctr"/>
            <a:lstStyle/>
            <a:p>
              <a:pPr algn="ctr" defTabSz="600075">
                <a:lnSpc>
                  <a:spcPct val="90000"/>
                </a:lnSpc>
                <a:spcAft>
                  <a:spcPct val="35000"/>
                </a:spcAft>
                <a:buSzPct val="100000"/>
                <a:defRPr/>
              </a:pPr>
              <a:r>
                <a:rPr lang="fr-FR" sz="1200" dirty="0">
                  <a:solidFill>
                    <a:srgbClr val="000000"/>
                  </a:solidFill>
                  <a:latin typeface="Arial Narrow" pitchFamily="34" charset="0"/>
                  <a:cs typeface="Arial" pitchFamily="34" charset="0"/>
                </a:rPr>
                <a:t>6</a:t>
              </a:r>
            </a:p>
          </p:txBody>
        </p:sp>
      </p:grpSp>
      <p:grpSp>
        <p:nvGrpSpPr>
          <p:cNvPr id="4" name="Group 41"/>
          <p:cNvGrpSpPr>
            <a:grpSpLocks noChangeAspect="1"/>
          </p:cNvGrpSpPr>
          <p:nvPr/>
        </p:nvGrpSpPr>
        <p:grpSpPr bwMode="auto">
          <a:xfrm>
            <a:off x="7378626" y="3267075"/>
            <a:ext cx="667940" cy="667941"/>
            <a:chOff x="484787" y="594239"/>
            <a:chExt cx="742798" cy="742798"/>
          </a:xfrm>
        </p:grpSpPr>
        <p:sp>
          <p:nvSpPr>
            <p:cNvPr id="13" name=" 5"/>
            <p:cNvSpPr/>
            <p:nvPr/>
          </p:nvSpPr>
          <p:spPr>
            <a:xfrm>
              <a:off x="484787" y="594239"/>
              <a:ext cx="742798" cy="742798"/>
            </a:xfrm>
            <a:prstGeom prst="gear6">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4" name=" 6"/>
            <p:cNvSpPr/>
            <p:nvPr/>
          </p:nvSpPr>
          <p:spPr>
            <a:xfrm>
              <a:off x="671479" y="783580"/>
              <a:ext cx="369414" cy="3641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7145" tIns="17145" rIns="17145" bIns="17145" anchor="ctr"/>
            <a:lstStyle/>
            <a:p>
              <a:pPr algn="ctr" defTabSz="600075">
                <a:lnSpc>
                  <a:spcPct val="90000"/>
                </a:lnSpc>
                <a:spcAft>
                  <a:spcPct val="35000"/>
                </a:spcAft>
                <a:buSzPct val="100000"/>
                <a:defRPr/>
              </a:pPr>
              <a:r>
                <a:rPr lang="fr-FR" sz="1200" dirty="0">
                  <a:solidFill>
                    <a:srgbClr val="000000"/>
                  </a:solidFill>
                  <a:latin typeface="Arial Narrow" pitchFamily="34" charset="0"/>
                  <a:cs typeface="Arial" pitchFamily="34" charset="0"/>
                </a:rPr>
                <a:t>5</a:t>
              </a:r>
            </a:p>
          </p:txBody>
        </p:sp>
      </p:grpSp>
      <p:grpSp>
        <p:nvGrpSpPr>
          <p:cNvPr id="5" name="Group 42"/>
          <p:cNvGrpSpPr>
            <a:grpSpLocks noChangeAspect="1"/>
          </p:cNvGrpSpPr>
          <p:nvPr/>
        </p:nvGrpSpPr>
        <p:grpSpPr bwMode="auto">
          <a:xfrm>
            <a:off x="7488163" y="2682479"/>
            <a:ext cx="654844" cy="653653"/>
            <a:chOff x="900830" y="81783"/>
            <a:chExt cx="727791" cy="727791"/>
          </a:xfrm>
        </p:grpSpPr>
        <p:sp>
          <p:nvSpPr>
            <p:cNvPr id="16" name=" 7"/>
            <p:cNvSpPr/>
            <p:nvPr/>
          </p:nvSpPr>
          <p:spPr>
            <a:xfrm rot="20700000">
              <a:off x="900830" y="81783"/>
              <a:ext cx="727791" cy="727791"/>
            </a:xfrm>
            <a:prstGeom prst="gear6">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7" name=" 8"/>
            <p:cNvSpPr/>
            <p:nvPr/>
          </p:nvSpPr>
          <p:spPr>
            <a:xfrm>
              <a:off x="1060944" y="240863"/>
              <a:ext cx="407563" cy="4096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7145" tIns="17145" rIns="17145" bIns="17145" anchor="ctr"/>
            <a:lstStyle/>
            <a:p>
              <a:pPr algn="ctr" defTabSz="600075">
                <a:lnSpc>
                  <a:spcPct val="90000"/>
                </a:lnSpc>
                <a:spcAft>
                  <a:spcPct val="35000"/>
                </a:spcAft>
                <a:buSzPct val="100000"/>
                <a:defRPr/>
              </a:pPr>
              <a:r>
                <a:rPr lang="fr-FR" sz="1200" dirty="0">
                  <a:solidFill>
                    <a:srgbClr val="000000"/>
                  </a:solidFill>
                  <a:latin typeface="Arial Narrow" pitchFamily="34" charset="0"/>
                  <a:cs typeface="Arial" pitchFamily="34" charset="0"/>
                </a:rPr>
                <a:t>4</a:t>
              </a:r>
            </a:p>
          </p:txBody>
        </p:sp>
      </p:grpSp>
      <p:grpSp>
        <p:nvGrpSpPr>
          <p:cNvPr id="6" name="Group 49"/>
          <p:cNvGrpSpPr>
            <a:grpSpLocks noChangeAspect="1"/>
          </p:cNvGrpSpPr>
          <p:nvPr/>
        </p:nvGrpSpPr>
        <p:grpSpPr bwMode="auto">
          <a:xfrm>
            <a:off x="7859638" y="1974057"/>
            <a:ext cx="917972" cy="917972"/>
            <a:chOff x="1079026" y="835648"/>
            <a:chExt cx="1021348" cy="1021348"/>
          </a:xfrm>
        </p:grpSpPr>
        <p:sp>
          <p:nvSpPr>
            <p:cNvPr id="19" name=" 3"/>
            <p:cNvSpPr/>
            <p:nvPr/>
          </p:nvSpPr>
          <p:spPr>
            <a:xfrm>
              <a:off x="1079026" y="835648"/>
              <a:ext cx="1021348" cy="1021348"/>
            </a:xfrm>
            <a:prstGeom prst="gear9">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0" name=" 4"/>
            <p:cNvSpPr/>
            <p:nvPr/>
          </p:nvSpPr>
          <p:spPr>
            <a:xfrm>
              <a:off x="1284355" y="1075420"/>
              <a:ext cx="610690" cy="52458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7145" tIns="17145" rIns="17145" bIns="17145" anchor="ctr"/>
            <a:lstStyle/>
            <a:p>
              <a:pPr algn="ctr" defTabSz="600075">
                <a:lnSpc>
                  <a:spcPct val="90000"/>
                </a:lnSpc>
                <a:spcAft>
                  <a:spcPct val="35000"/>
                </a:spcAft>
                <a:buSzPct val="100000"/>
                <a:defRPr/>
              </a:pPr>
              <a:r>
                <a:rPr lang="fr-FR" sz="1200" dirty="0">
                  <a:solidFill>
                    <a:srgbClr val="000000"/>
                  </a:solidFill>
                  <a:latin typeface="Arial Narrow" pitchFamily="34" charset="0"/>
                  <a:cs typeface="Arial" pitchFamily="34" charset="0"/>
                </a:rPr>
                <a:t>3</a:t>
              </a:r>
            </a:p>
          </p:txBody>
        </p:sp>
      </p:grpSp>
      <p:grpSp>
        <p:nvGrpSpPr>
          <p:cNvPr id="7" name="Group 52"/>
          <p:cNvGrpSpPr>
            <a:grpSpLocks noChangeAspect="1"/>
          </p:cNvGrpSpPr>
          <p:nvPr/>
        </p:nvGrpSpPr>
        <p:grpSpPr bwMode="auto">
          <a:xfrm>
            <a:off x="7341716" y="1703785"/>
            <a:ext cx="669131" cy="667940"/>
            <a:chOff x="484787" y="594239"/>
            <a:chExt cx="742798" cy="742798"/>
          </a:xfrm>
        </p:grpSpPr>
        <p:sp>
          <p:nvSpPr>
            <p:cNvPr id="22" name=" 5"/>
            <p:cNvSpPr/>
            <p:nvPr/>
          </p:nvSpPr>
          <p:spPr>
            <a:xfrm>
              <a:off x="484787" y="594239"/>
              <a:ext cx="742798" cy="742798"/>
            </a:xfrm>
            <a:prstGeom prst="gear6">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3" name=" 6"/>
            <p:cNvSpPr/>
            <p:nvPr/>
          </p:nvSpPr>
          <p:spPr>
            <a:xfrm>
              <a:off x="672469" y="783579"/>
              <a:ext cx="367434" cy="36411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7145" tIns="17145" rIns="17145" bIns="17145" anchor="ctr"/>
            <a:lstStyle/>
            <a:p>
              <a:pPr algn="ctr" defTabSz="600075">
                <a:lnSpc>
                  <a:spcPct val="90000"/>
                </a:lnSpc>
                <a:spcAft>
                  <a:spcPct val="35000"/>
                </a:spcAft>
                <a:buSzPct val="100000"/>
                <a:defRPr/>
              </a:pPr>
              <a:r>
                <a:rPr lang="fr-FR" sz="1200" dirty="0">
                  <a:solidFill>
                    <a:srgbClr val="000000"/>
                  </a:solidFill>
                  <a:latin typeface="Arial Narrow" pitchFamily="34" charset="0"/>
                  <a:cs typeface="Arial" pitchFamily="34" charset="0"/>
                </a:rPr>
                <a:t>2</a:t>
              </a:r>
            </a:p>
          </p:txBody>
        </p:sp>
      </p:grpSp>
      <p:grpSp>
        <p:nvGrpSpPr>
          <p:cNvPr id="8" name="Group 55"/>
          <p:cNvGrpSpPr>
            <a:grpSpLocks noChangeAspect="1"/>
          </p:cNvGrpSpPr>
          <p:nvPr/>
        </p:nvGrpSpPr>
        <p:grpSpPr bwMode="auto">
          <a:xfrm>
            <a:off x="7725097" y="1212057"/>
            <a:ext cx="656035" cy="656035"/>
            <a:chOff x="900830" y="81783"/>
            <a:chExt cx="727791" cy="727791"/>
          </a:xfrm>
        </p:grpSpPr>
        <p:sp>
          <p:nvSpPr>
            <p:cNvPr id="25" name=" 7"/>
            <p:cNvSpPr/>
            <p:nvPr/>
          </p:nvSpPr>
          <p:spPr>
            <a:xfrm rot="20700000">
              <a:off x="900830" y="81783"/>
              <a:ext cx="727791" cy="727791"/>
            </a:xfrm>
            <a:prstGeom prst="gear6">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6" name=" 8"/>
            <p:cNvSpPr/>
            <p:nvPr/>
          </p:nvSpPr>
          <p:spPr>
            <a:xfrm>
              <a:off x="1060654" y="241607"/>
              <a:ext cx="408143" cy="40814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7145" tIns="17145" rIns="17145" bIns="17145" anchor="ctr"/>
            <a:lstStyle/>
            <a:p>
              <a:pPr algn="ctr" defTabSz="600075">
                <a:lnSpc>
                  <a:spcPct val="90000"/>
                </a:lnSpc>
                <a:spcAft>
                  <a:spcPct val="35000"/>
                </a:spcAft>
                <a:buSzPct val="100000"/>
                <a:defRPr/>
              </a:pPr>
              <a:r>
                <a:rPr lang="fr-FR" sz="1200" dirty="0">
                  <a:solidFill>
                    <a:srgbClr val="000000"/>
                  </a:solidFill>
                  <a:latin typeface="Arial Narrow" pitchFamily="34" charset="0"/>
                  <a:cs typeface="Arial" pitchFamily="34" charset="0"/>
                </a:rPr>
                <a:t>1</a:t>
              </a:r>
            </a:p>
          </p:txBody>
        </p:sp>
      </p:grpSp>
      <p:sp>
        <p:nvSpPr>
          <p:cNvPr id="24" name="Rectangle 23"/>
          <p:cNvSpPr/>
          <p:nvPr/>
        </p:nvSpPr>
        <p:spPr>
          <a:xfrm>
            <a:off x="179512" y="729589"/>
            <a:ext cx="6569597" cy="276999"/>
          </a:xfrm>
          <a:prstGeom prst="rect">
            <a:avLst/>
          </a:prstGeom>
        </p:spPr>
        <p:txBody>
          <a:bodyPr wrap="square">
            <a:spAutoFit/>
          </a:bodyPr>
          <a:lstStyle/>
          <a:p>
            <a:r>
              <a:rPr lang="es-ES_tradnl" sz="1200" dirty="0">
                <a:solidFill>
                  <a:schemeClr val="tx1"/>
                </a:solidFill>
              </a:rPr>
              <a:t>…SOBRE LAS EMOCIONES DOLOROSAS DE OTRAS PERSONAS</a:t>
            </a:r>
            <a:endParaRPr lang="es-AR" sz="1200" dirty="0">
              <a:solidFill>
                <a:schemeClr val="tx1"/>
              </a:solidFill>
            </a:endParaRPr>
          </a:p>
        </p:txBody>
      </p:sp>
      <p:sp>
        <p:nvSpPr>
          <p:cNvPr id="27" name="Slide Number Placeholder 3"/>
          <p:cNvSpPr txBox="1">
            <a:spLocks/>
          </p:cNvSpPr>
          <p:nvPr/>
        </p:nvSpPr>
        <p:spPr bwMode="auto">
          <a:xfrm>
            <a:off x="6354198"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70</a:t>
            </a:fld>
            <a:endParaRPr lang="en-US" sz="750" dirty="0">
              <a:solidFill>
                <a:srgbClr val="B2B2B2"/>
              </a:solidFill>
              <a:latin typeface="+mn-lt"/>
              <a:cs typeface="+mn-cs"/>
              <a:sym typeface="Trebuchet MS" pitchFamily="34" charset="0"/>
            </a:endParaRPr>
          </a:p>
        </p:txBody>
      </p:sp>
    </p:spTree>
    <p:extLst>
      <p:ext uri="{BB962C8B-B14F-4D97-AF65-F5344CB8AC3E}">
        <p14:creationId xmlns:p14="http://schemas.microsoft.com/office/powerpoint/2010/main" val="3588904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949">
                                            <p:txEl>
                                              <p:pRg st="0" end="0"/>
                                            </p:txEl>
                                          </p:spTgt>
                                        </p:tgtEl>
                                        <p:attrNameLst>
                                          <p:attrName>style.visibility</p:attrName>
                                        </p:attrNameLst>
                                      </p:cBhvr>
                                      <p:to>
                                        <p:strVal val="visible"/>
                                      </p:to>
                                    </p:set>
                                    <p:animEffect transition="in" filter="fade">
                                      <p:cBhvr>
                                        <p:cTn id="7" dur="500"/>
                                        <p:tgtEl>
                                          <p:spTgt spid="829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949">
                                            <p:txEl>
                                              <p:pRg st="1" end="1"/>
                                            </p:txEl>
                                          </p:spTgt>
                                        </p:tgtEl>
                                        <p:attrNameLst>
                                          <p:attrName>style.visibility</p:attrName>
                                        </p:attrNameLst>
                                      </p:cBhvr>
                                      <p:to>
                                        <p:strVal val="visible"/>
                                      </p:to>
                                    </p:set>
                                    <p:animEffect transition="in" filter="fade">
                                      <p:cBhvr>
                                        <p:cTn id="12" dur="500"/>
                                        <p:tgtEl>
                                          <p:spTgt spid="829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2949">
                                            <p:txEl>
                                              <p:pRg st="2" end="2"/>
                                            </p:txEl>
                                          </p:spTgt>
                                        </p:tgtEl>
                                        <p:attrNameLst>
                                          <p:attrName>style.visibility</p:attrName>
                                        </p:attrNameLst>
                                      </p:cBhvr>
                                      <p:to>
                                        <p:strVal val="visible"/>
                                      </p:to>
                                    </p:set>
                                    <p:animEffect transition="in" filter="fade">
                                      <p:cBhvr>
                                        <p:cTn id="17" dur="500"/>
                                        <p:tgtEl>
                                          <p:spTgt spid="829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2949">
                                            <p:txEl>
                                              <p:pRg st="3" end="3"/>
                                            </p:txEl>
                                          </p:spTgt>
                                        </p:tgtEl>
                                        <p:attrNameLst>
                                          <p:attrName>style.visibility</p:attrName>
                                        </p:attrNameLst>
                                      </p:cBhvr>
                                      <p:to>
                                        <p:strVal val="visible"/>
                                      </p:to>
                                    </p:set>
                                    <p:animEffect transition="in" filter="fade">
                                      <p:cBhvr>
                                        <p:cTn id="22" dur="500"/>
                                        <p:tgtEl>
                                          <p:spTgt spid="829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2949">
                                            <p:txEl>
                                              <p:pRg st="4" end="4"/>
                                            </p:txEl>
                                          </p:spTgt>
                                        </p:tgtEl>
                                        <p:attrNameLst>
                                          <p:attrName>style.visibility</p:attrName>
                                        </p:attrNameLst>
                                      </p:cBhvr>
                                      <p:to>
                                        <p:strVal val="visible"/>
                                      </p:to>
                                    </p:set>
                                    <p:animEffect transition="in" filter="fade">
                                      <p:cBhvr>
                                        <p:cTn id="27" dur="500"/>
                                        <p:tgtEl>
                                          <p:spTgt spid="8294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2949">
                                            <p:txEl>
                                              <p:pRg st="5" end="5"/>
                                            </p:txEl>
                                          </p:spTgt>
                                        </p:tgtEl>
                                        <p:attrNameLst>
                                          <p:attrName>style.visibility</p:attrName>
                                        </p:attrNameLst>
                                      </p:cBhvr>
                                      <p:to>
                                        <p:strVal val="visible"/>
                                      </p:to>
                                    </p:set>
                                    <p:animEffect transition="in" filter="fade">
                                      <p:cBhvr>
                                        <p:cTn id="32" dur="500"/>
                                        <p:tgtEl>
                                          <p:spTgt spid="8294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0" y="0"/>
            <a:ext cx="9144000" cy="5143500"/>
          </a:xfrm>
          <a:prstGeom prst="rect">
            <a:avLst/>
          </a:prstGeom>
          <a:solidFill>
            <a:srgbClr val="006F9F"/>
          </a:solidFill>
          <a:ln w="9525" algn="ctr">
            <a:noFill/>
            <a:miter lim="800000"/>
            <a:headEnd/>
            <a:tailEnd/>
          </a:ln>
        </p:spPr>
        <p:txBody>
          <a:bodyPr wrap="none" anchor="ctr"/>
          <a:lstStyle/>
          <a:p>
            <a:endParaRPr lang="en-US" sz="1200" i="1"/>
          </a:p>
        </p:txBody>
      </p:sp>
      <p:sp>
        <p:nvSpPr>
          <p:cNvPr id="83971" name="TextBox 2"/>
          <p:cNvSpPr txBox="1">
            <a:spLocks noChangeArrowheads="1"/>
          </p:cNvSpPr>
          <p:nvPr/>
        </p:nvSpPr>
        <p:spPr bwMode="auto">
          <a:xfrm>
            <a:off x="2033718" y="1383618"/>
            <a:ext cx="5184576" cy="2123658"/>
          </a:xfrm>
          <a:prstGeom prst="rect">
            <a:avLst/>
          </a:prstGeom>
          <a:noFill/>
          <a:ln w="9525">
            <a:noFill/>
            <a:miter lim="800000"/>
            <a:headEnd/>
            <a:tailEnd/>
          </a:ln>
        </p:spPr>
        <p:txBody>
          <a:bodyPr wrap="square">
            <a:spAutoFit/>
          </a:bodyPr>
          <a:lstStyle/>
          <a:p>
            <a:pPr algn="ctr" eaLnBrk="0" hangingPunct="0">
              <a:buSzPct val="100000"/>
            </a:pPr>
            <a:r>
              <a:rPr lang="es-ES_tradnl" sz="3300" dirty="0">
                <a:solidFill>
                  <a:srgbClr val="FFFFFF"/>
                </a:solidFill>
                <a:latin typeface="+mn-lt"/>
              </a:rPr>
              <a:t>¿Qué </a:t>
            </a:r>
            <a:r>
              <a:rPr lang="es-ES_tradnl" sz="3300" u="sng" dirty="0">
                <a:solidFill>
                  <a:srgbClr val="FFFFFF"/>
                </a:solidFill>
                <a:latin typeface="+mn-lt"/>
              </a:rPr>
              <a:t>modelos mentales </a:t>
            </a:r>
            <a:r>
              <a:rPr lang="es-ES_tradnl" sz="3300" dirty="0">
                <a:solidFill>
                  <a:srgbClr val="FFFFFF"/>
                </a:solidFill>
                <a:latin typeface="+mn-lt"/>
              </a:rPr>
              <a:t>obstaculizan estos comportamientos, y cuáles los facilitan?</a:t>
            </a:r>
          </a:p>
        </p:txBody>
      </p:sp>
    </p:spTree>
    <p:extLst>
      <p:ext uri="{BB962C8B-B14F-4D97-AF65-F5344CB8AC3E}">
        <p14:creationId xmlns:p14="http://schemas.microsoft.com/office/powerpoint/2010/main" val="130636271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A427DDB1-6284-4F70-BA83-9D380A947F03}"/>
              </a:ext>
            </a:extLst>
          </p:cNvPr>
          <p:cNvSpPr/>
          <p:nvPr/>
        </p:nvSpPr>
        <p:spPr bwMode="auto">
          <a:xfrm>
            <a:off x="164998" y="352712"/>
            <a:ext cx="8964488" cy="418838"/>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84994" name="Picture 2" descr="iStock_000001294353Medium"/>
          <p:cNvPicPr>
            <a:picLocks noChangeAspect="1" noChangeArrowheads="1"/>
          </p:cNvPicPr>
          <p:nvPr/>
        </p:nvPicPr>
        <p:blipFill>
          <a:blip r:embed="rId3" cstate="print"/>
          <a:srcRect l="8055" t="3612"/>
          <a:stretch>
            <a:fillRect/>
          </a:stretch>
        </p:blipFill>
        <p:spPr bwMode="auto">
          <a:xfrm>
            <a:off x="827584" y="35719"/>
            <a:ext cx="2840831" cy="5053013"/>
          </a:xfrm>
          <a:prstGeom prst="rect">
            <a:avLst/>
          </a:prstGeom>
          <a:noFill/>
          <a:ln w="9525">
            <a:noFill/>
            <a:miter lim="800000"/>
            <a:headEnd/>
            <a:tailEnd/>
          </a:ln>
        </p:spPr>
      </p:pic>
      <p:sp>
        <p:nvSpPr>
          <p:cNvPr id="84995" name="Text Box 6"/>
          <p:cNvSpPr txBox="1">
            <a:spLocks noChangeArrowheads="1"/>
          </p:cNvSpPr>
          <p:nvPr/>
        </p:nvSpPr>
        <p:spPr bwMode="auto">
          <a:xfrm>
            <a:off x="3925677" y="352712"/>
            <a:ext cx="3940689" cy="1107996"/>
          </a:xfrm>
          <a:prstGeom prst="rect">
            <a:avLst/>
          </a:prstGeom>
          <a:noFill/>
          <a:ln w="9525">
            <a:noFill/>
            <a:miter lim="800000"/>
            <a:headEnd/>
            <a:tailEnd/>
          </a:ln>
        </p:spPr>
        <p:txBody>
          <a:bodyPr wrap="square">
            <a:spAutoFit/>
          </a:bodyPr>
          <a:lstStyle/>
          <a:p>
            <a:pPr algn="ctr" eaLnBrk="0" hangingPunct="0">
              <a:buSzPct val="100000"/>
            </a:pPr>
            <a:r>
              <a:rPr lang="es-ES_tradnl" sz="6600" dirty="0">
                <a:solidFill>
                  <a:srgbClr val="FF0000"/>
                </a:solidFill>
                <a:latin typeface="Arial Narrow" pitchFamily="34" charset="0"/>
              </a:rPr>
              <a:t>sabelotodo</a:t>
            </a:r>
          </a:p>
        </p:txBody>
      </p:sp>
      <p:sp>
        <p:nvSpPr>
          <p:cNvPr id="84996" name="TextBox 5"/>
          <p:cNvSpPr txBox="1">
            <a:spLocks noChangeArrowheads="1"/>
          </p:cNvSpPr>
          <p:nvPr/>
        </p:nvSpPr>
        <p:spPr bwMode="auto">
          <a:xfrm>
            <a:off x="3938746" y="1929456"/>
            <a:ext cx="3940689" cy="1338828"/>
          </a:xfrm>
          <a:prstGeom prst="rect">
            <a:avLst/>
          </a:prstGeom>
          <a:noFill/>
          <a:ln w="9525">
            <a:noFill/>
            <a:miter lim="800000"/>
            <a:headEnd/>
            <a:tailEnd/>
          </a:ln>
        </p:spPr>
        <p:txBody>
          <a:bodyPr wrap="square">
            <a:spAutoFit/>
          </a:bodyPr>
          <a:lstStyle/>
          <a:p>
            <a:pPr algn="ctr" eaLnBrk="0" hangingPunct="0">
              <a:buSzPct val="100000"/>
            </a:pPr>
            <a:r>
              <a:rPr lang="fr-FR" sz="2700" b="0" i="1" dirty="0">
                <a:solidFill>
                  <a:srgbClr val="1F497D"/>
                </a:solidFill>
              </a:rPr>
              <a:t>“</a:t>
            </a:r>
            <a:r>
              <a:rPr lang="es-ES_tradnl" sz="2700" b="0" i="1" dirty="0">
                <a:solidFill>
                  <a:srgbClr val="1F497D"/>
                </a:solidFill>
              </a:rPr>
              <a:t>Sé lo que la otra persona debería hacer y cómo se debería sentir.”</a:t>
            </a:r>
            <a:endParaRPr lang="fr-FR" sz="2700" b="0" i="1" dirty="0">
              <a:solidFill>
                <a:srgbClr val="1F497D"/>
              </a:solidFill>
            </a:endParaRPr>
          </a:p>
        </p:txBody>
      </p:sp>
      <p:sp>
        <p:nvSpPr>
          <p:cNvPr id="5" name="Rectangle 4"/>
          <p:cNvSpPr/>
          <p:nvPr/>
        </p:nvSpPr>
        <p:spPr bwMode="auto">
          <a:xfrm>
            <a:off x="4236341" y="357504"/>
            <a:ext cx="3753036" cy="27003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sp>
        <p:nvSpPr>
          <p:cNvPr id="6" name="TextBox 5"/>
          <p:cNvSpPr txBox="1"/>
          <p:nvPr/>
        </p:nvSpPr>
        <p:spPr>
          <a:xfrm rot="20618108">
            <a:off x="4725306" y="4012366"/>
            <a:ext cx="2367571" cy="461665"/>
          </a:xfrm>
          <a:prstGeom prst="rect">
            <a:avLst/>
          </a:prstGeom>
          <a:noFill/>
          <a:ln>
            <a:solidFill>
              <a:srgbClr val="FF0000"/>
            </a:solidFill>
            <a:prstDash val="lgDash"/>
          </a:ln>
        </p:spPr>
        <p:txBody>
          <a:bodyPr wrap="none" rtlCol="0">
            <a:spAutoFit/>
          </a:bodyPr>
          <a:lstStyle/>
          <a:p>
            <a:r>
              <a:rPr lang="es-AR" sz="2400" dirty="0">
                <a:solidFill>
                  <a:srgbClr val="FF0000"/>
                </a:solidFill>
              </a:rPr>
              <a:t>OBSTACULIZA</a:t>
            </a:r>
          </a:p>
        </p:txBody>
      </p:sp>
      <p:sp>
        <p:nvSpPr>
          <p:cNvPr id="7" name="Slide Number Placeholder 3"/>
          <p:cNvSpPr txBox="1">
            <a:spLocks/>
          </p:cNvSpPr>
          <p:nvPr/>
        </p:nvSpPr>
        <p:spPr bwMode="auto">
          <a:xfrm>
            <a:off x="7524328"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72</a:t>
            </a:fld>
            <a:endParaRPr lang="en-US" sz="750" dirty="0">
              <a:solidFill>
                <a:srgbClr val="B2B2B2"/>
              </a:solidFill>
              <a:latin typeface="+mn-lt"/>
              <a:cs typeface="+mn-cs"/>
              <a:sym typeface="Trebuchet MS" pitchFamily="34" charset="0"/>
            </a:endParaRPr>
          </a:p>
        </p:txBody>
      </p:sp>
    </p:spTree>
    <p:extLst>
      <p:ext uri="{BB962C8B-B14F-4D97-AF65-F5344CB8AC3E}">
        <p14:creationId xmlns:p14="http://schemas.microsoft.com/office/powerpoint/2010/main" val="117502945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25468E14-E198-47B5-AAA3-693AAA5EBC7F}"/>
              </a:ext>
            </a:extLst>
          </p:cNvPr>
          <p:cNvSpPr/>
          <p:nvPr/>
        </p:nvSpPr>
        <p:spPr bwMode="auto">
          <a:xfrm>
            <a:off x="164998" y="352712"/>
            <a:ext cx="8964488" cy="418838"/>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86018" name="Picture 4" descr="iStock_000006351782Medium"/>
          <p:cNvPicPr>
            <a:picLocks noChangeAspect="1" noChangeArrowheads="1"/>
          </p:cNvPicPr>
          <p:nvPr/>
        </p:nvPicPr>
        <p:blipFill>
          <a:blip r:embed="rId3" cstate="print"/>
          <a:srcRect r="8086"/>
          <a:stretch>
            <a:fillRect/>
          </a:stretch>
        </p:blipFill>
        <p:spPr bwMode="auto">
          <a:xfrm>
            <a:off x="5148064" y="2531506"/>
            <a:ext cx="3591018" cy="2600627"/>
          </a:xfrm>
          <a:prstGeom prst="rect">
            <a:avLst/>
          </a:prstGeom>
          <a:noFill/>
          <a:ln w="9525">
            <a:noFill/>
            <a:miter lim="800000"/>
            <a:headEnd/>
            <a:tailEnd/>
          </a:ln>
        </p:spPr>
      </p:pic>
      <p:sp>
        <p:nvSpPr>
          <p:cNvPr id="86020" name="TextBox 3"/>
          <p:cNvSpPr txBox="1">
            <a:spLocks noChangeArrowheads="1"/>
          </p:cNvSpPr>
          <p:nvPr/>
        </p:nvSpPr>
        <p:spPr bwMode="auto">
          <a:xfrm>
            <a:off x="598501" y="1654343"/>
            <a:ext cx="4896544" cy="1754326"/>
          </a:xfrm>
          <a:prstGeom prst="rect">
            <a:avLst/>
          </a:prstGeom>
          <a:noFill/>
          <a:ln w="9525">
            <a:noFill/>
            <a:miter lim="800000"/>
            <a:headEnd/>
            <a:tailEnd/>
          </a:ln>
        </p:spPr>
        <p:txBody>
          <a:bodyPr wrap="square">
            <a:spAutoFit/>
          </a:bodyPr>
          <a:lstStyle/>
          <a:p>
            <a:pPr algn="ctr" eaLnBrk="0" hangingPunct="0">
              <a:buSzPct val="100000"/>
            </a:pPr>
            <a:r>
              <a:rPr lang="es-ES_tradnl" sz="2700" b="0" i="1" dirty="0">
                <a:solidFill>
                  <a:schemeClr val="bg2">
                    <a:lumMod val="50000"/>
                  </a:schemeClr>
                </a:solidFill>
              </a:rPr>
              <a:t>“Necesito entender la perspectiva de esta persona: qué siente y por qué lo siente, para ver si puedo ayudarla”</a:t>
            </a:r>
          </a:p>
        </p:txBody>
      </p:sp>
      <p:sp>
        <p:nvSpPr>
          <p:cNvPr id="5" name="Rectangle 4"/>
          <p:cNvSpPr/>
          <p:nvPr/>
        </p:nvSpPr>
        <p:spPr bwMode="auto">
          <a:xfrm>
            <a:off x="1143000" y="357504"/>
            <a:ext cx="6834753" cy="324036"/>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sp>
        <p:nvSpPr>
          <p:cNvPr id="86019" name="Text Box 5"/>
          <p:cNvSpPr txBox="1">
            <a:spLocks noChangeArrowheads="1"/>
          </p:cNvSpPr>
          <p:nvPr/>
        </p:nvSpPr>
        <p:spPr bwMode="auto">
          <a:xfrm>
            <a:off x="1314450" y="208360"/>
            <a:ext cx="3300904" cy="1200329"/>
          </a:xfrm>
          <a:prstGeom prst="rect">
            <a:avLst/>
          </a:prstGeom>
          <a:noFill/>
          <a:ln w="9525">
            <a:noFill/>
            <a:miter lim="800000"/>
            <a:headEnd/>
            <a:tailEnd/>
          </a:ln>
        </p:spPr>
        <p:txBody>
          <a:bodyPr wrap="none">
            <a:spAutoFit/>
          </a:bodyPr>
          <a:lstStyle/>
          <a:p>
            <a:pPr eaLnBrk="0" hangingPunct="0">
              <a:buSzPct val="100000"/>
            </a:pPr>
            <a:r>
              <a:rPr lang="es-ES_tradnl" sz="7200" dirty="0">
                <a:solidFill>
                  <a:schemeClr val="tx1">
                    <a:lumMod val="90000"/>
                    <a:lumOff val="10000"/>
                  </a:schemeClr>
                </a:solidFill>
                <a:effectLst>
                  <a:outerShdw blurRad="38100" dist="38100" dir="2700000" algn="tl">
                    <a:srgbClr val="000000">
                      <a:alpha val="43137"/>
                    </a:srgbClr>
                  </a:outerShdw>
                </a:effectLst>
                <a:latin typeface="Arial Narrow" pitchFamily="34" charset="0"/>
              </a:rPr>
              <a:t>aprendiz</a:t>
            </a:r>
          </a:p>
        </p:txBody>
      </p:sp>
      <p:sp>
        <p:nvSpPr>
          <p:cNvPr id="6" name="TextBox 5"/>
          <p:cNvSpPr txBox="1"/>
          <p:nvPr/>
        </p:nvSpPr>
        <p:spPr>
          <a:xfrm rot="20618108">
            <a:off x="2420352" y="4012367"/>
            <a:ext cx="1252843" cy="461665"/>
          </a:xfrm>
          <a:prstGeom prst="rect">
            <a:avLst/>
          </a:prstGeom>
          <a:noFill/>
          <a:ln>
            <a:solidFill>
              <a:srgbClr val="0000CC"/>
            </a:solidFill>
            <a:prstDash val="lgDash"/>
          </a:ln>
        </p:spPr>
        <p:txBody>
          <a:bodyPr wrap="none" rtlCol="0">
            <a:spAutoFit/>
          </a:bodyPr>
          <a:lstStyle/>
          <a:p>
            <a:r>
              <a:rPr lang="es-AR" sz="2400" dirty="0">
                <a:solidFill>
                  <a:schemeClr val="tx1">
                    <a:lumMod val="90000"/>
                    <a:lumOff val="10000"/>
                  </a:schemeClr>
                </a:solidFill>
              </a:rPr>
              <a:t>AYUDA</a:t>
            </a:r>
          </a:p>
        </p:txBody>
      </p:sp>
      <p:sp>
        <p:nvSpPr>
          <p:cNvPr id="7" name="Slide Number Placeholder 3"/>
          <p:cNvSpPr txBox="1">
            <a:spLocks/>
          </p:cNvSpPr>
          <p:nvPr/>
        </p:nvSpPr>
        <p:spPr bwMode="auto">
          <a:xfrm>
            <a:off x="7508304"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73</a:t>
            </a:fld>
            <a:endParaRPr lang="en-US" sz="750" dirty="0">
              <a:solidFill>
                <a:srgbClr val="B2B2B2"/>
              </a:solidFill>
              <a:latin typeface="+mn-lt"/>
              <a:cs typeface="+mn-cs"/>
              <a:sym typeface="Trebuchet MS" pitchFamily="34" charset="0"/>
            </a:endParaRPr>
          </a:p>
        </p:txBody>
      </p:sp>
    </p:spTree>
    <p:extLst>
      <p:ext uri="{BB962C8B-B14F-4D97-AF65-F5344CB8AC3E}">
        <p14:creationId xmlns:p14="http://schemas.microsoft.com/office/powerpoint/2010/main" val="281391605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extBox 3"/>
          <p:cNvSpPr txBox="1">
            <a:spLocks noChangeArrowheads="1"/>
          </p:cNvSpPr>
          <p:nvPr/>
        </p:nvSpPr>
        <p:spPr bwMode="auto">
          <a:xfrm>
            <a:off x="4768454" y="2207206"/>
            <a:ext cx="3310522" cy="1338828"/>
          </a:xfrm>
          <a:prstGeom prst="rect">
            <a:avLst/>
          </a:prstGeom>
          <a:noFill/>
          <a:ln w="9525">
            <a:noFill/>
            <a:miter lim="800000"/>
            <a:headEnd/>
            <a:tailEnd/>
          </a:ln>
        </p:spPr>
        <p:txBody>
          <a:bodyPr wrap="square">
            <a:spAutoFit/>
          </a:bodyPr>
          <a:lstStyle/>
          <a:p>
            <a:pPr algn="ctr" eaLnBrk="0" hangingPunct="0">
              <a:buSzPct val="100000"/>
            </a:pPr>
            <a:r>
              <a:rPr lang="es-ES_tradnl" sz="2700" b="0" i="1" dirty="0">
                <a:solidFill>
                  <a:srgbClr val="002060"/>
                </a:solidFill>
              </a:rPr>
              <a:t>“Lo que el otro siente no es asunto mío”</a:t>
            </a:r>
          </a:p>
        </p:txBody>
      </p:sp>
      <p:sp>
        <p:nvSpPr>
          <p:cNvPr id="5" name="Rectangle 4"/>
          <p:cNvSpPr/>
          <p:nvPr/>
        </p:nvSpPr>
        <p:spPr bwMode="auto">
          <a:xfrm>
            <a:off x="5154443" y="303498"/>
            <a:ext cx="2834934" cy="324036"/>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sp>
        <p:nvSpPr>
          <p:cNvPr id="7" name="Slide Number Placeholder 3"/>
          <p:cNvSpPr txBox="1">
            <a:spLocks/>
          </p:cNvSpPr>
          <p:nvPr/>
        </p:nvSpPr>
        <p:spPr bwMode="auto">
          <a:xfrm>
            <a:off x="7543800"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74</a:t>
            </a:fld>
            <a:endParaRPr lang="en-US" sz="750" dirty="0">
              <a:solidFill>
                <a:srgbClr val="B2B2B2"/>
              </a:solidFill>
              <a:latin typeface="+mn-lt"/>
              <a:cs typeface="+mn-cs"/>
              <a:sym typeface="Trebuchet MS" pitchFamily="34" charset="0"/>
            </a:endParaRPr>
          </a:p>
        </p:txBody>
      </p:sp>
      <p:sp>
        <p:nvSpPr>
          <p:cNvPr id="2" name="Rectángulo 1">
            <a:extLst>
              <a:ext uri="{FF2B5EF4-FFF2-40B4-BE49-F238E27FC236}">
                <a16:creationId xmlns:a16="http://schemas.microsoft.com/office/drawing/2014/main" id="{97121714-C58C-4646-9DBC-6779D9DFF356}"/>
              </a:ext>
            </a:extLst>
          </p:cNvPr>
          <p:cNvSpPr/>
          <p:nvPr/>
        </p:nvSpPr>
        <p:spPr bwMode="auto">
          <a:xfrm>
            <a:off x="0" y="303498"/>
            <a:ext cx="9144000" cy="517634"/>
          </a:xfrm>
          <a:prstGeom prst="rect">
            <a:avLst/>
          </a:prstGeom>
          <a:solidFill>
            <a:schemeClr val="bg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87042" name="Picture 4" descr="iStock_000004879011Medium"/>
          <p:cNvPicPr>
            <a:picLocks noChangeAspect="1" noChangeArrowheads="1"/>
          </p:cNvPicPr>
          <p:nvPr/>
        </p:nvPicPr>
        <p:blipFill>
          <a:blip r:embed="rId3" cstate="print"/>
          <a:srcRect/>
          <a:stretch>
            <a:fillRect/>
          </a:stretch>
        </p:blipFill>
        <p:spPr bwMode="auto">
          <a:xfrm>
            <a:off x="1143000" y="0"/>
            <a:ext cx="3768066" cy="4731990"/>
          </a:xfrm>
          <a:prstGeom prst="rect">
            <a:avLst/>
          </a:prstGeom>
          <a:noFill/>
          <a:ln w="9525">
            <a:noFill/>
            <a:miter lim="800000"/>
            <a:headEnd/>
            <a:tailEnd/>
          </a:ln>
        </p:spPr>
      </p:pic>
      <p:sp>
        <p:nvSpPr>
          <p:cNvPr id="87043" name="Text Box 6"/>
          <p:cNvSpPr txBox="1">
            <a:spLocks noChangeArrowheads="1"/>
          </p:cNvSpPr>
          <p:nvPr/>
        </p:nvSpPr>
        <p:spPr bwMode="auto">
          <a:xfrm>
            <a:off x="4517994" y="141481"/>
            <a:ext cx="3310522" cy="1419619"/>
          </a:xfrm>
          <a:prstGeom prst="rect">
            <a:avLst/>
          </a:prstGeom>
          <a:noFill/>
          <a:ln w="9525">
            <a:noFill/>
            <a:miter lim="800000"/>
            <a:headEnd/>
            <a:tailEnd/>
          </a:ln>
        </p:spPr>
        <p:txBody>
          <a:bodyPr wrap="none">
            <a:spAutoFit/>
          </a:bodyPr>
          <a:lstStyle/>
          <a:p>
            <a:pPr eaLnBrk="0" hangingPunct="0">
              <a:buSzPct val="100000"/>
            </a:pPr>
            <a:r>
              <a:rPr lang="es-ES_tradnl" sz="8625" dirty="0">
                <a:solidFill>
                  <a:srgbClr val="5C9C28"/>
                </a:solidFill>
                <a:latin typeface="Arial Narrow" pitchFamily="34" charset="0"/>
              </a:rPr>
              <a:t>víctima</a:t>
            </a:r>
          </a:p>
        </p:txBody>
      </p:sp>
      <p:sp>
        <p:nvSpPr>
          <p:cNvPr id="6" name="TextBox 5"/>
          <p:cNvSpPr txBox="1"/>
          <p:nvPr/>
        </p:nvSpPr>
        <p:spPr>
          <a:xfrm rot="20618108">
            <a:off x="4725306" y="4012366"/>
            <a:ext cx="2367571" cy="461665"/>
          </a:xfrm>
          <a:prstGeom prst="rect">
            <a:avLst/>
          </a:prstGeom>
          <a:noFill/>
          <a:ln>
            <a:solidFill>
              <a:srgbClr val="00B050"/>
            </a:solidFill>
            <a:prstDash val="lgDash"/>
          </a:ln>
        </p:spPr>
        <p:txBody>
          <a:bodyPr wrap="none" rtlCol="0">
            <a:spAutoFit/>
          </a:bodyPr>
          <a:lstStyle/>
          <a:p>
            <a:r>
              <a:rPr lang="es-AR" sz="2400" dirty="0">
                <a:solidFill>
                  <a:srgbClr val="008000"/>
                </a:solidFill>
              </a:rPr>
              <a:t>OBSTACULIZA</a:t>
            </a:r>
          </a:p>
        </p:txBody>
      </p:sp>
    </p:spTree>
    <p:extLst>
      <p:ext uri="{BB962C8B-B14F-4D97-AF65-F5344CB8AC3E}">
        <p14:creationId xmlns:p14="http://schemas.microsoft.com/office/powerpoint/2010/main" val="26031319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descr="iStock_000003138127Medium"/>
          <p:cNvPicPr>
            <a:picLocks noChangeAspect="1" noChangeArrowheads="1"/>
          </p:cNvPicPr>
          <p:nvPr/>
        </p:nvPicPr>
        <p:blipFill>
          <a:blip r:embed="rId3" cstate="print"/>
          <a:srcRect r="22861"/>
          <a:stretch>
            <a:fillRect/>
          </a:stretch>
        </p:blipFill>
        <p:spPr bwMode="auto">
          <a:xfrm>
            <a:off x="0" y="0"/>
            <a:ext cx="9144000" cy="7896225"/>
          </a:xfrm>
          <a:prstGeom prst="rect">
            <a:avLst/>
          </a:prstGeom>
          <a:noFill/>
          <a:ln w="9525">
            <a:noFill/>
            <a:miter lim="800000"/>
            <a:headEnd/>
            <a:tailEnd/>
          </a:ln>
        </p:spPr>
      </p:pic>
      <p:sp>
        <p:nvSpPr>
          <p:cNvPr id="88067" name="Text Box 5"/>
          <p:cNvSpPr txBox="1">
            <a:spLocks noChangeArrowheads="1"/>
          </p:cNvSpPr>
          <p:nvPr/>
        </p:nvSpPr>
        <p:spPr bwMode="auto">
          <a:xfrm>
            <a:off x="1180936" y="-33521"/>
            <a:ext cx="4887162" cy="1200329"/>
          </a:xfrm>
          <a:prstGeom prst="rect">
            <a:avLst/>
          </a:prstGeom>
          <a:noFill/>
          <a:ln w="9525">
            <a:noFill/>
            <a:miter lim="800000"/>
            <a:headEnd/>
            <a:tailEnd/>
          </a:ln>
        </p:spPr>
        <p:txBody>
          <a:bodyPr wrap="square">
            <a:spAutoFit/>
          </a:bodyPr>
          <a:lstStyle/>
          <a:p>
            <a:pPr eaLnBrk="0" hangingPunct="0">
              <a:buSzPct val="100000"/>
            </a:pPr>
            <a:r>
              <a:rPr lang="es-ES_tradnl" sz="7200" dirty="0">
                <a:solidFill>
                  <a:srgbClr val="002060"/>
                </a:solidFill>
                <a:effectLst>
                  <a:outerShdw blurRad="38100" dist="38100" dir="2700000" algn="tl">
                    <a:srgbClr val="000000">
                      <a:alpha val="43137"/>
                    </a:srgbClr>
                  </a:outerShdw>
                </a:effectLst>
                <a:latin typeface="Arial Narrow" pitchFamily="34" charset="0"/>
              </a:rPr>
              <a:t>protagonista</a:t>
            </a:r>
          </a:p>
        </p:txBody>
      </p:sp>
      <p:sp>
        <p:nvSpPr>
          <p:cNvPr id="88068" name="TextBox 3"/>
          <p:cNvSpPr txBox="1">
            <a:spLocks noChangeArrowheads="1"/>
          </p:cNvSpPr>
          <p:nvPr/>
        </p:nvSpPr>
        <p:spPr bwMode="auto">
          <a:xfrm>
            <a:off x="436017" y="1923678"/>
            <a:ext cx="4104456" cy="2839239"/>
          </a:xfrm>
          <a:prstGeom prst="rect">
            <a:avLst/>
          </a:prstGeom>
          <a:noFill/>
          <a:ln w="9525">
            <a:noFill/>
            <a:miter lim="800000"/>
            <a:headEnd/>
            <a:tailEnd/>
          </a:ln>
        </p:spPr>
        <p:txBody>
          <a:bodyPr wrap="square">
            <a:spAutoFit/>
          </a:bodyPr>
          <a:lstStyle/>
          <a:p>
            <a:pPr algn="ctr" eaLnBrk="0" hangingPunct="0">
              <a:buSzPct val="100000"/>
            </a:pPr>
            <a:r>
              <a:rPr lang="es-ES_tradnl" sz="2100" b="0" i="1" dirty="0">
                <a:solidFill>
                  <a:srgbClr val="000000"/>
                </a:solidFill>
              </a:rPr>
              <a:t>“Puedo intentar entender la emoción del  otro y ayudarlo a procesarla”</a:t>
            </a:r>
          </a:p>
          <a:p>
            <a:pPr algn="ctr" eaLnBrk="0" hangingPunct="0">
              <a:buSzPct val="100000"/>
            </a:pPr>
            <a:r>
              <a:rPr lang="es-ES_tradnl" sz="2100" b="0" i="1" dirty="0">
                <a:solidFill>
                  <a:srgbClr val="000000"/>
                </a:solidFill>
              </a:rPr>
              <a:t>“Puedo intentar entender si lo que le pasa es la consecuencia de alguna acción o inacción mía, y eventualmente cambiar mi comportamiento”</a:t>
            </a:r>
          </a:p>
        </p:txBody>
      </p:sp>
      <p:sp>
        <p:nvSpPr>
          <p:cNvPr id="6" name="TextBox 5"/>
          <p:cNvSpPr txBox="1"/>
          <p:nvPr/>
        </p:nvSpPr>
        <p:spPr>
          <a:xfrm rot="20618108">
            <a:off x="4179611" y="4512751"/>
            <a:ext cx="1252843" cy="461665"/>
          </a:xfrm>
          <a:prstGeom prst="rect">
            <a:avLst/>
          </a:prstGeom>
          <a:noFill/>
          <a:ln>
            <a:solidFill>
              <a:schemeClr val="tx1">
                <a:lumMod val="90000"/>
                <a:lumOff val="10000"/>
              </a:schemeClr>
            </a:solidFill>
            <a:prstDash val="lgDash"/>
          </a:ln>
        </p:spPr>
        <p:txBody>
          <a:bodyPr wrap="none" rtlCol="0">
            <a:spAutoFit/>
          </a:bodyPr>
          <a:lstStyle/>
          <a:p>
            <a:r>
              <a:rPr lang="es-AR" sz="2400" dirty="0">
                <a:ln w="12700">
                  <a:solidFill>
                    <a:schemeClr val="accent1"/>
                  </a:solidFill>
                  <a:prstDash val="solid"/>
                </a:ln>
                <a:solidFill>
                  <a:srgbClr val="002060"/>
                </a:solidFill>
                <a:effectLst>
                  <a:outerShdw blurRad="41275" dist="20320" dir="1800000" algn="tl" rotWithShape="0">
                    <a:srgbClr val="000000">
                      <a:alpha val="40000"/>
                    </a:srgbClr>
                  </a:outerShdw>
                </a:effectLst>
              </a:rPr>
              <a:t>AYUDA</a:t>
            </a:r>
          </a:p>
        </p:txBody>
      </p:sp>
    </p:spTree>
    <p:extLst>
      <p:ext uri="{BB962C8B-B14F-4D97-AF65-F5344CB8AC3E}">
        <p14:creationId xmlns:p14="http://schemas.microsoft.com/office/powerpoint/2010/main" val="293978807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62">
            <a:extLst>
              <a:ext uri="{FF2B5EF4-FFF2-40B4-BE49-F238E27FC236}">
                <a16:creationId xmlns:a16="http://schemas.microsoft.com/office/drawing/2014/main" id="{EFAC20D0-8A5C-4FE0-836C-FCEFF1C9F4DD}"/>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89092" name="Title 1"/>
          <p:cNvSpPr>
            <a:spLocks noGrp="1"/>
          </p:cNvSpPr>
          <p:nvPr>
            <p:ph type="title"/>
          </p:nvPr>
        </p:nvSpPr>
        <p:spPr>
          <a:xfrm>
            <a:off x="179512" y="33468"/>
            <a:ext cx="8784976" cy="471462"/>
          </a:xfrm>
        </p:spPr>
        <p:txBody>
          <a:bodyPr/>
          <a:lstStyle/>
          <a:p>
            <a:r>
              <a:rPr lang="es-ES_tradnl" dirty="0">
                <a:latin typeface="Arial" panose="020B0604020202020204" pitchFamily="34" charset="0"/>
                <a:cs typeface="Arial" panose="020B0604020202020204" pitchFamily="34" charset="0"/>
              </a:rPr>
              <a:t>Cómo manejarnos con las emociones </a:t>
            </a:r>
            <a:r>
              <a:rPr lang="es-ES_tradnl" i="1" u="sng" dirty="0">
                <a:latin typeface="Arial" panose="020B0604020202020204" pitchFamily="34" charset="0"/>
                <a:cs typeface="Arial" panose="020B0604020202020204" pitchFamily="34" charset="0"/>
              </a:rPr>
              <a:t>de los otros</a:t>
            </a:r>
          </a:p>
        </p:txBody>
      </p:sp>
      <p:grpSp>
        <p:nvGrpSpPr>
          <p:cNvPr id="5" name="Grupo 4">
            <a:extLst>
              <a:ext uri="{FF2B5EF4-FFF2-40B4-BE49-F238E27FC236}">
                <a16:creationId xmlns:a16="http://schemas.microsoft.com/office/drawing/2014/main" id="{6BA38780-67B4-4258-A5B9-CF817CE05D51}"/>
              </a:ext>
            </a:extLst>
          </p:cNvPr>
          <p:cNvGrpSpPr/>
          <p:nvPr/>
        </p:nvGrpSpPr>
        <p:grpSpPr>
          <a:xfrm>
            <a:off x="682156" y="3161066"/>
            <a:ext cx="3051736" cy="1173681"/>
            <a:chOff x="682156" y="3544361"/>
            <a:chExt cx="3051736" cy="1173681"/>
          </a:xfrm>
        </p:grpSpPr>
        <p:sp>
          <p:nvSpPr>
            <p:cNvPr id="89093" name="TextBox 4"/>
            <p:cNvSpPr txBox="1">
              <a:spLocks noChangeArrowheads="1"/>
            </p:cNvSpPr>
            <p:nvPr/>
          </p:nvSpPr>
          <p:spPr bwMode="auto">
            <a:xfrm>
              <a:off x="877500" y="4194822"/>
              <a:ext cx="2661047" cy="523220"/>
            </a:xfrm>
            <a:prstGeom prst="rect">
              <a:avLst/>
            </a:prstGeom>
            <a:noFill/>
            <a:ln w="9525">
              <a:noFill/>
              <a:miter lim="800000"/>
              <a:headEnd/>
              <a:tailEnd/>
            </a:ln>
          </p:spPr>
          <p:txBody>
            <a:bodyPr>
              <a:spAutoFit/>
            </a:bodyPr>
            <a:lstStyle/>
            <a:p>
              <a:pPr algn="ctr">
                <a:buSzPct val="100000"/>
              </a:pPr>
              <a:r>
                <a:rPr lang="es-ES_tradnl" sz="1400" b="0" dirty="0">
                  <a:solidFill>
                    <a:schemeClr val="accent5">
                      <a:lumMod val="50000"/>
                    </a:schemeClr>
                  </a:solidFill>
                </a:rPr>
                <a:t>“Lo que el otro siente no es asunto mío”</a:t>
              </a:r>
            </a:p>
          </p:txBody>
        </p:sp>
        <p:sp>
          <p:nvSpPr>
            <p:cNvPr id="89096" name="Rectangle 10"/>
            <p:cNvSpPr>
              <a:spLocks noChangeArrowheads="1"/>
            </p:cNvSpPr>
            <p:nvPr/>
          </p:nvSpPr>
          <p:spPr bwMode="auto">
            <a:xfrm>
              <a:off x="682156" y="3544361"/>
              <a:ext cx="3051736" cy="385763"/>
            </a:xfrm>
            <a:prstGeom prst="rect">
              <a:avLst/>
            </a:prstGeom>
            <a:solidFill>
              <a:srgbClr val="5C9C28"/>
            </a:solidFill>
            <a:ln w="9525" algn="ctr">
              <a:noFill/>
              <a:round/>
              <a:headEnd/>
              <a:tailEnd/>
            </a:ln>
          </p:spPr>
          <p:txBody>
            <a:bodyPr anchor="ctr"/>
            <a:lstStyle/>
            <a:p>
              <a:pPr algn="ctr" eaLnBrk="0" hangingPunct="0">
                <a:buSzPct val="100000"/>
              </a:pPr>
              <a:r>
                <a:rPr lang="es-ES_tradnl" dirty="0">
                  <a:solidFill>
                    <a:srgbClr val="FFFFFF"/>
                  </a:solidFill>
                  <a:latin typeface="Arial Narrow" pitchFamily="34" charset="0"/>
                </a:rPr>
                <a:t>VÍCTIMA</a:t>
              </a:r>
              <a:endParaRPr lang="es-ES_tradnl" sz="1800" dirty="0">
                <a:solidFill>
                  <a:srgbClr val="FFFFFF"/>
                </a:solidFill>
                <a:latin typeface="Arial Narrow" pitchFamily="34" charset="0"/>
              </a:endParaRPr>
            </a:p>
          </p:txBody>
        </p:sp>
      </p:grpSp>
      <p:grpSp>
        <p:nvGrpSpPr>
          <p:cNvPr id="4" name="Grupo 3">
            <a:extLst>
              <a:ext uri="{FF2B5EF4-FFF2-40B4-BE49-F238E27FC236}">
                <a16:creationId xmlns:a16="http://schemas.microsoft.com/office/drawing/2014/main" id="{C7514A9D-77FF-485D-9D4C-D88BC8C7792C}"/>
              </a:ext>
            </a:extLst>
          </p:cNvPr>
          <p:cNvGrpSpPr/>
          <p:nvPr/>
        </p:nvGrpSpPr>
        <p:grpSpPr>
          <a:xfrm>
            <a:off x="599402" y="1792914"/>
            <a:ext cx="3217241" cy="1090440"/>
            <a:chOff x="599402" y="2017239"/>
            <a:chExt cx="3217241" cy="1090440"/>
          </a:xfrm>
        </p:grpSpPr>
        <p:sp>
          <p:nvSpPr>
            <p:cNvPr id="89094" name="Rectangle 8"/>
            <p:cNvSpPr>
              <a:spLocks noChangeArrowheads="1"/>
            </p:cNvSpPr>
            <p:nvPr/>
          </p:nvSpPr>
          <p:spPr bwMode="auto">
            <a:xfrm>
              <a:off x="682156" y="2017239"/>
              <a:ext cx="3051736" cy="385763"/>
            </a:xfrm>
            <a:prstGeom prst="rect">
              <a:avLst/>
            </a:prstGeom>
            <a:solidFill>
              <a:srgbClr val="FF0000"/>
            </a:solidFill>
            <a:ln w="9525" algn="ctr">
              <a:noFill/>
              <a:round/>
              <a:headEnd/>
              <a:tailEnd/>
            </a:ln>
          </p:spPr>
          <p:txBody>
            <a:bodyPr anchor="ctr"/>
            <a:lstStyle/>
            <a:p>
              <a:pPr algn="ctr" eaLnBrk="0" hangingPunct="0">
                <a:buSzPct val="100000"/>
              </a:pPr>
              <a:r>
                <a:rPr lang="es-ES_tradnl" sz="1800" dirty="0">
                  <a:solidFill>
                    <a:srgbClr val="FFFFFF"/>
                  </a:solidFill>
                  <a:latin typeface="Arial Narrow" pitchFamily="34" charset="0"/>
                </a:rPr>
                <a:t>SABELOTODO</a:t>
              </a:r>
            </a:p>
          </p:txBody>
        </p:sp>
        <p:sp>
          <p:nvSpPr>
            <p:cNvPr id="89098" name="TextBox 12"/>
            <p:cNvSpPr txBox="1">
              <a:spLocks noChangeArrowheads="1"/>
            </p:cNvSpPr>
            <p:nvPr/>
          </p:nvSpPr>
          <p:spPr bwMode="auto">
            <a:xfrm>
              <a:off x="599402" y="2584459"/>
              <a:ext cx="3217241" cy="523220"/>
            </a:xfrm>
            <a:prstGeom prst="rect">
              <a:avLst/>
            </a:prstGeom>
            <a:noFill/>
            <a:ln w="9525">
              <a:noFill/>
              <a:miter lim="800000"/>
              <a:headEnd/>
              <a:tailEnd/>
            </a:ln>
          </p:spPr>
          <p:txBody>
            <a:bodyPr wrap="square">
              <a:spAutoFit/>
            </a:bodyPr>
            <a:lstStyle/>
            <a:p>
              <a:pPr algn="ctr">
                <a:buSzPct val="100000"/>
              </a:pPr>
              <a:r>
                <a:rPr lang="fr-FR" sz="1400" b="0" dirty="0">
                  <a:solidFill>
                    <a:srgbClr val="002060"/>
                  </a:solidFill>
                </a:rPr>
                <a:t>“</a:t>
              </a:r>
              <a:r>
                <a:rPr lang="es-ES_tradnl" sz="1400" b="0" dirty="0">
                  <a:solidFill>
                    <a:srgbClr val="002060"/>
                  </a:solidFill>
                </a:rPr>
                <a:t>Sé lo que la otra persona debería hacer y cómo se debería sentir.”</a:t>
              </a:r>
              <a:endParaRPr lang="fr-FR" sz="1400" b="0" dirty="0">
                <a:solidFill>
                  <a:srgbClr val="002060"/>
                </a:solidFill>
              </a:endParaRPr>
            </a:p>
          </p:txBody>
        </p:sp>
      </p:grpSp>
      <p:grpSp>
        <p:nvGrpSpPr>
          <p:cNvPr id="6" name="Grupo 5">
            <a:extLst>
              <a:ext uri="{FF2B5EF4-FFF2-40B4-BE49-F238E27FC236}">
                <a16:creationId xmlns:a16="http://schemas.microsoft.com/office/drawing/2014/main" id="{973C919B-F9E5-4A1B-B707-B2E087441A2D}"/>
              </a:ext>
            </a:extLst>
          </p:cNvPr>
          <p:cNvGrpSpPr/>
          <p:nvPr/>
        </p:nvGrpSpPr>
        <p:grpSpPr>
          <a:xfrm>
            <a:off x="4649847" y="1774264"/>
            <a:ext cx="3961882" cy="1301542"/>
            <a:chOff x="4649847" y="2006589"/>
            <a:chExt cx="3961882" cy="1301542"/>
          </a:xfrm>
        </p:grpSpPr>
        <p:sp>
          <p:nvSpPr>
            <p:cNvPr id="89095" name="Rectangle 9"/>
            <p:cNvSpPr>
              <a:spLocks noChangeArrowheads="1"/>
            </p:cNvSpPr>
            <p:nvPr/>
          </p:nvSpPr>
          <p:spPr bwMode="auto">
            <a:xfrm>
              <a:off x="5192672" y="2006589"/>
              <a:ext cx="3051736" cy="385763"/>
            </a:xfrm>
            <a:prstGeom prst="rect">
              <a:avLst/>
            </a:prstGeom>
            <a:solidFill>
              <a:srgbClr val="006F9F"/>
            </a:solidFill>
            <a:ln w="9525" algn="ctr">
              <a:noFill/>
              <a:round/>
              <a:headEnd/>
              <a:tailEnd/>
            </a:ln>
          </p:spPr>
          <p:txBody>
            <a:bodyPr anchor="ctr"/>
            <a:lstStyle/>
            <a:p>
              <a:pPr algn="ctr" eaLnBrk="0" hangingPunct="0">
                <a:buSzPct val="100000"/>
              </a:pPr>
              <a:r>
                <a:rPr lang="es-ES_tradnl" sz="1800" dirty="0">
                  <a:solidFill>
                    <a:srgbClr val="FFFFFF"/>
                  </a:solidFill>
                  <a:latin typeface="Arial Narrow" pitchFamily="34" charset="0"/>
                </a:rPr>
                <a:t>APRENDIZ</a:t>
              </a:r>
            </a:p>
          </p:txBody>
        </p:sp>
        <p:sp>
          <p:nvSpPr>
            <p:cNvPr id="89099" name="TextBox 13"/>
            <p:cNvSpPr txBox="1">
              <a:spLocks noChangeArrowheads="1"/>
            </p:cNvSpPr>
            <p:nvPr/>
          </p:nvSpPr>
          <p:spPr bwMode="auto">
            <a:xfrm>
              <a:off x="4649847" y="2569467"/>
              <a:ext cx="3961882" cy="738664"/>
            </a:xfrm>
            <a:prstGeom prst="rect">
              <a:avLst/>
            </a:prstGeom>
            <a:noFill/>
            <a:ln w="9525">
              <a:noFill/>
              <a:miter lim="800000"/>
              <a:headEnd/>
              <a:tailEnd/>
            </a:ln>
          </p:spPr>
          <p:txBody>
            <a:bodyPr wrap="square">
              <a:spAutoFit/>
            </a:bodyPr>
            <a:lstStyle/>
            <a:p>
              <a:pPr marL="0" lvl="2" algn="ctr">
                <a:spcBef>
                  <a:spcPts val="225"/>
                </a:spcBef>
                <a:buClr>
                  <a:srgbClr val="004666"/>
                </a:buClr>
              </a:pPr>
              <a:r>
                <a:rPr lang="es-AR" sz="1400" b="0" dirty="0">
                  <a:solidFill>
                    <a:schemeClr val="accent5">
                      <a:lumMod val="75000"/>
                    </a:schemeClr>
                  </a:solidFill>
                </a:rPr>
                <a:t>“Necesito entender la perspectiva de esta persona: qué siente y por qué lo siente, para ver si puedo ayudarla”</a:t>
              </a:r>
            </a:p>
          </p:txBody>
        </p:sp>
      </p:grpSp>
      <p:grpSp>
        <p:nvGrpSpPr>
          <p:cNvPr id="7" name="Grupo 6">
            <a:extLst>
              <a:ext uri="{FF2B5EF4-FFF2-40B4-BE49-F238E27FC236}">
                <a16:creationId xmlns:a16="http://schemas.microsoft.com/office/drawing/2014/main" id="{0BADE555-573A-4BD7-9497-CC5CC2288085}"/>
              </a:ext>
            </a:extLst>
          </p:cNvPr>
          <p:cNvGrpSpPr/>
          <p:nvPr/>
        </p:nvGrpSpPr>
        <p:grpSpPr>
          <a:xfrm>
            <a:off x="4582716" y="3147814"/>
            <a:ext cx="4021732" cy="1840151"/>
            <a:chOff x="4582716" y="3554139"/>
            <a:chExt cx="4021732" cy="1840151"/>
          </a:xfrm>
        </p:grpSpPr>
        <p:sp>
          <p:nvSpPr>
            <p:cNvPr id="89097" name="Rectangle 11"/>
            <p:cNvSpPr>
              <a:spLocks noChangeArrowheads="1"/>
            </p:cNvSpPr>
            <p:nvPr/>
          </p:nvSpPr>
          <p:spPr bwMode="auto">
            <a:xfrm>
              <a:off x="5192672" y="3554139"/>
              <a:ext cx="3051736" cy="385763"/>
            </a:xfrm>
            <a:prstGeom prst="rect">
              <a:avLst/>
            </a:prstGeom>
            <a:solidFill>
              <a:srgbClr val="006F9F"/>
            </a:solidFill>
            <a:ln w="9525" algn="ctr">
              <a:noFill/>
              <a:round/>
              <a:headEnd/>
              <a:tailEnd/>
            </a:ln>
          </p:spPr>
          <p:txBody>
            <a:bodyPr anchor="ctr"/>
            <a:lstStyle/>
            <a:p>
              <a:pPr algn="ctr" eaLnBrk="0" hangingPunct="0">
                <a:buSzPct val="100000"/>
              </a:pPr>
              <a:r>
                <a:rPr lang="es-ES_tradnl" sz="1800" dirty="0">
                  <a:solidFill>
                    <a:srgbClr val="FFFFFF"/>
                  </a:solidFill>
                  <a:latin typeface="Arial Narrow" pitchFamily="34" charset="0"/>
                </a:rPr>
                <a:t>PROTAGONISTA</a:t>
              </a:r>
            </a:p>
          </p:txBody>
        </p:sp>
        <p:sp>
          <p:nvSpPr>
            <p:cNvPr id="89100" name="TextBox 14"/>
            <p:cNvSpPr txBox="1">
              <a:spLocks noChangeArrowheads="1"/>
            </p:cNvSpPr>
            <p:nvPr/>
          </p:nvSpPr>
          <p:spPr bwMode="auto">
            <a:xfrm>
              <a:off x="4582716" y="4117017"/>
              <a:ext cx="4021732" cy="1277273"/>
            </a:xfrm>
            <a:prstGeom prst="rect">
              <a:avLst/>
            </a:prstGeom>
            <a:noFill/>
            <a:ln w="9525">
              <a:noFill/>
              <a:miter lim="800000"/>
              <a:headEnd/>
              <a:tailEnd/>
            </a:ln>
          </p:spPr>
          <p:txBody>
            <a:bodyPr wrap="square">
              <a:spAutoFit/>
            </a:bodyPr>
            <a:lstStyle/>
            <a:p>
              <a:pPr algn="ctr">
                <a:buSzPct val="100000"/>
              </a:pPr>
              <a:r>
                <a:rPr lang="es-ES_tradnl" sz="1400" b="0" dirty="0">
                  <a:solidFill>
                    <a:schemeClr val="accent5">
                      <a:lumMod val="75000"/>
                    </a:schemeClr>
                  </a:solidFill>
                </a:rPr>
                <a:t>“Puedo intentar entender la emoción del  otro y ayudarlo a procesarla”</a:t>
              </a:r>
            </a:p>
            <a:p>
              <a:pPr algn="ctr">
                <a:buSzPct val="100000"/>
              </a:pPr>
              <a:r>
                <a:rPr lang="es-ES_tradnl" sz="1400" b="0" dirty="0">
                  <a:solidFill>
                    <a:schemeClr val="accent5">
                      <a:lumMod val="75000"/>
                    </a:schemeClr>
                  </a:solidFill>
                </a:rPr>
                <a:t>“Puedo intentar entender si lo que le pasa es la consecuencia de alguna acción o inacción mía, y eventualmente cambiar mi comportamiento”</a:t>
              </a:r>
            </a:p>
          </p:txBody>
        </p:sp>
      </p:grpSp>
      <p:sp>
        <p:nvSpPr>
          <p:cNvPr id="18" name="TextBox 17"/>
          <p:cNvSpPr txBox="1"/>
          <p:nvPr/>
        </p:nvSpPr>
        <p:spPr>
          <a:xfrm>
            <a:off x="306580" y="700435"/>
            <a:ext cx="8513892" cy="507831"/>
          </a:xfrm>
          <a:prstGeom prst="rect">
            <a:avLst/>
          </a:prstGeom>
          <a:noFill/>
        </p:spPr>
        <p:txBody>
          <a:bodyPr wrap="square" rtlCol="0">
            <a:spAutoFit/>
          </a:bodyPr>
          <a:lstStyle/>
          <a:p>
            <a:r>
              <a:rPr lang="es-AR" sz="1350" dirty="0">
                <a:solidFill>
                  <a:srgbClr val="000204"/>
                </a:solidFill>
              </a:rPr>
              <a:t>QUÉ MODELOS MENTALES (NUESTROS) NOS OBSTACULIZAN Y CUÁLES NOS AYUDAN A COMPORTARNOS CONSTRUCTIVAMENTE FRENTE A LAS EMOCIONES DE LOS OTROS.</a:t>
            </a:r>
          </a:p>
        </p:txBody>
      </p:sp>
      <p:sp>
        <p:nvSpPr>
          <p:cNvPr id="20" name="Slide Number Placeholder 3"/>
          <p:cNvSpPr txBox="1">
            <a:spLocks/>
          </p:cNvSpPr>
          <p:nvPr/>
        </p:nvSpPr>
        <p:spPr bwMode="auto">
          <a:xfrm>
            <a:off x="7508304"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76</a:t>
            </a:fld>
            <a:endParaRPr lang="en-US" sz="750" dirty="0">
              <a:solidFill>
                <a:srgbClr val="B2B2B2"/>
              </a:solidFill>
              <a:latin typeface="+mn-lt"/>
              <a:cs typeface="+mn-cs"/>
              <a:sym typeface="Trebuchet MS" pitchFamily="34" charset="0"/>
            </a:endParaRPr>
          </a:p>
        </p:txBody>
      </p:sp>
      <p:grpSp>
        <p:nvGrpSpPr>
          <p:cNvPr id="3" name="Grupo 2">
            <a:extLst>
              <a:ext uri="{FF2B5EF4-FFF2-40B4-BE49-F238E27FC236}">
                <a16:creationId xmlns:a16="http://schemas.microsoft.com/office/drawing/2014/main" id="{68CA8DDA-E97E-4A8C-864A-9B0111184D2C}"/>
              </a:ext>
            </a:extLst>
          </p:cNvPr>
          <p:cNvGrpSpPr/>
          <p:nvPr/>
        </p:nvGrpSpPr>
        <p:grpSpPr>
          <a:xfrm>
            <a:off x="5482611" y="1131590"/>
            <a:ext cx="2401757" cy="581990"/>
            <a:chOff x="5482611" y="1269680"/>
            <a:chExt cx="2401757" cy="581990"/>
          </a:xfrm>
        </p:grpSpPr>
        <p:sp>
          <p:nvSpPr>
            <p:cNvPr id="89101" name="TextBox 19"/>
            <p:cNvSpPr txBox="1">
              <a:spLocks noChangeArrowheads="1"/>
            </p:cNvSpPr>
            <p:nvPr/>
          </p:nvSpPr>
          <p:spPr bwMode="auto">
            <a:xfrm>
              <a:off x="6241304" y="1355320"/>
              <a:ext cx="1643064" cy="461665"/>
            </a:xfrm>
            <a:prstGeom prst="rect">
              <a:avLst/>
            </a:prstGeom>
            <a:noFill/>
            <a:ln w="9525">
              <a:noFill/>
              <a:miter lim="800000"/>
              <a:headEnd/>
              <a:tailEnd/>
            </a:ln>
          </p:spPr>
          <p:txBody>
            <a:bodyPr wrap="square">
              <a:spAutoFit/>
            </a:bodyPr>
            <a:lstStyle/>
            <a:p>
              <a:pPr eaLnBrk="0" hangingPunct="0">
                <a:buSzPct val="100000"/>
              </a:pPr>
              <a:r>
                <a:rPr lang="es-ES_tradnl" sz="2400" dirty="0">
                  <a:solidFill>
                    <a:schemeClr val="accent5">
                      <a:lumMod val="75000"/>
                    </a:schemeClr>
                  </a:solidFill>
                </a:rPr>
                <a:t>Ayudan…</a:t>
              </a:r>
            </a:p>
          </p:txBody>
        </p:sp>
        <p:pic>
          <p:nvPicPr>
            <p:cNvPr id="21" name="Gráfico 20" descr="Marca de verificación">
              <a:extLst>
                <a:ext uri="{FF2B5EF4-FFF2-40B4-BE49-F238E27FC236}">
                  <a16:creationId xmlns:a16="http://schemas.microsoft.com/office/drawing/2014/main" id="{556B19E7-12B9-4807-9190-4983AF8BD3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2611" y="1269680"/>
              <a:ext cx="581990" cy="581990"/>
            </a:xfrm>
            <a:prstGeom prst="rect">
              <a:avLst/>
            </a:prstGeom>
          </p:spPr>
        </p:pic>
      </p:grpSp>
      <p:grpSp>
        <p:nvGrpSpPr>
          <p:cNvPr id="2" name="Grupo 1">
            <a:extLst>
              <a:ext uri="{FF2B5EF4-FFF2-40B4-BE49-F238E27FC236}">
                <a16:creationId xmlns:a16="http://schemas.microsoft.com/office/drawing/2014/main" id="{6063CBB9-A9A8-4ADB-9EB0-03EE18AE240A}"/>
              </a:ext>
            </a:extLst>
          </p:cNvPr>
          <p:cNvGrpSpPr/>
          <p:nvPr/>
        </p:nvGrpSpPr>
        <p:grpSpPr>
          <a:xfrm>
            <a:off x="755576" y="1131590"/>
            <a:ext cx="3183554" cy="700088"/>
            <a:chOff x="755576" y="1223590"/>
            <a:chExt cx="3183554" cy="700088"/>
          </a:xfrm>
        </p:grpSpPr>
        <p:sp>
          <p:nvSpPr>
            <p:cNvPr id="89105" name="Rectangle 17"/>
            <p:cNvSpPr>
              <a:spLocks noChangeArrowheads="1"/>
            </p:cNvSpPr>
            <p:nvPr/>
          </p:nvSpPr>
          <p:spPr bwMode="auto">
            <a:xfrm>
              <a:off x="1401908" y="1223590"/>
              <a:ext cx="2537222" cy="700088"/>
            </a:xfrm>
            <a:prstGeom prst="rect">
              <a:avLst/>
            </a:prstGeom>
            <a:noFill/>
            <a:ln w="9525" algn="ctr">
              <a:noFill/>
              <a:round/>
              <a:headEnd/>
              <a:tailEnd/>
            </a:ln>
          </p:spPr>
          <p:txBody>
            <a:bodyPr anchor="ctr"/>
            <a:lstStyle/>
            <a:p>
              <a:pPr eaLnBrk="0" hangingPunct="0">
                <a:buSzPct val="100000"/>
              </a:pPr>
              <a:r>
                <a:rPr lang="es-ES_tradnl" sz="2400" dirty="0">
                  <a:solidFill>
                    <a:srgbClr val="FF0000"/>
                  </a:solidFill>
                </a:rPr>
                <a:t>Obstaculizan…</a:t>
              </a:r>
            </a:p>
          </p:txBody>
        </p:sp>
        <p:pic>
          <p:nvPicPr>
            <p:cNvPr id="22" name="Gráfico 21" descr="Cerrar">
              <a:extLst>
                <a:ext uri="{FF2B5EF4-FFF2-40B4-BE49-F238E27FC236}">
                  <a16:creationId xmlns:a16="http://schemas.microsoft.com/office/drawing/2014/main" id="{DACE3302-0246-4C54-9748-BBC038786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5576" y="1229671"/>
              <a:ext cx="646332" cy="646332"/>
            </a:xfrm>
            <a:prstGeom prst="rect">
              <a:avLst/>
            </a:prstGeom>
          </p:spPr>
        </p:pic>
      </p:grpSp>
    </p:spTree>
    <p:extLst>
      <p:ext uri="{BB962C8B-B14F-4D97-AF65-F5344CB8AC3E}">
        <p14:creationId xmlns:p14="http://schemas.microsoft.com/office/powerpoint/2010/main" val="415684898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ak7.picdn.net/shutterstock/videos/3836552/preview/stock-footage-airplane-landing-at-dusk.jpg"/>
          <p:cNvPicPr>
            <a:picLocks noChangeAspect="1" noChangeArrowheads="1"/>
          </p:cNvPicPr>
          <p:nvPr/>
        </p:nvPicPr>
        <p:blipFill>
          <a:blip r:embed="rId2" cstate="print"/>
          <a:srcRect/>
          <a:stretch>
            <a:fillRect/>
          </a:stretch>
        </p:blipFill>
        <p:spPr bwMode="auto">
          <a:xfrm>
            <a:off x="-6746" y="0"/>
            <a:ext cx="9209088" cy="5273079"/>
          </a:xfrm>
          <a:prstGeom prst="rect">
            <a:avLst/>
          </a:prstGeom>
          <a:noFill/>
          <a:ln w="9525">
            <a:noFill/>
            <a:miter lim="800000"/>
            <a:headEnd/>
            <a:tailEnd/>
          </a:ln>
        </p:spPr>
      </p:pic>
      <p:sp>
        <p:nvSpPr>
          <p:cNvPr id="2" name="1 Título"/>
          <p:cNvSpPr>
            <a:spLocks noGrp="1"/>
          </p:cNvSpPr>
          <p:nvPr>
            <p:ph type="title"/>
          </p:nvPr>
        </p:nvSpPr>
        <p:spPr>
          <a:xfrm>
            <a:off x="3663849" y="2354461"/>
            <a:ext cx="1916329" cy="434578"/>
          </a:xfrm>
        </p:spPr>
        <p:txBody>
          <a:bodyPr/>
          <a:lstStyle/>
          <a:p>
            <a:pPr algn="ctr"/>
            <a:r>
              <a:rPr lang="es-AR" sz="2000" dirty="0">
                <a:solidFill>
                  <a:schemeClr val="bg1"/>
                </a:solidFill>
                <a:effectLst>
                  <a:outerShdw blurRad="38100" dist="38100" dir="2700000" algn="tl">
                    <a:srgbClr val="000000">
                      <a:alpha val="43137"/>
                    </a:srgbClr>
                  </a:outerShdw>
                </a:effectLst>
              </a:rPr>
              <a:t>Fin día 1</a:t>
            </a:r>
            <a:endParaRPr lang="es-ES" sz="2000" dirty="0">
              <a:solidFill>
                <a:schemeClr val="bg1"/>
              </a:solidFill>
              <a:effectLst>
                <a:outerShdw blurRad="38100" dist="38100" dir="2700000" algn="tl">
                  <a:srgbClr val="000000">
                    <a:alpha val="43137"/>
                  </a:srgbClr>
                </a:outerShdw>
              </a:effectLst>
            </a:endParaRPr>
          </a:p>
        </p:txBody>
      </p:sp>
      <p:sp>
        <p:nvSpPr>
          <p:cNvPr id="4" name="3 Marcador de número de diapositiva"/>
          <p:cNvSpPr>
            <a:spLocks noGrp="1"/>
          </p:cNvSpPr>
          <p:nvPr>
            <p:ph type="sldNum" sz="quarter" idx="10"/>
          </p:nvPr>
        </p:nvSpPr>
        <p:spPr>
          <a:xfrm>
            <a:off x="6948264" y="4876006"/>
            <a:ext cx="2133600" cy="200025"/>
          </a:xfrm>
        </p:spPr>
        <p:txBody>
          <a:bodyPr/>
          <a:lstStyle/>
          <a:p>
            <a:pPr>
              <a:defRPr/>
            </a:pPr>
            <a:r>
              <a:rPr lang="en-US" dirty="0">
                <a:solidFill>
                  <a:schemeClr val="accent4">
                    <a:lumMod val="60000"/>
                    <a:lumOff val="40000"/>
                  </a:schemeClr>
                </a:solidFill>
              </a:rPr>
              <a:t>|</a:t>
            </a:r>
            <a:r>
              <a:rPr lang="en-US" dirty="0"/>
              <a:t> </a:t>
            </a:r>
            <a:fld id="{A1E05332-54C3-48A0-89AF-A7F15008F0F8}" type="slidenum">
              <a:rPr lang="en-US" smtClean="0">
                <a:solidFill>
                  <a:srgbClr val="B2B2B2"/>
                </a:solidFill>
              </a:rPr>
              <a:pPr>
                <a:defRPr/>
              </a:pPr>
              <a:t>77</a:t>
            </a:fld>
            <a:endParaRPr lang="en-US" dirty="0">
              <a:solidFill>
                <a:srgbClr val="B2B2B2"/>
              </a:solidFill>
            </a:endParaRPr>
          </a:p>
        </p:txBody>
      </p:sp>
      <p:sp>
        <p:nvSpPr>
          <p:cNvPr id="7" name="Marcador de contenido 6">
            <a:extLst>
              <a:ext uri="{FF2B5EF4-FFF2-40B4-BE49-F238E27FC236}">
                <a16:creationId xmlns:a16="http://schemas.microsoft.com/office/drawing/2014/main" id="{9D70274C-8FB0-44B1-BF1F-26D1767AC7C1}"/>
              </a:ext>
            </a:extLst>
          </p:cNvPr>
          <p:cNvSpPr>
            <a:spLocks noGrp="1"/>
          </p:cNvSpPr>
          <p:nvPr>
            <p:ph idx="1"/>
          </p:nvPr>
        </p:nvSpPr>
        <p:spPr>
          <a:xfrm>
            <a:off x="1921713" y="2931790"/>
            <a:ext cx="5400600" cy="601520"/>
          </a:xfrm>
        </p:spPr>
        <p:txBody>
          <a:bodyPr/>
          <a:lstStyle/>
          <a:p>
            <a:pPr marL="0" indent="0" algn="ctr">
              <a:buNone/>
            </a:pPr>
            <a:r>
              <a:rPr lang="es-AR" dirty="0">
                <a:solidFill>
                  <a:schemeClr val="bg1"/>
                </a:solidFill>
                <a:effectLst>
                  <a:outerShdw blurRad="38100" dist="38100" dir="2700000" algn="tl">
                    <a:srgbClr val="000000">
                      <a:alpha val="43137"/>
                    </a:srgbClr>
                  </a:outerShdw>
                </a:effectLst>
              </a:rPr>
              <a:t>¡Nos vemos mañana!</a:t>
            </a:r>
          </a:p>
        </p:txBody>
      </p:sp>
    </p:spTree>
    <p:extLst>
      <p:ext uri="{BB962C8B-B14F-4D97-AF65-F5344CB8AC3E}">
        <p14:creationId xmlns:p14="http://schemas.microsoft.com/office/powerpoint/2010/main" val="1718501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2496237" y="2067694"/>
            <a:ext cx="2376264" cy="1388095"/>
          </a:xfrm>
          <a:noFill/>
          <a:ln/>
        </p:spPr>
        <p:txBody>
          <a:bodyPr/>
          <a:lstStyle/>
          <a:p>
            <a:pPr algn="ctr">
              <a:spcBef>
                <a:spcPct val="80000"/>
              </a:spcBef>
              <a:buClrTx/>
            </a:pPr>
            <a:r>
              <a:rPr lang="es-AR" sz="2000" dirty="0"/>
              <a:t>TALLER</a:t>
            </a:r>
          </a:p>
          <a:p>
            <a:pPr algn="ctr">
              <a:spcBef>
                <a:spcPct val="80000"/>
              </a:spcBef>
              <a:buClrTx/>
            </a:pPr>
            <a:r>
              <a:rPr lang="es-AR" sz="2800" dirty="0"/>
              <a:t>DÍA 2</a:t>
            </a:r>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1403648" y="555526"/>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245700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6.googleusercontent.com/RbIqfN98DshS25GZhkmTyZ_Ak-GNhmVBwscWUxgdBzPKCxTd9TKRAue7bmuKreSEWqpxcH1QaB_rc0r0W-UPN4v9479v2XIqgtb-VvPxhzWd"/>
          <p:cNvPicPr>
            <a:picLocks noChangeAspect="1" noChangeArrowheads="1"/>
          </p:cNvPicPr>
          <p:nvPr/>
        </p:nvPicPr>
        <p:blipFill rotWithShape="1">
          <a:blip r:embed="rId3" cstate="print"/>
          <a:srcRect l="12500" t="34398" r="12500"/>
          <a:stretch/>
        </p:blipFill>
        <p:spPr bwMode="auto">
          <a:xfrm>
            <a:off x="12912" y="-1255068"/>
            <a:ext cx="9144000" cy="6398568"/>
          </a:xfrm>
          <a:prstGeom prst="rect">
            <a:avLst/>
          </a:prstGeom>
          <a:noFill/>
          <a:ln w="9525">
            <a:noFill/>
            <a:miter lim="800000"/>
            <a:headEnd/>
            <a:tailEnd/>
          </a:ln>
        </p:spPr>
      </p:pic>
      <p:sp>
        <p:nvSpPr>
          <p:cNvPr id="3" name="Content Placeholder 2"/>
          <p:cNvSpPr>
            <a:spLocks noGrp="1"/>
          </p:cNvSpPr>
          <p:nvPr>
            <p:ph idx="1"/>
          </p:nvPr>
        </p:nvSpPr>
        <p:spPr>
          <a:xfrm>
            <a:off x="755576" y="987574"/>
            <a:ext cx="7920880" cy="2214246"/>
          </a:xfrm>
        </p:spPr>
        <p:txBody>
          <a:bodyPr/>
          <a:lstStyle/>
          <a:p>
            <a:endParaRPr lang="es-AR" sz="2400" dirty="0">
              <a:solidFill>
                <a:schemeClr val="bg1"/>
              </a:solidFill>
              <a:effectLst>
                <a:outerShdw blurRad="38100" dist="38100" dir="2700000" algn="tl">
                  <a:srgbClr val="000000">
                    <a:alpha val="43137"/>
                  </a:srgbClr>
                </a:outerShdw>
              </a:effectLst>
            </a:endParaRPr>
          </a:p>
          <a:p>
            <a:r>
              <a:rPr lang="es-AR" sz="2400" dirty="0">
                <a:solidFill>
                  <a:schemeClr val="bg1"/>
                </a:solidFill>
                <a:effectLst>
                  <a:outerShdw blurRad="38100" dist="38100" dir="2700000" algn="tl">
                    <a:srgbClr val="000000">
                      <a:alpha val="43137"/>
                    </a:srgbClr>
                  </a:outerShdw>
                </a:effectLst>
              </a:rPr>
              <a:t>¿Qué valor agregado me llevé ayer?</a:t>
            </a:r>
          </a:p>
          <a:p>
            <a:r>
              <a:rPr lang="es-AR" sz="2400" dirty="0">
                <a:solidFill>
                  <a:schemeClr val="bg1"/>
                </a:solidFill>
                <a:effectLst>
                  <a:outerShdw blurRad="38100" dist="38100" dir="2700000" algn="tl">
                    <a:srgbClr val="000000">
                      <a:alpha val="43137"/>
                    </a:srgbClr>
                  </a:outerShdw>
                </a:effectLst>
              </a:rPr>
              <a:t>¿Qué dudas me quedaron?</a:t>
            </a:r>
          </a:p>
          <a:p>
            <a:pPr marL="457200" indent="-457200">
              <a:buFont typeface="+mj-lt"/>
              <a:buAutoNum type="arabicPeriod"/>
            </a:pPr>
            <a:endParaRPr lang="es-AR" sz="2400" dirty="0">
              <a:solidFill>
                <a:schemeClr val="bg1"/>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pPr>
              <a:defRPr/>
            </a:pPr>
            <a:r>
              <a:rPr lang="en-US"/>
              <a:t>| </a:t>
            </a:r>
            <a:fld id="{475EB742-DF33-4CEA-9D9D-6226EB51D041}" type="slidenum">
              <a:rPr lang="en-US" smtClean="0">
                <a:solidFill>
                  <a:srgbClr val="B2B2B2"/>
                </a:solidFill>
              </a:rPr>
              <a:pPr>
                <a:defRPr/>
              </a:pPr>
              <a:t>79</a:t>
            </a:fld>
            <a:endParaRPr lang="en-US">
              <a:solidFill>
                <a:srgbClr val="B2B2B2"/>
              </a:solidFill>
            </a:endParaRPr>
          </a:p>
        </p:txBody>
      </p:sp>
      <p:sp>
        <p:nvSpPr>
          <p:cNvPr id="6" name="Shape 262">
            <a:extLst>
              <a:ext uri="{FF2B5EF4-FFF2-40B4-BE49-F238E27FC236}">
                <a16:creationId xmlns:a16="http://schemas.microsoft.com/office/drawing/2014/main" id="{3AF3BC1D-B543-48AF-BB44-1E4C737BBCCB}"/>
              </a:ext>
            </a:extLst>
          </p:cNvPr>
          <p:cNvSpPr/>
          <p:nvPr/>
        </p:nvSpPr>
        <p:spPr>
          <a:xfrm>
            <a:off x="0" y="-101245"/>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1521" y="-23068"/>
            <a:ext cx="2016224" cy="434578"/>
          </a:xfrm>
        </p:spPr>
        <p:txBody>
          <a:bodyPr/>
          <a:lstStyle/>
          <a:p>
            <a:r>
              <a:rPr lang="es-AR" sz="2400" dirty="0" err="1">
                <a:solidFill>
                  <a:schemeClr val="tx1"/>
                </a:solidFill>
              </a:rPr>
              <a:t>Check</a:t>
            </a:r>
            <a:r>
              <a:rPr lang="es-AR" sz="2400" dirty="0">
                <a:solidFill>
                  <a:schemeClr val="tx1"/>
                </a:solidFill>
              </a:rPr>
              <a:t> in</a:t>
            </a:r>
          </a:p>
        </p:txBody>
      </p:sp>
    </p:spTree>
    <p:extLst>
      <p:ext uri="{BB962C8B-B14F-4D97-AF65-F5344CB8AC3E}">
        <p14:creationId xmlns:p14="http://schemas.microsoft.com/office/powerpoint/2010/main" val="27022120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66658" name="Rectangle 2"/>
          <p:cNvSpPr>
            <a:spLocks noGrp="1" noChangeArrowheads="1"/>
          </p:cNvSpPr>
          <p:nvPr>
            <p:ph type="title"/>
          </p:nvPr>
        </p:nvSpPr>
        <p:spPr>
          <a:xfrm>
            <a:off x="279407" y="48942"/>
            <a:ext cx="8685213" cy="434578"/>
          </a:xfrm>
        </p:spPr>
        <p:txBody>
          <a:bodyPr/>
          <a:lstStyle/>
          <a:p>
            <a:r>
              <a:rPr lang="es-ES" sz="2400" dirty="0"/>
              <a:t>Reglas de convivencia para este taller</a:t>
            </a:r>
            <a:endParaRPr lang="es-AR" sz="2400" dirty="0"/>
          </a:p>
        </p:txBody>
      </p:sp>
      <p:sp>
        <p:nvSpPr>
          <p:cNvPr id="966659" name="Rectangle 3"/>
          <p:cNvSpPr>
            <a:spLocks noGrp="1" noChangeArrowheads="1"/>
          </p:cNvSpPr>
          <p:nvPr>
            <p:ph idx="1"/>
          </p:nvPr>
        </p:nvSpPr>
        <p:spPr>
          <a:xfrm>
            <a:off x="553722" y="1131590"/>
            <a:ext cx="8136582" cy="3394472"/>
          </a:xfrm>
        </p:spPr>
        <p:txBody>
          <a:bodyPr/>
          <a:lstStyle/>
          <a:p>
            <a:pPr marL="319087" indent="-212725"/>
            <a:r>
              <a:rPr lang="es-AR" sz="2000" b="0" dirty="0"/>
              <a:t>Desafío por elección</a:t>
            </a:r>
          </a:p>
          <a:p>
            <a:pPr marL="319087" indent="-212725"/>
            <a:r>
              <a:rPr lang="es-ES" sz="2000" b="0" dirty="0"/>
              <a:t>Participación: Gimnasio Vs. Cine</a:t>
            </a:r>
          </a:p>
          <a:p>
            <a:pPr marL="319087" indent="-212725"/>
            <a:r>
              <a:rPr lang="es-AR" sz="2000" b="0" dirty="0"/>
              <a:t>Confidencialidad</a:t>
            </a:r>
          </a:p>
          <a:p>
            <a:pPr marL="319087" indent="-212725"/>
            <a:r>
              <a:rPr lang="es-AR" sz="2000" b="0" dirty="0"/>
              <a:t>No hacer “análisis hostil” de otra persona</a:t>
            </a:r>
          </a:p>
          <a:p>
            <a:pPr marL="319087" indent="-212725"/>
            <a:r>
              <a:rPr lang="es-AR" sz="2000" b="0" dirty="0"/>
              <a:t>Presencia al 100%</a:t>
            </a:r>
          </a:p>
          <a:p>
            <a:pPr marL="319087" indent="-212725"/>
            <a:r>
              <a:rPr lang="es-AR" sz="2000" b="0" dirty="0"/>
              <a:t>Puntualidad</a:t>
            </a:r>
          </a:p>
          <a:p>
            <a:pPr marL="319087" indent="-212725"/>
            <a:r>
              <a:rPr lang="es-ES" sz="2000" b="0" dirty="0"/>
              <a:t>Confort</a:t>
            </a:r>
            <a:endParaRPr lang="es-AR" sz="2000" b="0" dirty="0"/>
          </a:p>
          <a:p>
            <a:pPr marL="654050" lvl="1" indent="-212725"/>
            <a:endParaRPr lang="es-AR" sz="1400" b="0" dirty="0"/>
          </a:p>
        </p:txBody>
      </p:sp>
      <p:sp>
        <p:nvSpPr>
          <p:cNvPr id="8" name="Shape 379">
            <a:extLst>
              <a:ext uri="{FF2B5EF4-FFF2-40B4-BE49-F238E27FC236}">
                <a16:creationId xmlns:a16="http://schemas.microsoft.com/office/drawing/2014/main" id="{9F2F35B5-B308-4E00-9A73-37CC1A53C6B5}"/>
              </a:ext>
            </a:extLst>
          </p:cNvPr>
          <p:cNvSpPr txBox="1">
            <a:spLocks/>
          </p:cNvSpPr>
          <p:nvPr/>
        </p:nvSpPr>
        <p:spPr bwMode="auto">
          <a:xfrm>
            <a:off x="7010405" y="4943476"/>
            <a:ext cx="2133599" cy="200024"/>
          </a:xfrm>
          <a:prstGeom prst="rect">
            <a:avLst/>
          </a:prstGeom>
          <a:noFill/>
          <a:ln w="9525">
            <a:noFill/>
            <a:miter lim="800000"/>
            <a:headEnd/>
            <a:tailEnd/>
          </a:ln>
          <a:effectLst/>
        </p:spPr>
        <p:txBody>
          <a:bodyPr vert="horz" wrap="square" lIns="68569" tIns="34275" rIns="68569" bIns="34275" numCol="1" anchor="t" anchorCtr="0" compatLnSpc="1">
            <a:prstTxWarp prst="textNoShape">
              <a:avLst/>
            </a:prstTxWarp>
            <a:noAutofit/>
          </a:bodyPr>
          <a:lstStyle>
            <a:defPPr>
              <a:defRPr lang="es-ES"/>
            </a:defPPr>
            <a:lvl1pPr algn="r" rtl="0" eaLnBrk="1" fontAlgn="base" hangingPunct="1">
              <a:spcBef>
                <a:spcPct val="0"/>
              </a:spcBef>
              <a:spcAft>
                <a:spcPct val="0"/>
              </a:spcAft>
              <a:defRPr sz="1000" b="1" kern="1200">
                <a:solidFill>
                  <a:srgbClr val="FBB03F"/>
                </a:solidFill>
                <a:latin typeface="+mn-lt"/>
                <a:ea typeface="+mn-ea"/>
                <a:cs typeface="+mn-cs"/>
                <a:sym typeface="Trebuchet MS" pitchFamily="34" charset="0"/>
              </a:defRPr>
            </a:lvl1pPr>
            <a:lvl2pPr marL="4572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2pPr>
            <a:lvl3pPr marL="9144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3pPr>
            <a:lvl4pPr marL="13716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4pPr>
            <a:lvl5pPr marL="18288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5pPr>
            <a:lvl6pPr marL="2286000" algn="l" defTabSz="914400" rtl="0" eaLnBrk="1" latinLnBrk="0" hangingPunct="1">
              <a:defRPr sz="1600" b="1" kern="1200">
                <a:solidFill>
                  <a:srgbClr val="002D62"/>
                </a:solidFill>
                <a:latin typeface="Arial" pitchFamily="34" charset="0"/>
                <a:ea typeface="+mn-ea"/>
                <a:cs typeface="Arial" pitchFamily="34" charset="0"/>
              </a:defRPr>
            </a:lvl6pPr>
            <a:lvl7pPr marL="2743200" algn="l" defTabSz="914400" rtl="0" eaLnBrk="1" latinLnBrk="0" hangingPunct="1">
              <a:defRPr sz="1600" b="1" kern="1200">
                <a:solidFill>
                  <a:srgbClr val="002D62"/>
                </a:solidFill>
                <a:latin typeface="Arial" pitchFamily="34" charset="0"/>
                <a:ea typeface="+mn-ea"/>
                <a:cs typeface="Arial" pitchFamily="34" charset="0"/>
              </a:defRPr>
            </a:lvl7pPr>
            <a:lvl8pPr marL="3200400" algn="l" defTabSz="914400" rtl="0" eaLnBrk="1" latinLnBrk="0" hangingPunct="1">
              <a:defRPr sz="1600" b="1" kern="1200">
                <a:solidFill>
                  <a:srgbClr val="002D62"/>
                </a:solidFill>
                <a:latin typeface="Arial" pitchFamily="34" charset="0"/>
                <a:ea typeface="+mn-ea"/>
                <a:cs typeface="Arial" pitchFamily="34" charset="0"/>
              </a:defRPr>
            </a:lvl8pPr>
            <a:lvl9pPr marL="3657600" algn="l" defTabSz="914400" rtl="0" eaLnBrk="1" latinLnBrk="0" hangingPunct="1">
              <a:defRPr sz="1600" b="1" kern="1200">
                <a:solidFill>
                  <a:srgbClr val="002D62"/>
                </a:solidFill>
                <a:latin typeface="Arial" pitchFamily="34" charset="0"/>
                <a:ea typeface="+mn-ea"/>
                <a:cs typeface="Arial" pitchFamily="34" charset="0"/>
              </a:defRPr>
            </a:lvl9pPr>
          </a:lstStyle>
          <a:p>
            <a:pPr>
              <a:spcBef>
                <a:spcPts val="0"/>
              </a:spcBef>
              <a:spcAft>
                <a:spcPts val="0"/>
              </a:spcAft>
              <a:buSzPct val="25000"/>
            </a:pPr>
            <a:r>
              <a:rPr lang="en-US" sz="800">
                <a:latin typeface="Arial"/>
                <a:ea typeface="Arial"/>
                <a:cs typeface="Arial"/>
                <a:sym typeface="Arial"/>
              </a:rPr>
              <a:t>| </a:t>
            </a:r>
            <a:fld id="{00000000-1234-1234-1234-123412341234}" type="slidenum">
              <a:rPr lang="en-US" sz="800" smtClean="0">
                <a:solidFill>
                  <a:srgbClr val="B2B2B2"/>
                </a:solidFill>
                <a:latin typeface="Arial"/>
                <a:ea typeface="Arial"/>
                <a:cs typeface="Arial"/>
                <a:sym typeface="Arial"/>
              </a:rPr>
              <a:pPr>
                <a:spcBef>
                  <a:spcPts val="0"/>
                </a:spcBef>
                <a:spcAft>
                  <a:spcPts val="0"/>
                </a:spcAft>
                <a:buSzPct val="25000"/>
              </a:pPr>
              <a:t>8</a:t>
            </a:fld>
            <a:endParaRPr lang="en-US" sz="800"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44118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6659">
                                            <p:txEl>
                                              <p:pRg st="0" end="0"/>
                                            </p:txEl>
                                          </p:spTgt>
                                        </p:tgtEl>
                                        <p:attrNameLst>
                                          <p:attrName>style.visibility</p:attrName>
                                        </p:attrNameLst>
                                      </p:cBhvr>
                                      <p:to>
                                        <p:strVal val="visible"/>
                                      </p:to>
                                    </p:set>
                                    <p:animEffect transition="in" filter="fade">
                                      <p:cBhvr>
                                        <p:cTn id="7" dur="500"/>
                                        <p:tgtEl>
                                          <p:spTgt spid="966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6659">
                                            <p:txEl>
                                              <p:pRg st="1" end="1"/>
                                            </p:txEl>
                                          </p:spTgt>
                                        </p:tgtEl>
                                        <p:attrNameLst>
                                          <p:attrName>style.visibility</p:attrName>
                                        </p:attrNameLst>
                                      </p:cBhvr>
                                      <p:to>
                                        <p:strVal val="visible"/>
                                      </p:to>
                                    </p:set>
                                    <p:animEffect transition="in" filter="fade">
                                      <p:cBhvr>
                                        <p:cTn id="12" dur="500"/>
                                        <p:tgtEl>
                                          <p:spTgt spid="9666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66659">
                                            <p:txEl>
                                              <p:pRg st="2" end="2"/>
                                            </p:txEl>
                                          </p:spTgt>
                                        </p:tgtEl>
                                        <p:attrNameLst>
                                          <p:attrName>style.visibility</p:attrName>
                                        </p:attrNameLst>
                                      </p:cBhvr>
                                      <p:to>
                                        <p:strVal val="visible"/>
                                      </p:to>
                                    </p:set>
                                    <p:animEffect transition="in" filter="fade">
                                      <p:cBhvr>
                                        <p:cTn id="17" dur="500"/>
                                        <p:tgtEl>
                                          <p:spTgt spid="9666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6659">
                                            <p:txEl>
                                              <p:pRg st="3" end="3"/>
                                            </p:txEl>
                                          </p:spTgt>
                                        </p:tgtEl>
                                        <p:attrNameLst>
                                          <p:attrName>style.visibility</p:attrName>
                                        </p:attrNameLst>
                                      </p:cBhvr>
                                      <p:to>
                                        <p:strVal val="visible"/>
                                      </p:to>
                                    </p:set>
                                    <p:animEffect transition="in" filter="fade">
                                      <p:cBhvr>
                                        <p:cTn id="22" dur="500"/>
                                        <p:tgtEl>
                                          <p:spTgt spid="9666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66659">
                                            <p:txEl>
                                              <p:pRg st="4" end="4"/>
                                            </p:txEl>
                                          </p:spTgt>
                                        </p:tgtEl>
                                        <p:attrNameLst>
                                          <p:attrName>style.visibility</p:attrName>
                                        </p:attrNameLst>
                                      </p:cBhvr>
                                      <p:to>
                                        <p:strVal val="visible"/>
                                      </p:to>
                                    </p:set>
                                    <p:animEffect transition="in" filter="fade">
                                      <p:cBhvr>
                                        <p:cTn id="27" dur="500"/>
                                        <p:tgtEl>
                                          <p:spTgt spid="9666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6659">
                                            <p:txEl>
                                              <p:pRg st="5" end="5"/>
                                            </p:txEl>
                                          </p:spTgt>
                                        </p:tgtEl>
                                        <p:attrNameLst>
                                          <p:attrName>style.visibility</p:attrName>
                                        </p:attrNameLst>
                                      </p:cBhvr>
                                      <p:to>
                                        <p:strVal val="visible"/>
                                      </p:to>
                                    </p:set>
                                    <p:animEffect transition="in" filter="fade">
                                      <p:cBhvr>
                                        <p:cTn id="32" dur="500"/>
                                        <p:tgtEl>
                                          <p:spTgt spid="9666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66659">
                                            <p:txEl>
                                              <p:pRg st="6" end="6"/>
                                            </p:txEl>
                                          </p:spTgt>
                                        </p:tgtEl>
                                        <p:attrNameLst>
                                          <p:attrName>style.visibility</p:attrName>
                                        </p:attrNameLst>
                                      </p:cBhvr>
                                      <p:to>
                                        <p:strVal val="visible"/>
                                      </p:to>
                                    </p:set>
                                    <p:animEffect transition="in" filter="fade">
                                      <p:cBhvr>
                                        <p:cTn id="37" dur="500"/>
                                        <p:tgtEl>
                                          <p:spTgt spid="9666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59"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7" y="51470"/>
            <a:ext cx="8685213" cy="434578"/>
          </a:xfrm>
        </p:spPr>
        <p:txBody>
          <a:bodyPr/>
          <a:lstStyle/>
          <a:p>
            <a:r>
              <a:rPr lang="es-AR" sz="2400" dirty="0"/>
              <a:t>Agenda día 2</a:t>
            </a:r>
          </a:p>
        </p:txBody>
      </p:sp>
      <p:graphicFrame>
        <p:nvGraphicFramePr>
          <p:cNvPr id="5" name="Content Placeholder 4"/>
          <p:cNvGraphicFramePr>
            <a:graphicFrameLocks noGrp="1"/>
          </p:cNvGraphicFramePr>
          <p:nvPr>
            <p:ph idx="1"/>
            <p:extLst/>
          </p:nvPr>
        </p:nvGraphicFramePr>
        <p:xfrm>
          <a:off x="697577" y="854685"/>
          <a:ext cx="7848872" cy="3839896"/>
        </p:xfrm>
        <a:graphic>
          <a:graphicData uri="http://schemas.openxmlformats.org/drawingml/2006/table">
            <a:tbl>
              <a:tblPr firstRow="1" bandRow="1">
                <a:tableStyleId>{7DF18680-E054-41AD-8BC1-D1AEF772440D}</a:tableStyleId>
              </a:tblPr>
              <a:tblGrid>
                <a:gridCol w="2290493">
                  <a:extLst>
                    <a:ext uri="{9D8B030D-6E8A-4147-A177-3AD203B41FA5}">
                      <a16:colId xmlns:a16="http://schemas.microsoft.com/office/drawing/2014/main" val="20000"/>
                    </a:ext>
                  </a:extLst>
                </a:gridCol>
                <a:gridCol w="5558379">
                  <a:extLst>
                    <a:ext uri="{9D8B030D-6E8A-4147-A177-3AD203B41FA5}">
                      <a16:colId xmlns:a16="http://schemas.microsoft.com/office/drawing/2014/main" val="20001"/>
                    </a:ext>
                  </a:extLst>
                </a:gridCol>
              </a:tblGrid>
              <a:tr h="328487">
                <a:tc>
                  <a:txBody>
                    <a:bodyPr/>
                    <a:lstStyle/>
                    <a:p>
                      <a:pPr algn="ctr"/>
                      <a:r>
                        <a:rPr lang="es-AR" sz="1200" dirty="0"/>
                        <a:t>HORARIO</a:t>
                      </a:r>
                      <a:endParaRPr lang="es-AR" sz="1200" dirty="0">
                        <a:solidFill>
                          <a:schemeClr val="tx1"/>
                        </a:solidFill>
                      </a:endParaRPr>
                    </a:p>
                  </a:txBody>
                  <a:tcPr marT="34290" marB="34290" anchor="ctr"/>
                </a:tc>
                <a:tc>
                  <a:txBody>
                    <a:bodyPr/>
                    <a:lstStyle/>
                    <a:p>
                      <a:pPr algn="ctr"/>
                      <a:r>
                        <a:rPr lang="es-AR" sz="1200" dirty="0"/>
                        <a:t>TEMA</a:t>
                      </a:r>
                      <a:endParaRPr lang="es-AR" sz="1200" dirty="0">
                        <a:solidFill>
                          <a:schemeClr val="tx1"/>
                        </a:solidFill>
                      </a:endParaRPr>
                    </a:p>
                  </a:txBody>
                  <a:tcPr marT="34290" marB="34290" anchor="ctr"/>
                </a:tc>
                <a:extLst>
                  <a:ext uri="{0D108BD9-81ED-4DB2-BD59-A6C34878D82A}">
                    <a16:rowId xmlns:a16="http://schemas.microsoft.com/office/drawing/2014/main" val="10000"/>
                  </a:ext>
                </a:extLst>
              </a:tr>
              <a:tr h="3517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tx1"/>
                          </a:solidFill>
                        </a:rPr>
                        <a:t>8:30</a:t>
                      </a:r>
                    </a:p>
                  </a:txBody>
                  <a:tcPr marT="34290" marB="34290">
                    <a:solidFill>
                      <a:schemeClr val="bg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tx1"/>
                          </a:solidFill>
                        </a:rPr>
                        <a:t>Desayuno</a:t>
                      </a:r>
                    </a:p>
                  </a:txBody>
                  <a:tcPr marT="34290" marB="34290">
                    <a:solidFill>
                      <a:schemeClr val="bg2">
                        <a:lumMod val="20000"/>
                        <a:lumOff val="80000"/>
                      </a:schemeClr>
                    </a:solidFill>
                  </a:tcPr>
                </a:tc>
                <a:extLst>
                  <a:ext uri="{0D108BD9-81ED-4DB2-BD59-A6C34878D82A}">
                    <a16:rowId xmlns:a16="http://schemas.microsoft.com/office/drawing/2014/main" val="10001"/>
                  </a:ext>
                </a:extLst>
              </a:tr>
              <a:tr h="4343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dk1"/>
                          </a:solidFill>
                        </a:rPr>
                        <a:t>9</a:t>
                      </a:r>
                      <a:endParaRPr lang="es-AR" sz="1200" b="1" dirty="0">
                        <a:solidFill>
                          <a:schemeClr val="tx1"/>
                        </a:solidFill>
                      </a:endParaRPr>
                    </a:p>
                  </a:txBody>
                  <a:tcPr marT="34290" marB="34290">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kern="1200" dirty="0" err="1">
                          <a:solidFill>
                            <a:schemeClr val="tx1"/>
                          </a:solidFill>
                          <a:latin typeface="+mn-lt"/>
                          <a:ea typeface="+mn-ea"/>
                          <a:cs typeface="+mn-cs"/>
                        </a:rPr>
                        <a:t>Check</a:t>
                      </a:r>
                      <a:r>
                        <a:rPr lang="es-AR" sz="1200" b="1" kern="1200" dirty="0">
                          <a:solidFill>
                            <a:schemeClr val="tx1"/>
                          </a:solidFill>
                          <a:latin typeface="+mn-lt"/>
                          <a:ea typeface="+mn-ea"/>
                          <a:cs typeface="+mn-cs"/>
                        </a:rPr>
                        <a:t> in</a:t>
                      </a:r>
                    </a:p>
                    <a:p>
                      <a:pPr marL="0" marR="0" indent="0" algn="ctr" defTabSz="914400" rtl="0" eaLnBrk="1" fontAlgn="auto" latinLnBrk="0" hangingPunct="1">
                        <a:lnSpc>
                          <a:spcPct val="100000"/>
                        </a:lnSpc>
                        <a:spcBef>
                          <a:spcPts val="0"/>
                        </a:spcBef>
                        <a:spcAft>
                          <a:spcPts val="0"/>
                        </a:spcAft>
                        <a:buClrTx/>
                        <a:buSzTx/>
                        <a:buFontTx/>
                        <a:buNone/>
                        <a:tabLst/>
                        <a:defRPr/>
                      </a:pPr>
                      <a:endParaRPr lang="es-AR" sz="1200" b="1" dirty="0">
                        <a:solidFill>
                          <a:schemeClr val="tx1"/>
                        </a:solidFill>
                      </a:endParaRPr>
                    </a:p>
                  </a:txBody>
                  <a:tcPr marT="34290" marB="34290">
                    <a:noFill/>
                  </a:tcPr>
                </a:tc>
                <a:extLst>
                  <a:ext uri="{0D108BD9-81ED-4DB2-BD59-A6C34878D82A}">
                    <a16:rowId xmlns:a16="http://schemas.microsoft.com/office/drawing/2014/main" val="10002"/>
                  </a:ext>
                </a:extLst>
              </a:tr>
              <a:tr h="328487">
                <a:tc>
                  <a:txBody>
                    <a:bodyPr/>
                    <a:lstStyle/>
                    <a:p>
                      <a:pPr algn="ctr"/>
                      <a:r>
                        <a:rPr lang="es-AR" sz="1200" b="1" dirty="0">
                          <a:solidFill>
                            <a:schemeClr val="dk1"/>
                          </a:solidFill>
                        </a:rPr>
                        <a:t>9:15</a:t>
                      </a:r>
                      <a:endParaRPr lang="es-AR" sz="1200" b="1" dirty="0">
                        <a:solidFill>
                          <a:schemeClr val="tx1"/>
                        </a:solidFill>
                      </a:endParaRPr>
                    </a:p>
                  </a:txBody>
                  <a:tcPr marT="34290" marB="34290">
                    <a:solidFill>
                      <a:schemeClr val="bg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200" b="1" dirty="0">
                          <a:solidFill>
                            <a:srgbClr val="002060"/>
                          </a:solidFill>
                        </a:rPr>
                        <a:t>Inteligencia emocional</a:t>
                      </a:r>
                    </a:p>
                  </a:txBody>
                  <a:tcPr marT="34290" marB="34290">
                    <a:solidFill>
                      <a:schemeClr val="bg2">
                        <a:lumMod val="20000"/>
                        <a:lumOff val="80000"/>
                      </a:schemeClr>
                    </a:solidFill>
                  </a:tcPr>
                </a:tc>
                <a:extLst>
                  <a:ext uri="{0D108BD9-81ED-4DB2-BD59-A6C34878D82A}">
                    <a16:rowId xmlns:a16="http://schemas.microsoft.com/office/drawing/2014/main" val="10003"/>
                  </a:ext>
                </a:extLst>
              </a:tr>
              <a:tr h="251460">
                <a:tc>
                  <a:txBody>
                    <a:bodyPr/>
                    <a:lstStyle/>
                    <a:p>
                      <a:pPr algn="ctr"/>
                      <a:r>
                        <a:rPr lang="es-AR" sz="1200" b="1" dirty="0"/>
                        <a:t>11</a:t>
                      </a:r>
                      <a:endParaRPr lang="es-AR" sz="1200" b="1" dirty="0">
                        <a:solidFill>
                          <a:schemeClr val="tx1"/>
                        </a:solidFill>
                      </a:endParaRPr>
                    </a:p>
                  </a:txBody>
                  <a:tcPr marT="34290" marB="34290">
                    <a:noFill/>
                  </a:tcPr>
                </a:tc>
                <a:tc>
                  <a:txBody>
                    <a:bodyPr/>
                    <a:lstStyle/>
                    <a:p>
                      <a:pPr algn="ctr"/>
                      <a:r>
                        <a:rPr lang="es-AR" sz="1200" b="1" dirty="0"/>
                        <a:t>Corte y café</a:t>
                      </a:r>
                      <a:endParaRPr lang="es-AR" sz="1200" b="1" dirty="0">
                        <a:solidFill>
                          <a:schemeClr val="tx1"/>
                        </a:solidFill>
                      </a:endParaRPr>
                    </a:p>
                  </a:txBody>
                  <a:tcPr marT="34290" marB="34290">
                    <a:noFill/>
                  </a:tcPr>
                </a:tc>
                <a:extLst>
                  <a:ext uri="{0D108BD9-81ED-4DB2-BD59-A6C34878D82A}">
                    <a16:rowId xmlns:a16="http://schemas.microsoft.com/office/drawing/2014/main" val="10004"/>
                  </a:ext>
                </a:extLst>
              </a:tr>
              <a:tr h="328487">
                <a:tc>
                  <a:txBody>
                    <a:bodyPr/>
                    <a:lstStyle/>
                    <a:p>
                      <a:pPr algn="ctr"/>
                      <a:r>
                        <a:rPr lang="es-AR" sz="1200" b="1" dirty="0"/>
                        <a:t>11:15</a:t>
                      </a:r>
                      <a:endParaRPr lang="es-AR" sz="1200" b="1" dirty="0">
                        <a:solidFill>
                          <a:schemeClr val="tx1"/>
                        </a:solidFill>
                      </a:endParaRPr>
                    </a:p>
                  </a:txBody>
                  <a:tcPr marT="34290" marB="34290">
                    <a:solidFill>
                      <a:schemeClr val="bg2">
                        <a:lumMod val="20000"/>
                        <a:lumOff val="80000"/>
                      </a:schemeClr>
                    </a:solidFill>
                  </a:tcPr>
                </a:tc>
                <a:tc>
                  <a:txBody>
                    <a:bodyPr/>
                    <a:lstStyle/>
                    <a:p>
                      <a:pPr algn="ctr"/>
                      <a:r>
                        <a:rPr lang="es-AR" sz="1200" b="1" dirty="0">
                          <a:solidFill>
                            <a:schemeClr val="tx1"/>
                          </a:solidFill>
                        </a:rPr>
                        <a:t>Pendientes del equipo: Metas compartidas</a:t>
                      </a:r>
                    </a:p>
                  </a:txBody>
                  <a:tcPr marT="34290" marB="34290">
                    <a:solidFill>
                      <a:schemeClr val="bg2">
                        <a:lumMod val="20000"/>
                        <a:lumOff val="80000"/>
                      </a:schemeClr>
                    </a:solidFill>
                  </a:tcPr>
                </a:tc>
                <a:extLst>
                  <a:ext uri="{0D108BD9-81ED-4DB2-BD59-A6C34878D82A}">
                    <a16:rowId xmlns:a16="http://schemas.microsoft.com/office/drawing/2014/main" val="10005"/>
                  </a:ext>
                </a:extLst>
              </a:tr>
              <a:tr h="251460">
                <a:tc>
                  <a:txBody>
                    <a:bodyPr/>
                    <a:lstStyle/>
                    <a:p>
                      <a:pPr algn="ctr"/>
                      <a:r>
                        <a:rPr lang="es-AR" sz="1200" b="1" dirty="0"/>
                        <a:t>13</a:t>
                      </a:r>
                      <a:endParaRPr lang="es-AR" sz="1200" b="1" dirty="0">
                        <a:solidFill>
                          <a:schemeClr val="tx1"/>
                        </a:solidFill>
                      </a:endParaRPr>
                    </a:p>
                  </a:txBody>
                  <a:tcPr marT="34290" marB="34290">
                    <a:noFill/>
                  </a:tcPr>
                </a:tc>
                <a:tc>
                  <a:txBody>
                    <a:bodyPr/>
                    <a:lstStyle/>
                    <a:p>
                      <a:pPr algn="ctr"/>
                      <a:r>
                        <a:rPr lang="es-AR" sz="1200" b="1" dirty="0"/>
                        <a:t>Almuerzo</a:t>
                      </a:r>
                      <a:endParaRPr lang="es-AR" sz="1200" b="1" dirty="0">
                        <a:solidFill>
                          <a:schemeClr val="tx1"/>
                        </a:solidFill>
                      </a:endParaRPr>
                    </a:p>
                  </a:txBody>
                  <a:tcPr marT="34290" marB="34290">
                    <a:noFill/>
                  </a:tcPr>
                </a:tc>
                <a:extLst>
                  <a:ext uri="{0D108BD9-81ED-4DB2-BD59-A6C34878D82A}">
                    <a16:rowId xmlns:a16="http://schemas.microsoft.com/office/drawing/2014/main" val="10006"/>
                  </a:ext>
                </a:extLst>
              </a:tr>
              <a:tr h="328487">
                <a:tc>
                  <a:txBody>
                    <a:bodyPr/>
                    <a:lstStyle/>
                    <a:p>
                      <a:pPr algn="ctr"/>
                      <a:r>
                        <a:rPr lang="es-AR" sz="1200" b="1" dirty="0"/>
                        <a:t>14</a:t>
                      </a:r>
                      <a:endParaRPr lang="es-AR" sz="1200" b="1" dirty="0">
                        <a:solidFill>
                          <a:schemeClr val="tx1"/>
                        </a:solidFill>
                      </a:endParaRPr>
                    </a:p>
                  </a:txBody>
                  <a:tcPr marT="34290" marB="34290">
                    <a:solidFill>
                      <a:schemeClr val="bg2">
                        <a:lumMod val="20000"/>
                        <a:lumOff val="80000"/>
                      </a:schemeClr>
                    </a:solidFill>
                  </a:tcPr>
                </a:tc>
                <a:tc>
                  <a:txBody>
                    <a:bodyPr/>
                    <a:lstStyle/>
                    <a:p>
                      <a:pPr algn="ctr"/>
                      <a:r>
                        <a:rPr lang="es-AR" sz="1200" b="1" dirty="0">
                          <a:solidFill>
                            <a:schemeClr val="tx1"/>
                          </a:solidFill>
                        </a:rPr>
                        <a:t>Pendientes del equipo:  Temas de Decisión y sus mecanismos</a:t>
                      </a:r>
                    </a:p>
                  </a:txBody>
                  <a:tcPr marT="34290" marB="34290">
                    <a:solidFill>
                      <a:schemeClr val="bg2">
                        <a:lumMod val="20000"/>
                        <a:lumOff val="80000"/>
                      </a:schemeClr>
                    </a:solidFill>
                  </a:tcPr>
                </a:tc>
                <a:extLst>
                  <a:ext uri="{0D108BD9-81ED-4DB2-BD59-A6C34878D82A}">
                    <a16:rowId xmlns:a16="http://schemas.microsoft.com/office/drawing/2014/main" val="10007"/>
                  </a:ext>
                </a:extLst>
              </a:tr>
              <a:tr h="251460">
                <a:tc>
                  <a:txBody>
                    <a:bodyPr/>
                    <a:lstStyle/>
                    <a:p>
                      <a:pPr algn="ctr"/>
                      <a:r>
                        <a:rPr lang="es-AR" sz="1200" b="1" dirty="0"/>
                        <a:t>16</a:t>
                      </a:r>
                      <a:endParaRPr lang="es-AR" sz="1200" b="1" dirty="0">
                        <a:solidFill>
                          <a:schemeClr val="tx1"/>
                        </a:solidFill>
                      </a:endParaRPr>
                    </a:p>
                  </a:txBody>
                  <a:tcPr marT="34290" marB="34290">
                    <a:noFill/>
                  </a:tcPr>
                </a:tc>
                <a:tc>
                  <a:txBody>
                    <a:bodyPr/>
                    <a:lstStyle/>
                    <a:p>
                      <a:pPr algn="ctr"/>
                      <a:r>
                        <a:rPr lang="es-AR" sz="1200" b="1" dirty="0"/>
                        <a:t>Corte y café</a:t>
                      </a:r>
                      <a:endParaRPr lang="es-AR" sz="1200" b="1" dirty="0">
                        <a:solidFill>
                          <a:schemeClr val="tx1"/>
                        </a:solidFill>
                      </a:endParaRPr>
                    </a:p>
                  </a:txBody>
                  <a:tcPr marT="34290" marB="34290">
                    <a:noFill/>
                  </a:tcPr>
                </a:tc>
                <a:extLst>
                  <a:ext uri="{0D108BD9-81ED-4DB2-BD59-A6C34878D82A}">
                    <a16:rowId xmlns:a16="http://schemas.microsoft.com/office/drawing/2014/main" val="10008"/>
                  </a:ext>
                </a:extLst>
              </a:tr>
              <a:tr h="328487">
                <a:tc>
                  <a:txBody>
                    <a:bodyPr/>
                    <a:lstStyle/>
                    <a:p>
                      <a:pPr algn="ctr"/>
                      <a:r>
                        <a:rPr lang="es-AR" sz="1200" b="1" dirty="0">
                          <a:solidFill>
                            <a:schemeClr val="tx1"/>
                          </a:solidFill>
                        </a:rPr>
                        <a:t>16:15</a:t>
                      </a:r>
                    </a:p>
                  </a:txBody>
                  <a:tcPr marT="34290" marB="34290">
                    <a:solidFill>
                      <a:schemeClr val="bg2">
                        <a:lumMod val="20000"/>
                        <a:lumOff val="80000"/>
                      </a:schemeClr>
                    </a:solidFill>
                  </a:tcPr>
                </a:tc>
                <a:tc>
                  <a:txBody>
                    <a:bodyPr/>
                    <a:lstStyle/>
                    <a:p>
                      <a:pPr algn="ctr"/>
                      <a:r>
                        <a:rPr lang="es-AR" sz="1200" b="1" dirty="0">
                          <a:solidFill>
                            <a:srgbClr val="002060"/>
                          </a:solidFill>
                        </a:rPr>
                        <a:t>Creación de contextos emocionales constructivos</a:t>
                      </a:r>
                    </a:p>
                  </a:txBody>
                  <a:tcPr marT="34290" marB="34290">
                    <a:solidFill>
                      <a:schemeClr val="bg2">
                        <a:lumMod val="20000"/>
                        <a:lumOff val="80000"/>
                      </a:schemeClr>
                    </a:solidFill>
                  </a:tcPr>
                </a:tc>
                <a:extLst>
                  <a:ext uri="{0D108BD9-81ED-4DB2-BD59-A6C34878D82A}">
                    <a16:rowId xmlns:a16="http://schemas.microsoft.com/office/drawing/2014/main" val="10009"/>
                  </a:ext>
                </a:extLst>
              </a:tr>
              <a:tr h="328487">
                <a:tc>
                  <a:txBody>
                    <a:bodyPr/>
                    <a:lstStyle/>
                    <a:p>
                      <a:pPr algn="ctr"/>
                      <a:r>
                        <a:rPr lang="es-AR" sz="1200" b="1" dirty="0">
                          <a:solidFill>
                            <a:schemeClr val="tx1"/>
                          </a:solidFill>
                        </a:rPr>
                        <a:t>17:45</a:t>
                      </a:r>
                    </a:p>
                  </a:txBody>
                  <a:tcPr marT="34290" marB="34290">
                    <a:noFill/>
                  </a:tcPr>
                </a:tc>
                <a:tc>
                  <a:txBody>
                    <a:bodyPr/>
                    <a:lstStyle/>
                    <a:p>
                      <a:pPr algn="ctr"/>
                      <a:r>
                        <a:rPr lang="es-AR" sz="1200" b="1" dirty="0" err="1">
                          <a:solidFill>
                            <a:schemeClr val="tx1"/>
                          </a:solidFill>
                        </a:rPr>
                        <a:t>Check</a:t>
                      </a:r>
                      <a:r>
                        <a:rPr lang="es-AR" sz="1200" b="1" dirty="0">
                          <a:solidFill>
                            <a:schemeClr val="tx1"/>
                          </a:solidFill>
                        </a:rPr>
                        <a:t> </a:t>
                      </a:r>
                      <a:r>
                        <a:rPr lang="es-AR" sz="1200" b="1" dirty="0" err="1">
                          <a:solidFill>
                            <a:schemeClr val="tx1"/>
                          </a:solidFill>
                        </a:rPr>
                        <a:t>out</a:t>
                      </a:r>
                      <a:endParaRPr lang="es-AR" sz="1200" b="1" dirty="0">
                        <a:solidFill>
                          <a:schemeClr val="tx1"/>
                        </a:solidFill>
                      </a:endParaRPr>
                    </a:p>
                  </a:txBody>
                  <a:tcPr marT="34290" marB="34290">
                    <a:noFill/>
                  </a:tcPr>
                </a:tc>
                <a:extLst>
                  <a:ext uri="{0D108BD9-81ED-4DB2-BD59-A6C34878D82A}">
                    <a16:rowId xmlns:a16="http://schemas.microsoft.com/office/drawing/2014/main" val="10010"/>
                  </a:ext>
                </a:extLst>
              </a:tr>
              <a:tr h="328487">
                <a:tc>
                  <a:txBody>
                    <a:bodyPr/>
                    <a:lstStyle/>
                    <a:p>
                      <a:pPr algn="ctr"/>
                      <a:r>
                        <a:rPr lang="es-AR" sz="1200" b="1" kern="1200" dirty="0">
                          <a:solidFill>
                            <a:schemeClr val="tx1"/>
                          </a:solidFill>
                          <a:latin typeface="+mn-lt"/>
                          <a:ea typeface="+mn-ea"/>
                          <a:cs typeface="+mn-cs"/>
                        </a:rPr>
                        <a:t>18</a:t>
                      </a:r>
                    </a:p>
                  </a:txBody>
                  <a:tcPr marT="34290" marB="34290">
                    <a:solidFill>
                      <a:schemeClr val="accent1">
                        <a:lumMod val="95000"/>
                      </a:schemeClr>
                    </a:solidFill>
                  </a:tcPr>
                </a:tc>
                <a:tc>
                  <a:txBody>
                    <a:bodyPr/>
                    <a:lstStyle/>
                    <a:p>
                      <a:pPr algn="ctr"/>
                      <a:r>
                        <a:rPr lang="es-AR" sz="1200" b="1" dirty="0">
                          <a:solidFill>
                            <a:schemeClr val="tx1"/>
                          </a:solidFill>
                        </a:rPr>
                        <a:t>Fin Taller</a:t>
                      </a:r>
                    </a:p>
                  </a:txBody>
                  <a:tcPr marT="34290" marB="34290">
                    <a:solidFill>
                      <a:schemeClr val="accent1">
                        <a:lumMod val="95000"/>
                      </a:schemeClr>
                    </a:solidFill>
                  </a:tcPr>
                </a:tc>
                <a:extLst>
                  <a:ext uri="{0D108BD9-81ED-4DB2-BD59-A6C34878D82A}">
                    <a16:rowId xmlns:a16="http://schemas.microsoft.com/office/drawing/2014/main" val="94531531"/>
                  </a:ext>
                </a:extLst>
              </a:tr>
            </a:tbl>
          </a:graphicData>
        </a:graphic>
      </p:graphicFrame>
      <p:sp>
        <p:nvSpPr>
          <p:cNvPr id="8"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80</a:t>
            </a:fld>
            <a:endParaRPr lang="en-US" sz="800"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150077549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143500"/>
          </a:xfrm>
          <a:solidFill>
            <a:schemeClr val="tx1">
              <a:lumMod val="75000"/>
              <a:lumOff val="25000"/>
            </a:schemeClr>
          </a:solidFill>
        </p:spPr>
        <p:txBody>
          <a:bodyPr/>
          <a:lstStyle/>
          <a:p>
            <a:pPr algn="ctr">
              <a:spcBef>
                <a:spcPts val="1800"/>
              </a:spcBef>
              <a:buNone/>
            </a:pPr>
            <a:endParaRPr lang="es-AR" dirty="0">
              <a:solidFill>
                <a:schemeClr val="bg1"/>
              </a:solidFill>
            </a:endParaRPr>
          </a:p>
          <a:p>
            <a:pPr algn="ctr">
              <a:spcBef>
                <a:spcPts val="1800"/>
              </a:spcBef>
              <a:buNone/>
            </a:pPr>
            <a:r>
              <a:rPr lang="es-AR" sz="2400" dirty="0">
                <a:solidFill>
                  <a:schemeClr val="bg1"/>
                </a:solidFill>
              </a:rPr>
              <a:t>MODELOS MENTALES,  COMPORTAMIENTOS Y COMPETENCIA EMOCIONAL</a:t>
            </a:r>
          </a:p>
          <a:p>
            <a:pPr algn="ctr">
              <a:spcBef>
                <a:spcPts val="1800"/>
              </a:spcBef>
              <a:buNone/>
            </a:pPr>
            <a:endParaRPr lang="es-AR" sz="2000" dirty="0">
              <a:solidFill>
                <a:schemeClr val="bg1"/>
              </a:solidFill>
            </a:endParaRPr>
          </a:p>
          <a:p>
            <a:pPr algn="ctr">
              <a:spcBef>
                <a:spcPts val="1800"/>
              </a:spcBef>
              <a:buNone/>
            </a:pPr>
            <a:r>
              <a:rPr lang="es-AR" sz="4800" i="1" dirty="0">
                <a:solidFill>
                  <a:schemeClr val="bg1"/>
                </a:solidFill>
              </a:rPr>
              <a:t>Decodificación de las Emociones</a:t>
            </a:r>
          </a:p>
        </p:txBody>
      </p:sp>
      <p:sp>
        <p:nvSpPr>
          <p:cNvPr id="4" name="Slide Number Placeholder 3"/>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81</a:t>
            </a:fld>
            <a:endParaRPr lang="en-US">
              <a:solidFill>
                <a:srgbClr val="B2B2B2"/>
              </a:solidFill>
            </a:endParaRPr>
          </a:p>
        </p:txBody>
      </p:sp>
    </p:spTree>
    <p:extLst>
      <p:ext uri="{BB962C8B-B14F-4D97-AF65-F5344CB8AC3E}">
        <p14:creationId xmlns:p14="http://schemas.microsoft.com/office/powerpoint/2010/main" val="139484031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62">
            <a:extLst>
              <a:ext uri="{FF2B5EF4-FFF2-40B4-BE49-F238E27FC236}">
                <a16:creationId xmlns:a16="http://schemas.microsoft.com/office/drawing/2014/main" id="{DC2AAB6C-8AC8-4276-B840-22CD645769BE}"/>
              </a:ext>
            </a:extLst>
          </p:cNvPr>
          <p:cNvSpPr/>
          <p:nvPr/>
        </p:nvSpPr>
        <p:spPr>
          <a:xfrm>
            <a:off x="-18268" y="-13309"/>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12995" name="Rectangle 2"/>
          <p:cNvSpPr>
            <a:spLocks noGrp="1" noChangeArrowheads="1"/>
          </p:cNvSpPr>
          <p:nvPr>
            <p:ph type="title" idx="4294967295"/>
          </p:nvPr>
        </p:nvSpPr>
        <p:spPr>
          <a:xfrm>
            <a:off x="395536" y="53989"/>
            <a:ext cx="7416823" cy="496081"/>
          </a:xfrm>
          <a:noFill/>
        </p:spPr>
        <p:txBody>
          <a:bodyPr vert="horz" wrap="square" lIns="67493" tIns="35096" rIns="67493" bIns="35096" numCol="1" anchor="t" anchorCtr="0" compatLnSpc="1">
            <a:prstTxWarp prst="textNoShape">
              <a:avLst/>
            </a:prstTxWarp>
          </a:bodyPr>
          <a:lstStyle/>
          <a:p>
            <a:pPr marL="134541" indent="-134541" defTabSz="684610">
              <a:lnSpc>
                <a:spcPct val="93000"/>
              </a:lnSpc>
              <a:buClr>
                <a:srgbClr val="00007D"/>
              </a:buCl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dirty="0"/>
              <a:t>¿</a:t>
            </a:r>
            <a:r>
              <a:rPr lang="en-US" dirty="0" err="1"/>
              <a:t>Qué</a:t>
            </a:r>
            <a:r>
              <a:rPr lang="en-US" dirty="0"/>
              <a:t> </a:t>
            </a:r>
            <a:r>
              <a:rPr lang="en-US" dirty="0" err="1"/>
              <a:t>historia</a:t>
            </a:r>
            <a:r>
              <a:rPr lang="en-US" dirty="0"/>
              <a:t> </a:t>
            </a:r>
            <a:r>
              <a:rPr lang="en-US" dirty="0" err="1"/>
              <a:t>encierra</a:t>
            </a:r>
            <a:r>
              <a:rPr lang="en-US" dirty="0"/>
              <a:t> </a:t>
            </a:r>
            <a:r>
              <a:rPr lang="en-US" dirty="0" err="1"/>
              <a:t>cada</a:t>
            </a:r>
            <a:r>
              <a:rPr lang="en-US" dirty="0"/>
              <a:t> </a:t>
            </a:r>
            <a:r>
              <a:rPr lang="en-US" dirty="0" err="1"/>
              <a:t>emoción</a:t>
            </a:r>
            <a:r>
              <a:rPr lang="en-US" dirty="0"/>
              <a:t>?</a:t>
            </a:r>
          </a:p>
        </p:txBody>
      </p:sp>
      <p:sp>
        <p:nvSpPr>
          <p:cNvPr id="212997" name="Text Box 4"/>
          <p:cNvSpPr txBox="1">
            <a:spLocks noChangeArrowheads="1"/>
          </p:cNvSpPr>
          <p:nvPr/>
        </p:nvSpPr>
        <p:spPr bwMode="auto">
          <a:xfrm>
            <a:off x="35496" y="1319852"/>
            <a:ext cx="2917508" cy="315516"/>
          </a:xfrm>
          <a:prstGeom prst="rect">
            <a:avLst/>
          </a:prstGeom>
          <a:noFill/>
          <a:ln w="9525">
            <a:noFill/>
            <a:miter lim="800000"/>
            <a:headEnd/>
            <a:tailEnd/>
          </a:ln>
        </p:spPr>
        <p:txBody>
          <a:bodyPr lIns="68573" tIns="34287" rIns="68573" bIns="34287">
            <a:spAutoFit/>
          </a:bodyPr>
          <a:lstStyle/>
          <a:p>
            <a:pPr defTabSz="684610"/>
            <a:endParaRPr lang="es-AR">
              <a:cs typeface="Arial" charset="0"/>
            </a:endParaRPr>
          </a:p>
        </p:txBody>
      </p:sp>
      <p:sp>
        <p:nvSpPr>
          <p:cNvPr id="213002" name="Text Box 9"/>
          <p:cNvSpPr txBox="1">
            <a:spLocks noChangeArrowheads="1"/>
          </p:cNvSpPr>
          <p:nvPr/>
        </p:nvSpPr>
        <p:spPr bwMode="auto">
          <a:xfrm>
            <a:off x="3155263" y="1405201"/>
            <a:ext cx="2917508" cy="315516"/>
          </a:xfrm>
          <a:prstGeom prst="rect">
            <a:avLst/>
          </a:prstGeom>
          <a:noFill/>
          <a:ln w="9525">
            <a:noFill/>
            <a:miter lim="800000"/>
            <a:headEnd/>
            <a:tailEnd/>
          </a:ln>
        </p:spPr>
        <p:txBody>
          <a:bodyPr lIns="68573" tIns="34287" rIns="68573" bIns="34287">
            <a:spAutoFit/>
          </a:bodyPr>
          <a:lstStyle/>
          <a:p>
            <a:pPr defTabSz="684610"/>
            <a:endParaRPr lang="es-AR">
              <a:cs typeface="Arial" charset="0"/>
            </a:endParaRPr>
          </a:p>
        </p:txBody>
      </p:sp>
      <p:sp>
        <p:nvSpPr>
          <p:cNvPr id="213003" name="Rectangle 10"/>
          <p:cNvSpPr>
            <a:spLocks noChangeArrowheads="1"/>
          </p:cNvSpPr>
          <p:nvPr/>
        </p:nvSpPr>
        <p:spPr bwMode="auto">
          <a:xfrm>
            <a:off x="3705845" y="1253668"/>
            <a:ext cx="2666866" cy="914400"/>
          </a:xfrm>
          <a:prstGeom prst="rect">
            <a:avLst/>
          </a:prstGeom>
          <a:solidFill>
            <a:schemeClr val="tx1">
              <a:lumMod val="75000"/>
              <a:lumOff val="25000"/>
            </a:schemeClr>
          </a:solidFill>
          <a:ln w="9525">
            <a:solidFill>
              <a:schemeClr val="tx1"/>
            </a:solidFill>
            <a:miter lim="800000"/>
            <a:headEnd/>
            <a:tailEnd/>
          </a:ln>
        </p:spPr>
        <p:txBody>
          <a:bodyPr wrap="none" lIns="68573" tIns="34287" rIns="68573" bIns="34287" anchor="ctr"/>
          <a:lstStyle/>
          <a:p>
            <a:pPr algn="ctr" defTabSz="684610"/>
            <a:r>
              <a:rPr lang="en-US" dirty="0" err="1">
                <a:solidFill>
                  <a:schemeClr val="bg1"/>
                </a:solidFill>
                <a:cs typeface="Arial" charset="0"/>
              </a:rPr>
              <a:t>Alegría</a:t>
            </a:r>
            <a:endParaRPr lang="en-US" dirty="0">
              <a:solidFill>
                <a:schemeClr val="bg1"/>
              </a:solidFill>
              <a:cs typeface="Arial" charset="0"/>
            </a:endParaRPr>
          </a:p>
          <a:p>
            <a:pPr algn="ctr" defTabSz="684610"/>
            <a:r>
              <a:rPr lang="en-US" sz="1050" dirty="0" err="1">
                <a:solidFill>
                  <a:schemeClr val="bg1"/>
                </a:solidFill>
              </a:rPr>
              <a:t>Algo</a:t>
            </a:r>
            <a:r>
              <a:rPr lang="en-US" sz="1050" dirty="0">
                <a:solidFill>
                  <a:schemeClr val="bg1"/>
                </a:solidFill>
              </a:rPr>
              <a:t> </a:t>
            </a:r>
            <a:r>
              <a:rPr lang="en-US" sz="1050" dirty="0" err="1">
                <a:solidFill>
                  <a:schemeClr val="bg1"/>
                </a:solidFill>
              </a:rPr>
              <a:t>bueno</a:t>
            </a:r>
            <a:r>
              <a:rPr lang="en-US" sz="1050" dirty="0">
                <a:solidFill>
                  <a:schemeClr val="bg1"/>
                </a:solidFill>
              </a:rPr>
              <a:t> </a:t>
            </a:r>
            <a:r>
              <a:rPr lang="en-US" sz="1050" dirty="0" err="1">
                <a:solidFill>
                  <a:schemeClr val="bg1"/>
                </a:solidFill>
              </a:rPr>
              <a:t>pasó</a:t>
            </a:r>
            <a:endParaRPr lang="en-US" sz="1050" dirty="0">
              <a:solidFill>
                <a:schemeClr val="bg1"/>
              </a:solidFill>
            </a:endParaRPr>
          </a:p>
          <a:p>
            <a:pPr algn="ctr" defTabSz="684610"/>
            <a:r>
              <a:rPr lang="en-US" sz="1050" dirty="0">
                <a:solidFill>
                  <a:schemeClr val="bg1"/>
                </a:solidFill>
                <a:cs typeface="Arial" charset="0"/>
              </a:rPr>
              <a:t>/ </a:t>
            </a:r>
            <a:r>
              <a:rPr lang="en-US" sz="1050" dirty="0" err="1">
                <a:solidFill>
                  <a:schemeClr val="bg1"/>
                </a:solidFill>
                <a:cs typeface="Arial" charset="0"/>
              </a:rPr>
              <a:t>Tengo</a:t>
            </a:r>
            <a:r>
              <a:rPr lang="en-US" sz="1050" dirty="0">
                <a:solidFill>
                  <a:schemeClr val="bg1"/>
                </a:solidFill>
                <a:cs typeface="Arial" charset="0"/>
              </a:rPr>
              <a:t> </a:t>
            </a:r>
            <a:r>
              <a:rPr lang="en-US" sz="1050" dirty="0" err="1">
                <a:solidFill>
                  <a:schemeClr val="bg1"/>
                </a:solidFill>
                <a:cs typeface="Arial" charset="0"/>
              </a:rPr>
              <a:t>algo</a:t>
            </a:r>
            <a:r>
              <a:rPr lang="en-US" sz="1050" dirty="0">
                <a:solidFill>
                  <a:schemeClr val="bg1"/>
                </a:solidFill>
                <a:cs typeface="Arial" charset="0"/>
              </a:rPr>
              <a:t> </a:t>
            </a:r>
            <a:r>
              <a:rPr lang="en-US" sz="1050" dirty="0" err="1">
                <a:solidFill>
                  <a:schemeClr val="bg1"/>
                </a:solidFill>
                <a:cs typeface="Arial" charset="0"/>
              </a:rPr>
              <a:t>valioso</a:t>
            </a:r>
            <a:r>
              <a:rPr lang="en-US" sz="1050" dirty="0">
                <a:solidFill>
                  <a:schemeClr val="bg1"/>
                </a:solidFill>
              </a:rPr>
              <a:t>.</a:t>
            </a:r>
            <a:endParaRPr lang="en-US" sz="1050" dirty="0">
              <a:solidFill>
                <a:schemeClr val="bg1"/>
              </a:solidFill>
              <a:cs typeface="Arial" charset="0"/>
            </a:endParaRPr>
          </a:p>
        </p:txBody>
      </p:sp>
      <p:sp>
        <p:nvSpPr>
          <p:cNvPr id="213007" name="Text Box 14"/>
          <p:cNvSpPr txBox="1">
            <a:spLocks noChangeArrowheads="1"/>
          </p:cNvSpPr>
          <p:nvPr/>
        </p:nvSpPr>
        <p:spPr bwMode="auto">
          <a:xfrm>
            <a:off x="6304665" y="1498446"/>
            <a:ext cx="2155767" cy="315516"/>
          </a:xfrm>
          <a:prstGeom prst="rect">
            <a:avLst/>
          </a:prstGeom>
          <a:noFill/>
          <a:ln w="9525">
            <a:noFill/>
            <a:miter lim="800000"/>
            <a:headEnd/>
            <a:tailEnd/>
          </a:ln>
        </p:spPr>
        <p:txBody>
          <a:bodyPr wrap="square" lIns="68573" tIns="34287" rIns="68573" bIns="34287">
            <a:spAutoFit/>
          </a:bodyPr>
          <a:lstStyle/>
          <a:p>
            <a:pPr algn="ctr" defTabSz="684610"/>
            <a:r>
              <a:rPr lang="en-US" dirty="0" err="1">
                <a:cs typeface="Arial" charset="0"/>
              </a:rPr>
              <a:t>Foco</a:t>
            </a:r>
            <a:r>
              <a:rPr lang="en-US" dirty="0">
                <a:cs typeface="Arial" charset="0"/>
              </a:rPr>
              <a:t> </a:t>
            </a:r>
            <a:r>
              <a:rPr lang="en-US" dirty="0" err="1">
                <a:cs typeface="Arial" charset="0"/>
              </a:rPr>
              <a:t>en</a:t>
            </a:r>
            <a:r>
              <a:rPr lang="en-US" dirty="0">
                <a:cs typeface="Arial" charset="0"/>
              </a:rPr>
              <a:t> el </a:t>
            </a:r>
            <a:r>
              <a:rPr lang="en-US" dirty="0" err="1">
                <a:cs typeface="Arial" charset="0"/>
              </a:rPr>
              <a:t>Pasado</a:t>
            </a:r>
            <a:r>
              <a:rPr lang="en-US" dirty="0">
                <a:cs typeface="Arial" charset="0"/>
              </a:rPr>
              <a:t> </a:t>
            </a:r>
          </a:p>
        </p:txBody>
      </p:sp>
      <p:sp>
        <p:nvSpPr>
          <p:cNvPr id="213004" name="Rectangle 11"/>
          <p:cNvSpPr>
            <a:spLocks noChangeArrowheads="1"/>
          </p:cNvSpPr>
          <p:nvPr/>
        </p:nvSpPr>
        <p:spPr bwMode="auto">
          <a:xfrm>
            <a:off x="3708512" y="2148151"/>
            <a:ext cx="2668594" cy="914400"/>
          </a:xfrm>
          <a:prstGeom prst="rect">
            <a:avLst/>
          </a:prstGeom>
          <a:solidFill>
            <a:schemeClr val="tx1">
              <a:lumMod val="75000"/>
              <a:lumOff val="25000"/>
            </a:schemeClr>
          </a:solidFill>
          <a:ln w="9525" algn="ctr">
            <a:solidFill>
              <a:schemeClr val="tx1"/>
            </a:solidFill>
            <a:miter lim="800000"/>
            <a:headEnd/>
            <a:tailEnd/>
          </a:ln>
        </p:spPr>
        <p:txBody>
          <a:bodyPr wrap="none" lIns="68573" tIns="34287" rIns="68573" bIns="34287" anchor="ctr"/>
          <a:lstStyle/>
          <a:p>
            <a:pPr algn="ctr" defTabSz="684610"/>
            <a:endParaRPr lang="en-US" sz="600" dirty="0">
              <a:solidFill>
                <a:schemeClr val="bg1"/>
              </a:solidFill>
              <a:cs typeface="Arial" charset="0"/>
            </a:endParaRPr>
          </a:p>
          <a:p>
            <a:pPr algn="ctr" defTabSz="684610"/>
            <a:r>
              <a:rPr lang="en-US" dirty="0" err="1">
                <a:solidFill>
                  <a:schemeClr val="bg1"/>
                </a:solidFill>
                <a:cs typeface="Arial" charset="0"/>
              </a:rPr>
              <a:t>Entusiasmo</a:t>
            </a:r>
            <a:endParaRPr lang="en-US" dirty="0">
              <a:solidFill>
                <a:schemeClr val="bg1"/>
              </a:solidFill>
              <a:cs typeface="Arial" charset="0"/>
            </a:endParaRPr>
          </a:p>
          <a:p>
            <a:pPr algn="ctr" defTabSz="684610"/>
            <a:r>
              <a:rPr lang="en-US" sz="1050" dirty="0" err="1">
                <a:solidFill>
                  <a:schemeClr val="bg1"/>
                </a:solidFill>
                <a:cs typeface="Arial" charset="0"/>
              </a:rPr>
              <a:t>Algo</a:t>
            </a:r>
            <a:r>
              <a:rPr lang="en-US" sz="1050" dirty="0">
                <a:solidFill>
                  <a:schemeClr val="bg1"/>
                </a:solidFill>
                <a:cs typeface="Arial" charset="0"/>
              </a:rPr>
              <a:t> </a:t>
            </a:r>
            <a:r>
              <a:rPr lang="en-US" sz="1050" dirty="0" err="1">
                <a:solidFill>
                  <a:schemeClr val="bg1"/>
                </a:solidFill>
                <a:cs typeface="Arial" charset="0"/>
              </a:rPr>
              <a:t>bueno</a:t>
            </a:r>
            <a:r>
              <a:rPr lang="en-US" sz="1050" dirty="0">
                <a:solidFill>
                  <a:schemeClr val="bg1"/>
                </a:solidFill>
                <a:cs typeface="Arial" charset="0"/>
              </a:rPr>
              <a:t> </a:t>
            </a:r>
            <a:r>
              <a:rPr lang="en-US" sz="1050" dirty="0" err="1">
                <a:solidFill>
                  <a:schemeClr val="bg1"/>
                </a:solidFill>
                <a:cs typeface="Arial" charset="0"/>
              </a:rPr>
              <a:t>puede</a:t>
            </a:r>
            <a:r>
              <a:rPr lang="en-US" sz="1050" dirty="0">
                <a:solidFill>
                  <a:schemeClr val="bg1"/>
                </a:solidFill>
                <a:cs typeface="Arial" charset="0"/>
              </a:rPr>
              <a:t> </a:t>
            </a:r>
            <a:r>
              <a:rPr lang="en-US" sz="1050" dirty="0" err="1">
                <a:solidFill>
                  <a:schemeClr val="bg1"/>
                </a:solidFill>
                <a:cs typeface="Arial" charset="0"/>
              </a:rPr>
              <a:t>pasar</a:t>
            </a:r>
            <a:r>
              <a:rPr lang="en-US" sz="1050" dirty="0">
                <a:solidFill>
                  <a:schemeClr val="bg1"/>
                </a:solidFill>
              </a:rPr>
              <a:t> /</a:t>
            </a:r>
          </a:p>
          <a:p>
            <a:pPr algn="ctr" defTabSz="684610"/>
            <a:r>
              <a:rPr lang="en-US" sz="1050" dirty="0" err="1">
                <a:solidFill>
                  <a:schemeClr val="bg1"/>
                </a:solidFill>
              </a:rPr>
              <a:t>Algo</a:t>
            </a:r>
            <a:r>
              <a:rPr lang="en-US" sz="1050" dirty="0">
                <a:solidFill>
                  <a:schemeClr val="bg1"/>
                </a:solidFill>
              </a:rPr>
              <a:t> </a:t>
            </a:r>
            <a:r>
              <a:rPr lang="en-US" sz="1050" dirty="0" err="1">
                <a:solidFill>
                  <a:schemeClr val="bg1"/>
                </a:solidFill>
              </a:rPr>
              <a:t>valioso</a:t>
            </a:r>
            <a:r>
              <a:rPr lang="en-US" sz="1050" dirty="0">
                <a:solidFill>
                  <a:schemeClr val="bg1"/>
                </a:solidFill>
              </a:rPr>
              <a:t> </a:t>
            </a:r>
            <a:r>
              <a:rPr lang="en-US" sz="1050" dirty="0" err="1">
                <a:solidFill>
                  <a:schemeClr val="bg1"/>
                </a:solidFill>
              </a:rPr>
              <a:t>puede</a:t>
            </a:r>
            <a:r>
              <a:rPr lang="en-US" sz="1050" dirty="0">
                <a:solidFill>
                  <a:schemeClr val="bg1"/>
                </a:solidFill>
              </a:rPr>
              <a:t> </a:t>
            </a:r>
            <a:r>
              <a:rPr lang="en-US" sz="1050" dirty="0" err="1">
                <a:solidFill>
                  <a:schemeClr val="bg1"/>
                </a:solidFill>
              </a:rPr>
              <a:t>lograrse</a:t>
            </a:r>
            <a:r>
              <a:rPr lang="en-US" sz="1050" dirty="0">
                <a:solidFill>
                  <a:schemeClr val="bg1"/>
                </a:solidFill>
              </a:rPr>
              <a:t> </a:t>
            </a:r>
          </a:p>
          <a:p>
            <a:pPr algn="ctr" defTabSz="684610"/>
            <a:endParaRPr lang="en-US" sz="1050" dirty="0">
              <a:cs typeface="Arial" charset="0"/>
            </a:endParaRPr>
          </a:p>
        </p:txBody>
      </p:sp>
      <p:sp>
        <p:nvSpPr>
          <p:cNvPr id="213008" name="Text Box 15"/>
          <p:cNvSpPr txBox="1">
            <a:spLocks noChangeArrowheads="1"/>
          </p:cNvSpPr>
          <p:nvPr/>
        </p:nvSpPr>
        <p:spPr bwMode="auto">
          <a:xfrm>
            <a:off x="6336931" y="2371174"/>
            <a:ext cx="2124455" cy="315516"/>
          </a:xfrm>
          <a:prstGeom prst="rect">
            <a:avLst/>
          </a:prstGeom>
          <a:noFill/>
          <a:ln w="9525">
            <a:noFill/>
            <a:miter lim="800000"/>
            <a:headEnd/>
            <a:tailEnd/>
          </a:ln>
        </p:spPr>
        <p:txBody>
          <a:bodyPr wrap="square" lIns="68573" tIns="34287" rIns="68573" bIns="34287">
            <a:spAutoFit/>
          </a:bodyPr>
          <a:lstStyle/>
          <a:p>
            <a:pPr algn="ctr" defTabSz="684610"/>
            <a:r>
              <a:rPr lang="en-US" dirty="0" err="1">
                <a:cs typeface="Arial" charset="0"/>
              </a:rPr>
              <a:t>Foco</a:t>
            </a:r>
            <a:r>
              <a:rPr lang="en-US" dirty="0">
                <a:cs typeface="Arial" charset="0"/>
              </a:rPr>
              <a:t> </a:t>
            </a:r>
            <a:r>
              <a:rPr lang="en-US" dirty="0" err="1">
                <a:cs typeface="Arial" charset="0"/>
              </a:rPr>
              <a:t>en</a:t>
            </a:r>
            <a:r>
              <a:rPr lang="en-US" dirty="0">
                <a:cs typeface="Arial" charset="0"/>
              </a:rPr>
              <a:t> el </a:t>
            </a:r>
            <a:r>
              <a:rPr lang="en-US" dirty="0" err="1">
                <a:cs typeface="Arial" charset="0"/>
              </a:rPr>
              <a:t>Futuro</a:t>
            </a:r>
            <a:endParaRPr lang="en-US" dirty="0">
              <a:cs typeface="Arial" charset="0"/>
            </a:endParaRPr>
          </a:p>
        </p:txBody>
      </p:sp>
      <p:sp>
        <p:nvSpPr>
          <p:cNvPr id="213006" name="Rectangle 13"/>
          <p:cNvSpPr>
            <a:spLocks noChangeArrowheads="1"/>
          </p:cNvSpPr>
          <p:nvPr/>
        </p:nvSpPr>
        <p:spPr bwMode="auto">
          <a:xfrm>
            <a:off x="3716537" y="3052041"/>
            <a:ext cx="2660086" cy="914400"/>
          </a:xfrm>
          <a:prstGeom prst="rect">
            <a:avLst/>
          </a:prstGeom>
          <a:solidFill>
            <a:schemeClr val="tx1">
              <a:lumMod val="75000"/>
              <a:lumOff val="25000"/>
            </a:schemeClr>
          </a:solidFill>
          <a:ln w="9525" algn="ctr">
            <a:solidFill>
              <a:schemeClr val="tx1"/>
            </a:solidFill>
            <a:miter lim="800000"/>
            <a:headEnd/>
            <a:tailEnd/>
          </a:ln>
        </p:spPr>
        <p:txBody>
          <a:bodyPr wrap="none" lIns="68573" tIns="34287" rIns="68573" bIns="34287" anchor="ctr"/>
          <a:lstStyle/>
          <a:p>
            <a:pPr algn="ctr" defTabSz="684610"/>
            <a:endParaRPr lang="en-US" dirty="0">
              <a:cs typeface="Arial" charset="0"/>
            </a:endParaRPr>
          </a:p>
          <a:p>
            <a:pPr algn="ctr" defTabSz="684610">
              <a:spcBef>
                <a:spcPts val="0"/>
              </a:spcBef>
            </a:pPr>
            <a:r>
              <a:rPr lang="en-US" dirty="0" err="1">
                <a:solidFill>
                  <a:schemeClr val="bg1"/>
                </a:solidFill>
                <a:cs typeface="Arial" charset="0"/>
              </a:rPr>
              <a:t>Gratitud</a:t>
            </a:r>
            <a:endParaRPr lang="en-US" dirty="0">
              <a:solidFill>
                <a:schemeClr val="bg1"/>
              </a:solidFill>
              <a:cs typeface="Arial" charset="0"/>
            </a:endParaRPr>
          </a:p>
          <a:p>
            <a:pPr algn="ctr" defTabSz="684610">
              <a:spcBef>
                <a:spcPts val="225"/>
              </a:spcBef>
            </a:pPr>
            <a:r>
              <a:rPr lang="en-US" sz="1050" dirty="0" err="1">
                <a:solidFill>
                  <a:schemeClr val="bg1"/>
                </a:solidFill>
                <a:cs typeface="Arial" charset="0"/>
              </a:rPr>
              <a:t>Alguien</a:t>
            </a:r>
            <a:r>
              <a:rPr lang="en-US" sz="1050" dirty="0">
                <a:solidFill>
                  <a:schemeClr val="bg1"/>
                </a:solidFill>
                <a:cs typeface="Arial" charset="0"/>
              </a:rPr>
              <a:t> </a:t>
            </a:r>
            <a:r>
              <a:rPr lang="en-US" sz="1050" dirty="0" err="1">
                <a:solidFill>
                  <a:schemeClr val="bg1"/>
                </a:solidFill>
                <a:cs typeface="Arial" charset="0"/>
              </a:rPr>
              <a:t>hizo</a:t>
            </a:r>
            <a:r>
              <a:rPr lang="en-US" sz="1050" dirty="0">
                <a:solidFill>
                  <a:schemeClr val="bg1"/>
                </a:solidFill>
                <a:cs typeface="Arial" charset="0"/>
              </a:rPr>
              <a:t> </a:t>
            </a:r>
            <a:r>
              <a:rPr lang="en-US" sz="1050" dirty="0" err="1">
                <a:solidFill>
                  <a:schemeClr val="bg1"/>
                </a:solidFill>
                <a:cs typeface="Arial" charset="0"/>
              </a:rPr>
              <a:t>algo</a:t>
            </a:r>
            <a:r>
              <a:rPr lang="en-US" sz="1050" dirty="0">
                <a:solidFill>
                  <a:schemeClr val="bg1"/>
                </a:solidFill>
                <a:cs typeface="Arial" charset="0"/>
              </a:rPr>
              <a:t> </a:t>
            </a:r>
            <a:r>
              <a:rPr lang="en-US" sz="1050" dirty="0" err="1">
                <a:solidFill>
                  <a:schemeClr val="bg1"/>
                </a:solidFill>
                <a:cs typeface="Arial" charset="0"/>
              </a:rPr>
              <a:t>bueno</a:t>
            </a:r>
            <a:r>
              <a:rPr lang="en-US" sz="1050" dirty="0">
                <a:solidFill>
                  <a:schemeClr val="bg1"/>
                </a:solidFill>
                <a:cs typeface="Arial" charset="0"/>
              </a:rPr>
              <a:t> o</a:t>
            </a:r>
          </a:p>
          <a:p>
            <a:pPr algn="ctr" defTabSz="684610">
              <a:spcBef>
                <a:spcPts val="225"/>
              </a:spcBef>
            </a:pPr>
            <a:r>
              <a:rPr lang="en-US" sz="1050" dirty="0" err="1">
                <a:solidFill>
                  <a:schemeClr val="bg1"/>
                </a:solidFill>
                <a:cs typeface="Arial" charset="0"/>
              </a:rPr>
              <a:t>valioso</a:t>
            </a:r>
            <a:r>
              <a:rPr lang="en-US" sz="1050" dirty="0">
                <a:solidFill>
                  <a:schemeClr val="bg1"/>
                </a:solidFill>
                <a:cs typeface="Arial" charset="0"/>
              </a:rPr>
              <a:t> que no </a:t>
            </a:r>
            <a:r>
              <a:rPr lang="en-US" sz="1050" dirty="0" err="1">
                <a:solidFill>
                  <a:schemeClr val="bg1"/>
                </a:solidFill>
                <a:cs typeface="Arial" charset="0"/>
              </a:rPr>
              <a:t>tenía</a:t>
            </a:r>
            <a:endParaRPr lang="en-US" sz="1050" dirty="0">
              <a:solidFill>
                <a:schemeClr val="bg1"/>
              </a:solidFill>
              <a:cs typeface="Arial" charset="0"/>
            </a:endParaRPr>
          </a:p>
          <a:p>
            <a:pPr algn="ctr" defTabSz="684610">
              <a:spcBef>
                <a:spcPts val="225"/>
              </a:spcBef>
            </a:pPr>
            <a:r>
              <a:rPr lang="en-US" sz="1050" dirty="0" err="1">
                <a:solidFill>
                  <a:schemeClr val="bg1"/>
                </a:solidFill>
                <a:cs typeface="Arial" charset="0"/>
              </a:rPr>
              <a:t>por</a:t>
            </a:r>
            <a:r>
              <a:rPr lang="en-US" sz="1050" dirty="0">
                <a:solidFill>
                  <a:schemeClr val="bg1"/>
                </a:solidFill>
                <a:cs typeface="Arial" charset="0"/>
              </a:rPr>
              <a:t> </a:t>
            </a:r>
            <a:r>
              <a:rPr lang="en-US" sz="1050" dirty="0" err="1">
                <a:solidFill>
                  <a:schemeClr val="bg1"/>
                </a:solidFill>
                <a:cs typeface="Arial" charset="0"/>
              </a:rPr>
              <a:t>qué</a:t>
            </a:r>
            <a:r>
              <a:rPr lang="en-US" sz="1050" dirty="0">
                <a:solidFill>
                  <a:schemeClr val="bg1"/>
                </a:solidFill>
                <a:cs typeface="Arial" charset="0"/>
              </a:rPr>
              <a:t> </a:t>
            </a:r>
            <a:r>
              <a:rPr lang="en-US" sz="1050" dirty="0" err="1">
                <a:solidFill>
                  <a:schemeClr val="bg1"/>
                </a:solidFill>
                <a:cs typeface="Arial" charset="0"/>
              </a:rPr>
              <a:t>hacer</a:t>
            </a:r>
            <a:endParaRPr lang="en-US" sz="1050" dirty="0">
              <a:solidFill>
                <a:schemeClr val="bg1"/>
              </a:solidFill>
              <a:cs typeface="Arial" charset="0"/>
            </a:endParaRPr>
          </a:p>
          <a:p>
            <a:pPr algn="ctr" defTabSz="684610"/>
            <a:endParaRPr lang="en-US" sz="1050" dirty="0">
              <a:cs typeface="Arial" charset="0"/>
            </a:endParaRPr>
          </a:p>
        </p:txBody>
      </p:sp>
      <p:sp>
        <p:nvSpPr>
          <p:cNvPr id="213009" name="Text Box 16"/>
          <p:cNvSpPr txBox="1">
            <a:spLocks noChangeArrowheads="1"/>
          </p:cNvSpPr>
          <p:nvPr/>
        </p:nvSpPr>
        <p:spPr bwMode="auto">
          <a:xfrm>
            <a:off x="6656808" y="3288819"/>
            <a:ext cx="1587600" cy="315465"/>
          </a:xfrm>
          <a:prstGeom prst="rect">
            <a:avLst/>
          </a:prstGeom>
          <a:noFill/>
          <a:ln w="9525">
            <a:noFill/>
            <a:miter lim="800000"/>
            <a:headEnd/>
            <a:tailEnd/>
          </a:ln>
        </p:spPr>
        <p:txBody>
          <a:bodyPr wrap="none" lIns="68573" tIns="34287" rIns="68573" bIns="34287">
            <a:spAutoFit/>
          </a:bodyPr>
          <a:lstStyle/>
          <a:p>
            <a:pPr algn="ctr" defTabSz="684610"/>
            <a:r>
              <a:rPr lang="en-US" dirty="0" err="1">
                <a:cs typeface="Arial" charset="0"/>
              </a:rPr>
              <a:t>Foco</a:t>
            </a:r>
            <a:r>
              <a:rPr lang="en-US" dirty="0">
                <a:cs typeface="Arial" charset="0"/>
              </a:rPr>
              <a:t> </a:t>
            </a:r>
            <a:r>
              <a:rPr lang="en-US" dirty="0" err="1">
                <a:cs typeface="Arial" charset="0"/>
              </a:rPr>
              <a:t>en</a:t>
            </a:r>
            <a:r>
              <a:rPr lang="en-US" dirty="0">
                <a:cs typeface="Arial" charset="0"/>
              </a:rPr>
              <a:t> </a:t>
            </a:r>
            <a:r>
              <a:rPr lang="en-US" dirty="0" err="1">
                <a:cs typeface="Arial" charset="0"/>
              </a:rPr>
              <a:t>Otros</a:t>
            </a:r>
            <a:r>
              <a:rPr lang="en-US" dirty="0">
                <a:cs typeface="Arial" charset="0"/>
              </a:rPr>
              <a:t> </a:t>
            </a:r>
          </a:p>
        </p:txBody>
      </p:sp>
      <p:sp>
        <p:nvSpPr>
          <p:cNvPr id="213005" name="Rectangle 12"/>
          <p:cNvSpPr>
            <a:spLocks noChangeArrowheads="1"/>
          </p:cNvSpPr>
          <p:nvPr/>
        </p:nvSpPr>
        <p:spPr bwMode="auto">
          <a:xfrm>
            <a:off x="3705844" y="3963855"/>
            <a:ext cx="2671211" cy="914400"/>
          </a:xfrm>
          <a:prstGeom prst="rect">
            <a:avLst/>
          </a:prstGeom>
          <a:solidFill>
            <a:schemeClr val="tx1">
              <a:lumMod val="75000"/>
              <a:lumOff val="25000"/>
            </a:schemeClr>
          </a:solidFill>
          <a:ln w="9525" algn="ctr">
            <a:solidFill>
              <a:schemeClr val="tx1"/>
            </a:solidFill>
            <a:miter lim="800000"/>
            <a:headEnd/>
            <a:tailEnd/>
          </a:ln>
        </p:spPr>
        <p:txBody>
          <a:bodyPr wrap="none" lIns="68573" tIns="34287" rIns="68573" bIns="34287" anchor="ctr"/>
          <a:lstStyle/>
          <a:p>
            <a:pPr algn="ctr" defTabSz="684610"/>
            <a:r>
              <a:rPr lang="en-US" dirty="0" err="1">
                <a:solidFill>
                  <a:schemeClr val="bg1"/>
                </a:solidFill>
                <a:cs typeface="Arial" charset="0"/>
              </a:rPr>
              <a:t>Orgullo</a:t>
            </a:r>
            <a:endParaRPr lang="en-US" dirty="0">
              <a:solidFill>
                <a:schemeClr val="bg1"/>
              </a:solidFill>
              <a:cs typeface="Arial" charset="0"/>
            </a:endParaRPr>
          </a:p>
          <a:p>
            <a:pPr algn="ctr" defTabSz="684610"/>
            <a:r>
              <a:rPr lang="en-US" sz="1050" dirty="0" err="1">
                <a:solidFill>
                  <a:schemeClr val="bg1"/>
                </a:solidFill>
                <a:cs typeface="Arial" charset="0"/>
              </a:rPr>
              <a:t>Hice</a:t>
            </a:r>
            <a:r>
              <a:rPr lang="en-US" sz="1050" dirty="0">
                <a:solidFill>
                  <a:schemeClr val="bg1"/>
                </a:solidFill>
                <a:cs typeface="Arial" charset="0"/>
              </a:rPr>
              <a:t> </a:t>
            </a:r>
            <a:r>
              <a:rPr lang="en-US" sz="1050" dirty="0" err="1">
                <a:solidFill>
                  <a:schemeClr val="bg1"/>
                </a:solidFill>
                <a:cs typeface="Arial" charset="0"/>
              </a:rPr>
              <a:t>algo</a:t>
            </a:r>
            <a:r>
              <a:rPr lang="en-US" sz="1050" dirty="0">
                <a:solidFill>
                  <a:schemeClr val="bg1"/>
                </a:solidFill>
                <a:cs typeface="Arial" charset="0"/>
              </a:rPr>
              <a:t> </a:t>
            </a:r>
            <a:r>
              <a:rPr lang="en-US" sz="1050" dirty="0" err="1">
                <a:solidFill>
                  <a:schemeClr val="bg1"/>
                </a:solidFill>
                <a:cs typeface="Arial" charset="0"/>
              </a:rPr>
              <a:t>bueno</a:t>
            </a:r>
            <a:r>
              <a:rPr lang="en-US" sz="1050" dirty="0">
                <a:solidFill>
                  <a:schemeClr val="bg1"/>
                </a:solidFill>
                <a:cs typeface="Arial" charset="0"/>
              </a:rPr>
              <a:t> </a:t>
            </a:r>
            <a:r>
              <a:rPr lang="en-US" sz="1050" dirty="0" err="1">
                <a:solidFill>
                  <a:schemeClr val="bg1"/>
                </a:solidFill>
                <a:cs typeface="Arial" charset="0"/>
              </a:rPr>
              <a:t>más</a:t>
            </a:r>
            <a:r>
              <a:rPr lang="en-US" sz="1050" dirty="0">
                <a:solidFill>
                  <a:schemeClr val="bg1"/>
                </a:solidFill>
                <a:cs typeface="Arial" charset="0"/>
              </a:rPr>
              <a:t> </a:t>
            </a:r>
            <a:r>
              <a:rPr lang="en-US" sz="1050" dirty="0" err="1">
                <a:solidFill>
                  <a:schemeClr val="bg1"/>
                </a:solidFill>
                <a:cs typeface="Arial" charset="0"/>
              </a:rPr>
              <a:t>allá</a:t>
            </a:r>
            <a:r>
              <a:rPr lang="en-US" sz="1050" dirty="0">
                <a:solidFill>
                  <a:schemeClr val="bg1"/>
                </a:solidFill>
                <a:cs typeface="Arial" charset="0"/>
              </a:rPr>
              <a:t> </a:t>
            </a:r>
          </a:p>
          <a:p>
            <a:pPr algn="ctr" defTabSz="684610"/>
            <a:r>
              <a:rPr lang="en-US" sz="1050" dirty="0">
                <a:solidFill>
                  <a:schemeClr val="bg1"/>
                </a:solidFill>
                <a:cs typeface="Arial" charset="0"/>
              </a:rPr>
              <a:t>de lo </a:t>
            </a:r>
            <a:r>
              <a:rPr lang="en-US" sz="1050" dirty="0" err="1">
                <a:solidFill>
                  <a:schemeClr val="bg1"/>
                </a:solidFill>
                <a:cs typeface="Arial" charset="0"/>
              </a:rPr>
              <a:t>que</a:t>
            </a:r>
            <a:r>
              <a:rPr lang="en-US" sz="1050" dirty="0">
                <a:solidFill>
                  <a:schemeClr val="bg1"/>
                </a:solidFill>
                <a:cs typeface="Arial" charset="0"/>
              </a:rPr>
              <a:t> </a:t>
            </a:r>
            <a:r>
              <a:rPr lang="en-US" sz="1050" dirty="0" err="1">
                <a:solidFill>
                  <a:schemeClr val="bg1"/>
                </a:solidFill>
                <a:cs typeface="Arial" charset="0"/>
              </a:rPr>
              <a:t>tenía</a:t>
            </a:r>
            <a:r>
              <a:rPr lang="en-US" sz="1050" dirty="0">
                <a:solidFill>
                  <a:schemeClr val="bg1"/>
                </a:solidFill>
                <a:cs typeface="Arial" charset="0"/>
              </a:rPr>
              <a:t> </a:t>
            </a:r>
            <a:r>
              <a:rPr lang="en-US" sz="1050" dirty="0" err="1">
                <a:solidFill>
                  <a:schemeClr val="bg1"/>
                </a:solidFill>
                <a:cs typeface="Arial" charset="0"/>
              </a:rPr>
              <a:t>que</a:t>
            </a:r>
            <a:r>
              <a:rPr lang="en-US" sz="1050" dirty="0">
                <a:solidFill>
                  <a:schemeClr val="bg1"/>
                </a:solidFill>
                <a:cs typeface="Arial" charset="0"/>
              </a:rPr>
              <a:t> </a:t>
            </a:r>
            <a:r>
              <a:rPr lang="en-US" sz="1050" dirty="0" err="1">
                <a:solidFill>
                  <a:schemeClr val="bg1"/>
                </a:solidFill>
                <a:cs typeface="Arial" charset="0"/>
              </a:rPr>
              <a:t>hacer</a:t>
            </a:r>
            <a:r>
              <a:rPr lang="en-US" sz="900" dirty="0">
                <a:solidFill>
                  <a:schemeClr val="bg1"/>
                </a:solidFill>
                <a:cs typeface="Arial" charset="0"/>
              </a:rPr>
              <a:t>.</a:t>
            </a:r>
          </a:p>
        </p:txBody>
      </p:sp>
      <p:sp>
        <p:nvSpPr>
          <p:cNvPr id="213010" name="Text Box 17"/>
          <p:cNvSpPr txBox="1">
            <a:spLocks noChangeArrowheads="1"/>
          </p:cNvSpPr>
          <p:nvPr/>
        </p:nvSpPr>
        <p:spPr bwMode="auto">
          <a:xfrm>
            <a:off x="6483489" y="4116631"/>
            <a:ext cx="1942129" cy="315516"/>
          </a:xfrm>
          <a:prstGeom prst="rect">
            <a:avLst/>
          </a:prstGeom>
          <a:noFill/>
          <a:ln w="9525">
            <a:noFill/>
            <a:miter lim="800000"/>
            <a:headEnd/>
            <a:tailEnd/>
          </a:ln>
        </p:spPr>
        <p:txBody>
          <a:bodyPr wrap="none" lIns="68573" tIns="34287" rIns="68573" bIns="34287">
            <a:spAutoFit/>
          </a:bodyPr>
          <a:lstStyle/>
          <a:p>
            <a:pPr algn="ctr" defTabSz="684610"/>
            <a:r>
              <a:rPr lang="en-US" dirty="0" err="1">
                <a:cs typeface="Arial" charset="0"/>
              </a:rPr>
              <a:t>Foco</a:t>
            </a:r>
            <a:r>
              <a:rPr lang="en-US" dirty="0">
                <a:cs typeface="Arial" charset="0"/>
              </a:rPr>
              <a:t> </a:t>
            </a:r>
            <a:r>
              <a:rPr lang="en-US" dirty="0" err="1">
                <a:cs typeface="Arial" charset="0"/>
              </a:rPr>
              <a:t>en</a:t>
            </a:r>
            <a:r>
              <a:rPr lang="en-US" dirty="0">
                <a:cs typeface="Arial" charset="0"/>
              </a:rPr>
              <a:t> </a:t>
            </a:r>
            <a:r>
              <a:rPr lang="en-US" dirty="0" err="1">
                <a:cs typeface="Arial" charset="0"/>
              </a:rPr>
              <a:t>Sí</a:t>
            </a:r>
            <a:r>
              <a:rPr lang="en-US" dirty="0">
                <a:cs typeface="Arial" charset="0"/>
              </a:rPr>
              <a:t> </a:t>
            </a:r>
            <a:r>
              <a:rPr lang="en-US" dirty="0" err="1">
                <a:cs typeface="Arial" charset="0"/>
              </a:rPr>
              <a:t>Mismo</a:t>
            </a:r>
            <a:r>
              <a:rPr lang="en-US" dirty="0">
                <a:cs typeface="Arial" charset="0"/>
              </a:rPr>
              <a:t> </a:t>
            </a:r>
          </a:p>
        </p:txBody>
      </p:sp>
      <p:sp>
        <p:nvSpPr>
          <p:cNvPr id="23" name="Rectangle 6"/>
          <p:cNvSpPr>
            <a:spLocks noGrp="1" noChangeArrowheads="1"/>
          </p:cNvSpPr>
          <p:nvPr>
            <p:ph type="sldNum" sz="quarter" idx="10"/>
          </p:nvPr>
        </p:nvSpPr>
        <p:spPr>
          <a:xfrm>
            <a:off x="6400800" y="4943475"/>
            <a:ext cx="1600200" cy="200025"/>
          </a:xfrm>
          <a:noFill/>
        </p:spPr>
        <p:txBody>
          <a:bodyPr/>
          <a:lstStyle/>
          <a:p>
            <a:r>
              <a:rPr lang="en-US" dirty="0"/>
              <a:t>| </a:t>
            </a:r>
            <a:fld id="{AE17829C-1FBC-42AB-9843-FF05DB383BED}" type="slidenum">
              <a:rPr lang="en-US" smtClean="0">
                <a:solidFill>
                  <a:srgbClr val="B2B2B2"/>
                </a:solidFill>
              </a:rPr>
              <a:pPr/>
              <a:t>82</a:t>
            </a:fld>
            <a:endParaRPr lang="en-US" dirty="0">
              <a:solidFill>
                <a:srgbClr val="B2B2B2"/>
              </a:solidFill>
            </a:endParaRPr>
          </a:p>
        </p:txBody>
      </p:sp>
      <p:sp>
        <p:nvSpPr>
          <p:cNvPr id="22" name="TextBox 21"/>
          <p:cNvSpPr txBox="1"/>
          <p:nvPr/>
        </p:nvSpPr>
        <p:spPr>
          <a:xfrm>
            <a:off x="415768" y="679725"/>
            <a:ext cx="6188297" cy="276999"/>
          </a:xfrm>
          <a:prstGeom prst="rect">
            <a:avLst/>
          </a:prstGeom>
          <a:noFill/>
        </p:spPr>
        <p:txBody>
          <a:bodyPr wrap="none" rtlCol="0">
            <a:spAutoFit/>
          </a:bodyPr>
          <a:lstStyle/>
          <a:p>
            <a:r>
              <a:rPr lang="es-AR" sz="1200" dirty="0">
                <a:solidFill>
                  <a:schemeClr val="bg1">
                    <a:lumMod val="50000"/>
                  </a:schemeClr>
                </a:solidFill>
              </a:rPr>
              <a:t>HISTORIAS  ARQUETÍPICAS QUE SUBYACEN A ALGUNAS EMOCIONES BÁSICAS</a:t>
            </a:r>
          </a:p>
        </p:txBody>
      </p:sp>
      <p:sp>
        <p:nvSpPr>
          <p:cNvPr id="24" name="Rectangle 5"/>
          <p:cNvSpPr>
            <a:spLocks noChangeArrowheads="1"/>
          </p:cNvSpPr>
          <p:nvPr/>
        </p:nvSpPr>
        <p:spPr bwMode="auto">
          <a:xfrm>
            <a:off x="997668" y="1245855"/>
            <a:ext cx="2713132" cy="914400"/>
          </a:xfrm>
          <a:prstGeom prst="rect">
            <a:avLst/>
          </a:prstGeom>
          <a:solidFill>
            <a:schemeClr val="accent1"/>
          </a:solidFill>
          <a:ln w="9525">
            <a:solidFill>
              <a:schemeClr val="tx1"/>
            </a:solidFill>
            <a:miter lim="800000"/>
            <a:headEnd/>
            <a:tailEnd/>
          </a:ln>
        </p:spPr>
        <p:txBody>
          <a:bodyPr wrap="none" lIns="68573" tIns="34287" rIns="68573" bIns="34287" anchor="ctr"/>
          <a:lstStyle/>
          <a:p>
            <a:pPr algn="ctr" defTabSz="684610"/>
            <a:r>
              <a:rPr lang="en-US" dirty="0" err="1">
                <a:cs typeface="Arial" charset="0"/>
              </a:rPr>
              <a:t>Tristeza</a:t>
            </a:r>
            <a:endParaRPr lang="en-US" dirty="0">
              <a:cs typeface="Arial" charset="0"/>
            </a:endParaRPr>
          </a:p>
          <a:p>
            <a:pPr algn="ctr" defTabSz="684610"/>
            <a:r>
              <a:rPr lang="en-US" sz="1050" dirty="0" err="1">
                <a:cs typeface="Arial" charset="0"/>
              </a:rPr>
              <a:t>Algo</a:t>
            </a:r>
            <a:r>
              <a:rPr lang="en-US" sz="1050" dirty="0">
                <a:cs typeface="Arial" charset="0"/>
              </a:rPr>
              <a:t> </a:t>
            </a:r>
            <a:r>
              <a:rPr lang="en-US" sz="1050" dirty="0" err="1">
                <a:cs typeface="Arial" charset="0"/>
              </a:rPr>
              <a:t>malo</a:t>
            </a:r>
            <a:r>
              <a:rPr lang="en-US" sz="1050" dirty="0">
                <a:cs typeface="Arial" charset="0"/>
              </a:rPr>
              <a:t> </a:t>
            </a:r>
            <a:r>
              <a:rPr lang="en-US" sz="1050" dirty="0" err="1">
                <a:cs typeface="Arial" charset="0"/>
              </a:rPr>
              <a:t>pasó</a:t>
            </a:r>
            <a:endParaRPr lang="en-US" sz="1050" dirty="0">
              <a:cs typeface="Arial" charset="0"/>
            </a:endParaRPr>
          </a:p>
          <a:p>
            <a:pPr algn="ctr" defTabSz="684610"/>
            <a:r>
              <a:rPr lang="en-US" sz="1050" dirty="0">
                <a:cs typeface="Arial" charset="0"/>
              </a:rPr>
              <a:t>/ </a:t>
            </a:r>
            <a:r>
              <a:rPr lang="en-US" sz="1050" dirty="0" err="1">
                <a:cs typeface="Arial" charset="0"/>
              </a:rPr>
              <a:t>Algo</a:t>
            </a:r>
            <a:r>
              <a:rPr lang="en-US" sz="1050" dirty="0">
                <a:cs typeface="Arial" charset="0"/>
              </a:rPr>
              <a:t> </a:t>
            </a:r>
            <a:r>
              <a:rPr lang="en-US" sz="1050" dirty="0" err="1">
                <a:cs typeface="Arial" charset="0"/>
              </a:rPr>
              <a:t>valioso</a:t>
            </a:r>
            <a:r>
              <a:rPr lang="en-US" sz="1050" dirty="0">
                <a:cs typeface="Arial" charset="0"/>
              </a:rPr>
              <a:t> se </a:t>
            </a:r>
            <a:r>
              <a:rPr lang="en-US" sz="1050" dirty="0" err="1">
                <a:cs typeface="Arial" charset="0"/>
              </a:rPr>
              <a:t>perdió</a:t>
            </a:r>
            <a:endParaRPr lang="en-US" sz="1050" dirty="0">
              <a:cs typeface="Arial" charset="0"/>
            </a:endParaRPr>
          </a:p>
        </p:txBody>
      </p:sp>
      <p:sp>
        <p:nvSpPr>
          <p:cNvPr id="25" name="Rectangle 6"/>
          <p:cNvSpPr>
            <a:spLocks noChangeArrowheads="1"/>
          </p:cNvSpPr>
          <p:nvPr/>
        </p:nvSpPr>
        <p:spPr bwMode="auto">
          <a:xfrm>
            <a:off x="1002844" y="2145711"/>
            <a:ext cx="2707974" cy="914400"/>
          </a:xfrm>
          <a:prstGeom prst="rect">
            <a:avLst/>
          </a:prstGeom>
          <a:solidFill>
            <a:schemeClr val="accent1"/>
          </a:solidFill>
          <a:ln w="9525">
            <a:solidFill>
              <a:schemeClr val="tx1"/>
            </a:solidFill>
            <a:miter lim="800000"/>
            <a:headEnd/>
            <a:tailEnd/>
          </a:ln>
        </p:spPr>
        <p:txBody>
          <a:bodyPr wrap="none" lIns="68573" tIns="34287" rIns="68573" bIns="34287" anchor="ctr"/>
          <a:lstStyle/>
          <a:p>
            <a:pPr algn="ctr" defTabSz="684610"/>
            <a:r>
              <a:rPr lang="en-US" dirty="0" err="1">
                <a:cs typeface="Arial" charset="0"/>
              </a:rPr>
              <a:t>Miedo</a:t>
            </a:r>
            <a:endParaRPr lang="en-US" dirty="0">
              <a:cs typeface="Arial" charset="0"/>
            </a:endParaRPr>
          </a:p>
          <a:p>
            <a:pPr algn="ctr" defTabSz="684610"/>
            <a:r>
              <a:rPr lang="en-US" sz="1050" dirty="0" err="1">
                <a:cs typeface="Arial" charset="0"/>
              </a:rPr>
              <a:t>Algo</a:t>
            </a:r>
            <a:r>
              <a:rPr lang="en-US" sz="1050" dirty="0">
                <a:cs typeface="Arial" charset="0"/>
              </a:rPr>
              <a:t> </a:t>
            </a:r>
            <a:r>
              <a:rPr lang="en-US" sz="1050" dirty="0" err="1">
                <a:cs typeface="Arial" charset="0"/>
              </a:rPr>
              <a:t>malo</a:t>
            </a:r>
            <a:r>
              <a:rPr lang="en-US" sz="1050" dirty="0">
                <a:cs typeface="Arial" charset="0"/>
              </a:rPr>
              <a:t> </a:t>
            </a:r>
            <a:r>
              <a:rPr lang="en-US" sz="1050" dirty="0" err="1">
                <a:cs typeface="Arial" charset="0"/>
              </a:rPr>
              <a:t>puede</a:t>
            </a:r>
            <a:r>
              <a:rPr lang="en-US" sz="1050" dirty="0">
                <a:cs typeface="Arial" charset="0"/>
              </a:rPr>
              <a:t> pasar/</a:t>
            </a:r>
          </a:p>
          <a:p>
            <a:pPr algn="ctr" defTabSz="684610"/>
            <a:r>
              <a:rPr lang="en-US" sz="1050" dirty="0" err="1">
                <a:cs typeface="Arial" charset="0"/>
              </a:rPr>
              <a:t>Algo</a:t>
            </a:r>
            <a:r>
              <a:rPr lang="en-US" sz="1050" dirty="0">
                <a:cs typeface="Arial" charset="0"/>
              </a:rPr>
              <a:t> </a:t>
            </a:r>
            <a:r>
              <a:rPr lang="en-US" sz="1050" dirty="0" err="1">
                <a:cs typeface="Arial" charset="0"/>
              </a:rPr>
              <a:t>valioso</a:t>
            </a:r>
            <a:r>
              <a:rPr lang="en-US" sz="1050" dirty="0">
                <a:cs typeface="Arial" charset="0"/>
              </a:rPr>
              <a:t> </a:t>
            </a:r>
            <a:r>
              <a:rPr lang="en-US" sz="1050" dirty="0" err="1">
                <a:cs typeface="Arial" charset="0"/>
              </a:rPr>
              <a:t>está</a:t>
            </a:r>
            <a:r>
              <a:rPr lang="en-US" sz="1050" dirty="0">
                <a:cs typeface="Arial" charset="0"/>
              </a:rPr>
              <a:t> </a:t>
            </a:r>
            <a:r>
              <a:rPr lang="en-US" sz="1050" dirty="0" err="1">
                <a:cs typeface="Arial" charset="0"/>
              </a:rPr>
              <a:t>en</a:t>
            </a:r>
            <a:r>
              <a:rPr lang="en-US" sz="1050" dirty="0">
                <a:cs typeface="Arial" charset="0"/>
              </a:rPr>
              <a:t> </a:t>
            </a:r>
            <a:r>
              <a:rPr lang="en-US" sz="1050" dirty="0" err="1">
                <a:cs typeface="Arial" charset="0"/>
              </a:rPr>
              <a:t>riesgo</a:t>
            </a:r>
            <a:endParaRPr lang="en-US" sz="1050" dirty="0">
              <a:cs typeface="Arial" charset="0"/>
            </a:endParaRPr>
          </a:p>
        </p:txBody>
      </p:sp>
      <p:sp>
        <p:nvSpPr>
          <p:cNvPr id="26" name="Rectangle 8"/>
          <p:cNvSpPr>
            <a:spLocks noChangeArrowheads="1"/>
          </p:cNvSpPr>
          <p:nvPr/>
        </p:nvSpPr>
        <p:spPr bwMode="auto">
          <a:xfrm>
            <a:off x="999687" y="3043535"/>
            <a:ext cx="2714936" cy="914400"/>
          </a:xfrm>
          <a:prstGeom prst="rect">
            <a:avLst/>
          </a:prstGeom>
          <a:solidFill>
            <a:schemeClr val="accent1"/>
          </a:solidFill>
          <a:ln w="9525">
            <a:solidFill>
              <a:schemeClr val="tx1"/>
            </a:solidFill>
            <a:miter lim="800000"/>
            <a:headEnd/>
            <a:tailEnd/>
          </a:ln>
        </p:spPr>
        <p:txBody>
          <a:bodyPr wrap="none" lIns="68573" tIns="34287" rIns="68573" bIns="34287" anchor="ctr"/>
          <a:lstStyle/>
          <a:p>
            <a:pPr algn="ctr" defTabSz="684610"/>
            <a:r>
              <a:rPr lang="en-US" dirty="0" err="1">
                <a:cs typeface="Arial" charset="0"/>
              </a:rPr>
              <a:t>Enojo</a:t>
            </a:r>
            <a:endParaRPr lang="en-US" dirty="0">
              <a:cs typeface="Arial" charset="0"/>
            </a:endParaRPr>
          </a:p>
          <a:p>
            <a:pPr algn="ctr" defTabSz="684610"/>
            <a:r>
              <a:rPr lang="en-US" sz="1050" dirty="0" err="1">
                <a:cs typeface="Arial" charset="0"/>
              </a:rPr>
              <a:t>Alguien</a:t>
            </a:r>
            <a:r>
              <a:rPr lang="en-US" sz="1050" dirty="0">
                <a:cs typeface="Arial" charset="0"/>
              </a:rPr>
              <a:t> </a:t>
            </a:r>
            <a:r>
              <a:rPr lang="en-US" sz="1050" dirty="0" err="1">
                <a:cs typeface="Arial" charset="0"/>
              </a:rPr>
              <a:t>hizo</a:t>
            </a:r>
            <a:r>
              <a:rPr lang="en-US" sz="1050" dirty="0">
                <a:cs typeface="Arial" charset="0"/>
              </a:rPr>
              <a:t> </a:t>
            </a:r>
            <a:r>
              <a:rPr lang="en-US" sz="1050" dirty="0" err="1">
                <a:cs typeface="Arial" charset="0"/>
              </a:rPr>
              <a:t>algo</a:t>
            </a:r>
            <a:r>
              <a:rPr lang="en-US" sz="1050" dirty="0">
                <a:cs typeface="Arial" charset="0"/>
              </a:rPr>
              <a:t> </a:t>
            </a:r>
            <a:r>
              <a:rPr lang="en-US" sz="1050" dirty="0" err="1">
                <a:cs typeface="Arial" charset="0"/>
              </a:rPr>
              <a:t>malo</a:t>
            </a:r>
            <a:r>
              <a:rPr lang="en-US" sz="1050" dirty="0">
                <a:cs typeface="Arial" charset="0"/>
              </a:rPr>
              <a:t> </a:t>
            </a:r>
          </a:p>
          <a:p>
            <a:pPr algn="ctr" defTabSz="684610"/>
            <a:r>
              <a:rPr lang="en-US" sz="1050" dirty="0" err="1">
                <a:cs typeface="Arial" charset="0"/>
              </a:rPr>
              <a:t>que</a:t>
            </a:r>
            <a:r>
              <a:rPr lang="en-US" sz="1050" dirty="0">
                <a:cs typeface="Arial" charset="0"/>
              </a:rPr>
              <a:t> no </a:t>
            </a:r>
            <a:r>
              <a:rPr lang="en-US" sz="1050" dirty="0" err="1">
                <a:cs typeface="Arial" charset="0"/>
              </a:rPr>
              <a:t>debería</a:t>
            </a:r>
            <a:r>
              <a:rPr lang="en-US" sz="1050" dirty="0">
                <a:cs typeface="Arial" charset="0"/>
              </a:rPr>
              <a:t> </a:t>
            </a:r>
            <a:r>
              <a:rPr lang="en-US" sz="1050" dirty="0" err="1">
                <a:cs typeface="Arial" charset="0"/>
              </a:rPr>
              <a:t>haber</a:t>
            </a:r>
            <a:r>
              <a:rPr lang="en-US" sz="1050" dirty="0">
                <a:cs typeface="Arial" charset="0"/>
              </a:rPr>
              <a:t> </a:t>
            </a:r>
            <a:r>
              <a:rPr lang="en-US" sz="1050" dirty="0" err="1">
                <a:cs typeface="Arial" charset="0"/>
              </a:rPr>
              <a:t>hecho</a:t>
            </a:r>
            <a:endParaRPr lang="en-US" sz="1050" dirty="0">
              <a:cs typeface="Arial" charset="0"/>
            </a:endParaRPr>
          </a:p>
        </p:txBody>
      </p:sp>
      <p:sp>
        <p:nvSpPr>
          <p:cNvPr id="27" name="Rectangle 7"/>
          <p:cNvSpPr>
            <a:spLocks noChangeArrowheads="1"/>
          </p:cNvSpPr>
          <p:nvPr/>
        </p:nvSpPr>
        <p:spPr bwMode="auto">
          <a:xfrm>
            <a:off x="997667" y="3952087"/>
            <a:ext cx="2713131" cy="914400"/>
          </a:xfrm>
          <a:prstGeom prst="rect">
            <a:avLst/>
          </a:prstGeom>
          <a:solidFill>
            <a:schemeClr val="accent1"/>
          </a:solidFill>
          <a:ln w="9525">
            <a:solidFill>
              <a:schemeClr val="tx1"/>
            </a:solidFill>
            <a:miter lim="800000"/>
            <a:headEnd/>
            <a:tailEnd/>
          </a:ln>
        </p:spPr>
        <p:txBody>
          <a:bodyPr wrap="none" lIns="68573" tIns="34287" rIns="68573" bIns="34287" anchor="ctr"/>
          <a:lstStyle/>
          <a:p>
            <a:pPr algn="ctr" defTabSz="684610"/>
            <a:r>
              <a:rPr lang="en-US" dirty="0">
                <a:cs typeface="Arial" charset="0"/>
              </a:rPr>
              <a:t>Culpa</a:t>
            </a:r>
          </a:p>
          <a:p>
            <a:pPr algn="ctr" defTabSz="684610"/>
            <a:r>
              <a:rPr lang="en-US" sz="1050" dirty="0" err="1">
                <a:cs typeface="Arial" charset="0"/>
              </a:rPr>
              <a:t>Hice</a:t>
            </a:r>
            <a:r>
              <a:rPr lang="en-US" sz="1050" dirty="0">
                <a:cs typeface="Arial" charset="0"/>
              </a:rPr>
              <a:t> </a:t>
            </a:r>
            <a:r>
              <a:rPr lang="en-US" sz="1050" dirty="0" err="1">
                <a:cs typeface="Arial" charset="0"/>
              </a:rPr>
              <a:t>algo</a:t>
            </a:r>
            <a:r>
              <a:rPr lang="en-US" sz="1050" dirty="0">
                <a:cs typeface="Arial" charset="0"/>
              </a:rPr>
              <a:t> </a:t>
            </a:r>
            <a:r>
              <a:rPr lang="en-US" sz="1050" dirty="0" err="1">
                <a:cs typeface="Arial" charset="0"/>
              </a:rPr>
              <a:t>malo</a:t>
            </a:r>
            <a:r>
              <a:rPr lang="en-US" sz="1050" dirty="0">
                <a:cs typeface="Arial" charset="0"/>
              </a:rPr>
              <a:t> </a:t>
            </a:r>
            <a:r>
              <a:rPr lang="en-US" sz="1050" dirty="0" err="1">
                <a:cs typeface="Arial" charset="0"/>
              </a:rPr>
              <a:t>que</a:t>
            </a:r>
            <a:endParaRPr lang="en-US" sz="1050" dirty="0">
              <a:cs typeface="Arial" charset="0"/>
            </a:endParaRPr>
          </a:p>
          <a:p>
            <a:pPr algn="ctr" defTabSz="684610"/>
            <a:r>
              <a:rPr lang="en-US" sz="1050" dirty="0">
                <a:cs typeface="Arial" charset="0"/>
              </a:rPr>
              <a:t>no </a:t>
            </a:r>
            <a:r>
              <a:rPr lang="en-US" sz="1050" dirty="0" err="1">
                <a:cs typeface="Arial" charset="0"/>
              </a:rPr>
              <a:t>debería</a:t>
            </a:r>
            <a:r>
              <a:rPr lang="en-US" sz="1050" dirty="0">
                <a:cs typeface="Arial" charset="0"/>
              </a:rPr>
              <a:t> </a:t>
            </a:r>
            <a:r>
              <a:rPr lang="en-US" sz="1050" dirty="0" err="1">
                <a:cs typeface="Arial" charset="0"/>
              </a:rPr>
              <a:t>haber</a:t>
            </a:r>
            <a:r>
              <a:rPr lang="en-US" sz="1050" dirty="0">
                <a:cs typeface="Arial" charset="0"/>
              </a:rPr>
              <a:t> </a:t>
            </a:r>
            <a:r>
              <a:rPr lang="en-US" sz="1050" dirty="0" err="1">
                <a:cs typeface="Arial" charset="0"/>
              </a:rPr>
              <a:t>hecho</a:t>
            </a:r>
            <a:endParaRPr lang="en-US" sz="1050" dirty="0">
              <a:cs typeface="Arial" charset="0"/>
            </a:endParaRPr>
          </a:p>
        </p:txBody>
      </p:sp>
    </p:spTree>
    <p:extLst>
      <p:ext uri="{BB962C8B-B14F-4D97-AF65-F5344CB8AC3E}">
        <p14:creationId xmlns:p14="http://schemas.microsoft.com/office/powerpoint/2010/main" val="3299465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3003"/>
                                        </p:tgtEl>
                                        <p:attrNameLst>
                                          <p:attrName>style.visibility</p:attrName>
                                        </p:attrNameLst>
                                      </p:cBhvr>
                                      <p:to>
                                        <p:strVal val="visible"/>
                                      </p:to>
                                    </p:set>
                                    <p:animEffect transition="in" filter="wipe(up)">
                                      <p:cBhvr>
                                        <p:cTn id="7" dur="500"/>
                                        <p:tgtEl>
                                          <p:spTgt spid="2130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3007"/>
                                        </p:tgtEl>
                                        <p:attrNameLst>
                                          <p:attrName>style.visibility</p:attrName>
                                        </p:attrNameLst>
                                      </p:cBhvr>
                                      <p:to>
                                        <p:strVal val="visible"/>
                                      </p:to>
                                    </p:set>
                                    <p:animEffect transition="in" filter="fade">
                                      <p:cBhvr>
                                        <p:cTn id="17" dur="500"/>
                                        <p:tgtEl>
                                          <p:spTgt spid="2130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13004"/>
                                        </p:tgtEl>
                                        <p:attrNameLst>
                                          <p:attrName>style.visibility</p:attrName>
                                        </p:attrNameLst>
                                      </p:cBhvr>
                                      <p:to>
                                        <p:strVal val="visible"/>
                                      </p:to>
                                    </p:set>
                                    <p:animEffect transition="in" filter="wipe(up)">
                                      <p:cBhvr>
                                        <p:cTn id="22" dur="500"/>
                                        <p:tgtEl>
                                          <p:spTgt spid="2130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up)">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3008"/>
                                        </p:tgtEl>
                                        <p:attrNameLst>
                                          <p:attrName>style.visibility</p:attrName>
                                        </p:attrNameLst>
                                      </p:cBhvr>
                                      <p:to>
                                        <p:strVal val="visible"/>
                                      </p:to>
                                    </p:set>
                                    <p:animEffect transition="in" filter="fade">
                                      <p:cBhvr>
                                        <p:cTn id="32" dur="500"/>
                                        <p:tgtEl>
                                          <p:spTgt spid="21300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13006"/>
                                        </p:tgtEl>
                                        <p:attrNameLst>
                                          <p:attrName>style.visibility</p:attrName>
                                        </p:attrNameLst>
                                      </p:cBhvr>
                                      <p:to>
                                        <p:strVal val="visible"/>
                                      </p:to>
                                    </p:set>
                                    <p:animEffect transition="in" filter="wipe(up)">
                                      <p:cBhvr>
                                        <p:cTn id="37" dur="500"/>
                                        <p:tgtEl>
                                          <p:spTgt spid="21300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3009"/>
                                        </p:tgtEl>
                                        <p:attrNameLst>
                                          <p:attrName>style.visibility</p:attrName>
                                        </p:attrNameLst>
                                      </p:cBhvr>
                                      <p:to>
                                        <p:strVal val="visible"/>
                                      </p:to>
                                    </p:set>
                                    <p:animEffect transition="in" filter="fade">
                                      <p:cBhvr>
                                        <p:cTn id="47" dur="500"/>
                                        <p:tgtEl>
                                          <p:spTgt spid="21300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13005"/>
                                        </p:tgtEl>
                                        <p:attrNameLst>
                                          <p:attrName>style.visibility</p:attrName>
                                        </p:attrNameLst>
                                      </p:cBhvr>
                                      <p:to>
                                        <p:strVal val="visible"/>
                                      </p:to>
                                    </p:set>
                                    <p:animEffect transition="in" filter="wipe(up)">
                                      <p:cBhvr>
                                        <p:cTn id="52" dur="500"/>
                                        <p:tgtEl>
                                          <p:spTgt spid="21300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up)">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3010"/>
                                        </p:tgtEl>
                                        <p:attrNameLst>
                                          <p:attrName>style.visibility</p:attrName>
                                        </p:attrNameLst>
                                      </p:cBhvr>
                                      <p:to>
                                        <p:strVal val="visible"/>
                                      </p:to>
                                    </p:set>
                                    <p:animEffect transition="in" filter="fade">
                                      <p:cBhvr>
                                        <p:cTn id="62" dur="500"/>
                                        <p:tgtEl>
                                          <p:spTgt spid="21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03" grpId="0" animBg="1"/>
      <p:bldP spid="213007" grpId="0"/>
      <p:bldP spid="213004" grpId="0" animBg="1"/>
      <p:bldP spid="213008" grpId="0"/>
      <p:bldP spid="213006" grpId="0" animBg="1"/>
      <p:bldP spid="213009" grpId="0"/>
      <p:bldP spid="213005" grpId="0" animBg="1"/>
      <p:bldP spid="213010" grpId="0"/>
      <p:bldP spid="24" grpId="0" animBg="1"/>
      <p:bldP spid="25" grpId="0" animBg="1"/>
      <p:bldP spid="26" grpId="0" animBg="1"/>
      <p:bldP spid="27"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Shape 262">
            <a:extLst>
              <a:ext uri="{FF2B5EF4-FFF2-40B4-BE49-F238E27FC236}">
                <a16:creationId xmlns:a16="http://schemas.microsoft.com/office/drawing/2014/main" id="{AB8E2A34-A93D-45CA-8148-C618F404113D}"/>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14019" name="Rectangle 2"/>
          <p:cNvSpPr>
            <a:spLocks noGrp="1" noChangeArrowheads="1"/>
          </p:cNvSpPr>
          <p:nvPr>
            <p:ph type="title" idx="4294967295"/>
          </p:nvPr>
        </p:nvSpPr>
        <p:spPr>
          <a:xfrm>
            <a:off x="197755" y="108676"/>
            <a:ext cx="6156443" cy="323850"/>
          </a:xfrm>
          <a:noFill/>
        </p:spPr>
        <p:txBody>
          <a:bodyPr vert="horz" wrap="square" lIns="67493" tIns="35096" rIns="67493" bIns="35096" numCol="1" anchor="t" anchorCtr="0" compatLnSpc="1">
            <a:prstTxWarp prst="textNoShape">
              <a:avLst/>
            </a:prstTxWarp>
          </a:bodyPr>
          <a:lstStyle/>
          <a:p>
            <a:pPr marL="134541" indent="-134541" defTabSz="684610">
              <a:lnSpc>
                <a:spcPct val="93000"/>
              </a:lnSpc>
              <a:buClr>
                <a:srgbClr val="00007D"/>
              </a:buCl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dirty="0" err="1"/>
              <a:t>Competencia</a:t>
            </a:r>
            <a:r>
              <a:rPr lang="en-US" dirty="0"/>
              <a:t> </a:t>
            </a:r>
            <a:r>
              <a:rPr lang="en-US" dirty="0" err="1"/>
              <a:t>emocional</a:t>
            </a:r>
            <a:endParaRPr lang="en-US" dirty="0"/>
          </a:p>
        </p:txBody>
      </p:sp>
      <p:sp>
        <p:nvSpPr>
          <p:cNvPr id="724995" name="Text Box 3" descr="Papel reciclado"/>
          <p:cNvSpPr txBox="1">
            <a:spLocks noChangeArrowheads="1"/>
          </p:cNvSpPr>
          <p:nvPr/>
        </p:nvSpPr>
        <p:spPr bwMode="auto">
          <a:xfrm>
            <a:off x="467544" y="765573"/>
            <a:ext cx="8352928" cy="284679"/>
          </a:xfrm>
          <a:prstGeom prst="rect">
            <a:avLst/>
          </a:prstGeom>
          <a:blipFill dpi="0" rotWithShape="1">
            <a:blip r:embed="rId3" cstate="print"/>
            <a:srcRect/>
            <a:tile tx="0" ty="0" sx="100000" sy="100000" flip="none" algn="tl"/>
          </a:blipFill>
          <a:ln w="9525">
            <a:solidFill>
              <a:schemeClr val="tx1"/>
            </a:solidFill>
            <a:miter lim="800000"/>
            <a:headEnd/>
            <a:tailEnd/>
          </a:ln>
          <a:effectLst>
            <a:outerShdw dist="107763" dir="2700000" algn="ctr" rotWithShape="0">
              <a:srgbClr val="808080">
                <a:alpha val="50000"/>
              </a:srgbClr>
            </a:outerShdw>
          </a:effectLst>
        </p:spPr>
        <p:txBody>
          <a:bodyPr wrap="square" lIns="68565" tIns="34283" rIns="68565" bIns="34283">
            <a:spAutoFit/>
          </a:bodyPr>
          <a:lstStyle/>
          <a:p>
            <a:pPr algn="ctr" defTabSz="684610"/>
            <a:r>
              <a:rPr lang="en-US" sz="1400">
                <a:solidFill>
                  <a:srgbClr val="292929"/>
                </a:solidFill>
              </a:rPr>
              <a:t>TODA EMOCIÓN “TRAE” UN MENSAJE Y DEMANDA UNA ACCIÓN DE NUESTRA PARTE</a:t>
            </a:r>
            <a:r>
              <a:rPr lang="en-US" sz="1400"/>
              <a:t> </a:t>
            </a:r>
          </a:p>
        </p:txBody>
      </p:sp>
      <p:sp>
        <p:nvSpPr>
          <p:cNvPr id="724996" name="Text Box 4"/>
          <p:cNvSpPr txBox="1">
            <a:spLocks noChangeArrowheads="1"/>
          </p:cNvSpPr>
          <p:nvPr/>
        </p:nvSpPr>
        <p:spPr bwMode="auto">
          <a:xfrm>
            <a:off x="2868662" y="1191562"/>
            <a:ext cx="1487091" cy="300068"/>
          </a:xfrm>
          <a:prstGeom prst="rect">
            <a:avLst/>
          </a:prstGeom>
          <a:noFill/>
          <a:ln w="9525">
            <a:noFill/>
            <a:miter lim="800000"/>
            <a:headEnd/>
            <a:tailEnd/>
          </a:ln>
        </p:spPr>
        <p:txBody>
          <a:bodyPr lIns="68565" tIns="34283" rIns="68565" bIns="34283">
            <a:spAutoFit/>
          </a:bodyPr>
          <a:lstStyle/>
          <a:p>
            <a:pPr marL="342900" indent="-342900" algn="ctr" defTabSz="684610"/>
            <a:r>
              <a:rPr lang="en-US" sz="1500" u="sng" dirty="0">
                <a:solidFill>
                  <a:srgbClr val="292929"/>
                </a:solidFill>
              </a:rPr>
              <a:t>MENSAJE</a:t>
            </a:r>
          </a:p>
        </p:txBody>
      </p:sp>
      <p:sp>
        <p:nvSpPr>
          <p:cNvPr id="724997" name="Text Box 5"/>
          <p:cNvSpPr txBox="1">
            <a:spLocks noChangeArrowheads="1"/>
          </p:cNvSpPr>
          <p:nvPr/>
        </p:nvSpPr>
        <p:spPr bwMode="auto">
          <a:xfrm>
            <a:off x="5174332" y="1168004"/>
            <a:ext cx="1485900" cy="300068"/>
          </a:xfrm>
          <a:prstGeom prst="rect">
            <a:avLst/>
          </a:prstGeom>
          <a:noFill/>
          <a:ln w="9525">
            <a:noFill/>
            <a:miter lim="800000"/>
            <a:headEnd/>
            <a:tailEnd/>
          </a:ln>
        </p:spPr>
        <p:txBody>
          <a:bodyPr lIns="68565" tIns="34283" rIns="68565" bIns="34283">
            <a:spAutoFit/>
          </a:bodyPr>
          <a:lstStyle/>
          <a:p>
            <a:pPr marL="342900" indent="-342900" algn="ctr" defTabSz="684610"/>
            <a:r>
              <a:rPr lang="en-US" sz="1500" u="sng" dirty="0">
                <a:solidFill>
                  <a:srgbClr val="292929"/>
                </a:solidFill>
              </a:rPr>
              <a:t>ACCIÓN</a:t>
            </a:r>
          </a:p>
        </p:txBody>
      </p:sp>
      <p:sp>
        <p:nvSpPr>
          <p:cNvPr id="724998" name="Text Box 6"/>
          <p:cNvSpPr txBox="1">
            <a:spLocks noChangeArrowheads="1"/>
          </p:cNvSpPr>
          <p:nvPr/>
        </p:nvSpPr>
        <p:spPr bwMode="auto">
          <a:xfrm>
            <a:off x="7026989" y="1090613"/>
            <a:ext cx="1487090" cy="530900"/>
          </a:xfrm>
          <a:prstGeom prst="rect">
            <a:avLst/>
          </a:prstGeom>
          <a:noFill/>
          <a:ln w="9525">
            <a:noFill/>
            <a:miter lim="800000"/>
            <a:headEnd/>
            <a:tailEnd/>
          </a:ln>
        </p:spPr>
        <p:txBody>
          <a:bodyPr lIns="68565" tIns="34283" rIns="68565" bIns="34283">
            <a:spAutoFit/>
          </a:bodyPr>
          <a:lstStyle/>
          <a:p>
            <a:pPr algn="ctr" defTabSz="684610"/>
            <a:r>
              <a:rPr lang="en-US" sz="1500" u="sng">
                <a:solidFill>
                  <a:srgbClr val="292929"/>
                </a:solidFill>
              </a:rPr>
              <a:t>COSTO DE NO RESPONDER</a:t>
            </a:r>
          </a:p>
        </p:txBody>
      </p:sp>
      <p:grpSp>
        <p:nvGrpSpPr>
          <p:cNvPr id="3" name="Grupo 2">
            <a:extLst>
              <a:ext uri="{FF2B5EF4-FFF2-40B4-BE49-F238E27FC236}">
                <a16:creationId xmlns:a16="http://schemas.microsoft.com/office/drawing/2014/main" id="{793DFCB0-A347-4195-BCF8-8DB0A09285D1}"/>
              </a:ext>
            </a:extLst>
          </p:cNvPr>
          <p:cNvGrpSpPr/>
          <p:nvPr/>
        </p:nvGrpSpPr>
        <p:grpSpPr>
          <a:xfrm>
            <a:off x="539552" y="1635646"/>
            <a:ext cx="4320257" cy="500123"/>
            <a:chOff x="539552" y="1635646"/>
            <a:chExt cx="4320257" cy="500123"/>
          </a:xfrm>
        </p:grpSpPr>
        <p:sp>
          <p:nvSpPr>
            <p:cNvPr id="724999" name="Text Box 7"/>
            <p:cNvSpPr txBox="1">
              <a:spLocks noChangeArrowheads="1"/>
            </p:cNvSpPr>
            <p:nvPr/>
          </p:nvSpPr>
          <p:spPr bwMode="auto">
            <a:xfrm>
              <a:off x="539552" y="1718701"/>
              <a:ext cx="1485900" cy="276985"/>
            </a:xfrm>
            <a:prstGeom prst="rect">
              <a:avLst/>
            </a:prstGeom>
            <a:noFill/>
            <a:ln w="9525">
              <a:noFill/>
              <a:miter lim="800000"/>
              <a:headEnd/>
              <a:tailEnd/>
            </a:ln>
          </p:spPr>
          <p:txBody>
            <a:bodyPr lIns="68565" tIns="34283" rIns="68565" bIns="34283">
              <a:spAutoFit/>
            </a:bodyPr>
            <a:lstStyle/>
            <a:p>
              <a:pPr marL="342900" indent="-342900" algn="ctr" defTabSz="684610"/>
              <a:r>
                <a:rPr lang="en-US" sz="1350" dirty="0">
                  <a:solidFill>
                    <a:srgbClr val="292929"/>
                  </a:solidFill>
                </a:rPr>
                <a:t>TRISTEZA</a:t>
              </a:r>
            </a:p>
          </p:txBody>
        </p:sp>
        <p:sp>
          <p:nvSpPr>
            <p:cNvPr id="725000" name="Text Box 8"/>
            <p:cNvSpPr txBox="1">
              <a:spLocks noChangeArrowheads="1"/>
            </p:cNvSpPr>
            <p:nvPr/>
          </p:nvSpPr>
          <p:spPr bwMode="auto">
            <a:xfrm>
              <a:off x="2411537" y="1635646"/>
              <a:ext cx="2448272" cy="500123"/>
            </a:xfrm>
            <a:prstGeom prst="rect">
              <a:avLst/>
            </a:prstGeom>
            <a:noFill/>
            <a:ln w="9525">
              <a:noFill/>
              <a:miter lim="800000"/>
              <a:headEnd/>
              <a:tailEnd/>
            </a:ln>
          </p:spPr>
          <p:txBody>
            <a:bodyPr wrap="square" lIns="68565" tIns="34283" rIns="68565" bIns="34283">
              <a:spAutoFit/>
            </a:bodyPr>
            <a:lstStyle/>
            <a:p>
              <a:pPr algn="ctr" defTabSz="684610">
                <a:spcBef>
                  <a:spcPts val="0"/>
                </a:spcBef>
              </a:pPr>
              <a:r>
                <a:rPr lang="en-US" sz="1400" b="0" dirty="0" err="1"/>
                <a:t>Algo</a:t>
              </a:r>
              <a:r>
                <a:rPr lang="en-US" sz="1400" b="0" dirty="0"/>
                <a:t> </a:t>
              </a:r>
              <a:r>
                <a:rPr lang="en-US" sz="1400" b="0" dirty="0" err="1"/>
                <a:t>valioso</a:t>
              </a:r>
              <a:r>
                <a:rPr lang="en-US" sz="1400" b="0" dirty="0"/>
                <a:t> se </a:t>
              </a:r>
              <a:r>
                <a:rPr lang="en-US" sz="1400" b="0" dirty="0" err="1"/>
                <a:t>perdió</a:t>
              </a:r>
              <a:r>
                <a:rPr lang="en-US" sz="1400" b="0" dirty="0"/>
                <a:t> / </a:t>
              </a:r>
            </a:p>
            <a:p>
              <a:pPr algn="ctr" defTabSz="684610">
                <a:spcBef>
                  <a:spcPts val="0"/>
                </a:spcBef>
              </a:pPr>
              <a:r>
                <a:rPr lang="en-US" sz="1400" b="0" dirty="0" err="1"/>
                <a:t>Algo</a:t>
              </a:r>
              <a:r>
                <a:rPr lang="en-US" sz="1400" b="0" dirty="0"/>
                <a:t> </a:t>
              </a:r>
              <a:r>
                <a:rPr lang="en-US" sz="1400" b="0" dirty="0" err="1"/>
                <a:t>malo</a:t>
              </a:r>
              <a:r>
                <a:rPr lang="en-US" sz="1400" b="0" dirty="0"/>
                <a:t> </a:t>
              </a:r>
              <a:r>
                <a:rPr lang="en-US" sz="1400" b="0" dirty="0" err="1"/>
                <a:t>pasó</a:t>
              </a:r>
              <a:r>
                <a:rPr lang="en-US" sz="1400" b="0" dirty="0"/>
                <a:t>. (</a:t>
              </a:r>
              <a:r>
                <a:rPr lang="en-US" sz="1400" b="0" dirty="0" err="1"/>
                <a:t>Facticidad</a:t>
              </a:r>
              <a:r>
                <a:rPr lang="en-US" sz="1400" b="0" dirty="0"/>
                <a:t>).</a:t>
              </a:r>
              <a:endParaRPr lang="en-US" sz="1400" b="0" dirty="0">
                <a:solidFill>
                  <a:srgbClr val="292929"/>
                </a:solidFill>
              </a:endParaRPr>
            </a:p>
          </p:txBody>
        </p:sp>
      </p:grpSp>
      <p:sp>
        <p:nvSpPr>
          <p:cNvPr id="725001" name="Text Box 9"/>
          <p:cNvSpPr txBox="1">
            <a:spLocks noChangeArrowheads="1"/>
          </p:cNvSpPr>
          <p:nvPr/>
        </p:nvSpPr>
        <p:spPr bwMode="auto">
          <a:xfrm>
            <a:off x="5356472" y="1657289"/>
            <a:ext cx="1108472" cy="796358"/>
          </a:xfrm>
          <a:prstGeom prst="rect">
            <a:avLst/>
          </a:prstGeom>
          <a:noFill/>
          <a:ln w="9525">
            <a:noFill/>
            <a:miter lim="800000"/>
            <a:headEnd/>
            <a:tailEnd/>
          </a:ln>
        </p:spPr>
        <p:txBody>
          <a:bodyPr wrap="square" lIns="68565" tIns="34283" rIns="68565" bIns="34283">
            <a:spAutoFit/>
          </a:bodyPr>
          <a:lstStyle/>
          <a:p>
            <a:pPr algn="ctr" defTabSz="684610"/>
            <a:r>
              <a:rPr lang="en-US" sz="1350" b="0" dirty="0" err="1">
                <a:solidFill>
                  <a:schemeClr val="accent5">
                    <a:lumMod val="75000"/>
                  </a:schemeClr>
                </a:solidFill>
              </a:rPr>
              <a:t>Duelo</a:t>
            </a:r>
            <a:r>
              <a:rPr lang="en-US" sz="1350" b="0" dirty="0">
                <a:solidFill>
                  <a:schemeClr val="accent5">
                    <a:lumMod val="75000"/>
                  </a:schemeClr>
                </a:solidFill>
              </a:rPr>
              <a:t> [</a:t>
            </a:r>
            <a:r>
              <a:rPr lang="en-US" sz="1350" b="0" dirty="0" err="1">
                <a:solidFill>
                  <a:schemeClr val="accent5">
                    <a:lumMod val="75000"/>
                  </a:schemeClr>
                </a:solidFill>
              </a:rPr>
              <a:t>Aceptación</a:t>
            </a:r>
            <a:r>
              <a:rPr lang="en-US" sz="1350" b="0" dirty="0">
                <a:solidFill>
                  <a:schemeClr val="accent5">
                    <a:lumMod val="75000"/>
                  </a:schemeClr>
                </a:solidFill>
              </a:rPr>
              <a:t>]</a:t>
            </a:r>
          </a:p>
          <a:p>
            <a:pPr algn="ctr" defTabSz="684610"/>
            <a:endParaRPr lang="en-US" sz="1350" dirty="0">
              <a:solidFill>
                <a:schemeClr val="accent5">
                  <a:lumMod val="75000"/>
                </a:schemeClr>
              </a:solidFill>
            </a:endParaRPr>
          </a:p>
        </p:txBody>
      </p:sp>
      <p:sp>
        <p:nvSpPr>
          <p:cNvPr id="725002" name="Text Box 10"/>
          <p:cNvSpPr txBox="1">
            <a:spLocks noChangeArrowheads="1"/>
          </p:cNvSpPr>
          <p:nvPr/>
        </p:nvSpPr>
        <p:spPr bwMode="auto">
          <a:xfrm>
            <a:off x="7208485" y="1603761"/>
            <a:ext cx="1198345" cy="692483"/>
          </a:xfrm>
          <a:prstGeom prst="rect">
            <a:avLst/>
          </a:prstGeom>
          <a:noFill/>
          <a:ln w="9525">
            <a:noFill/>
            <a:miter lim="800000"/>
            <a:headEnd/>
            <a:tailEnd/>
          </a:ln>
        </p:spPr>
        <p:txBody>
          <a:bodyPr wrap="square" lIns="68565" tIns="34283" rIns="68565" bIns="34283">
            <a:spAutoFit/>
          </a:bodyPr>
          <a:lstStyle/>
          <a:p>
            <a:pPr algn="ctr" defTabSz="684610"/>
            <a:r>
              <a:rPr lang="en-US" sz="1350" b="0" dirty="0">
                <a:solidFill>
                  <a:schemeClr val="accent5">
                    <a:lumMod val="75000"/>
                  </a:schemeClr>
                </a:solidFill>
              </a:rPr>
              <a:t>Estado de </a:t>
            </a:r>
            <a:r>
              <a:rPr lang="en-US" sz="1350" b="0" dirty="0" err="1">
                <a:solidFill>
                  <a:schemeClr val="accent5">
                    <a:lumMod val="75000"/>
                  </a:schemeClr>
                </a:solidFill>
              </a:rPr>
              <a:t>Melancolía</a:t>
            </a:r>
            <a:r>
              <a:rPr lang="en-US" sz="1350" b="0" dirty="0">
                <a:solidFill>
                  <a:schemeClr val="accent5">
                    <a:lumMod val="75000"/>
                  </a:schemeClr>
                </a:solidFill>
              </a:rPr>
              <a:t> / </a:t>
            </a:r>
            <a:r>
              <a:rPr lang="en-US" sz="1350" b="0" dirty="0" err="1">
                <a:solidFill>
                  <a:schemeClr val="accent5">
                    <a:lumMod val="75000"/>
                  </a:schemeClr>
                </a:solidFill>
              </a:rPr>
              <a:t>Depresión</a:t>
            </a:r>
            <a:endParaRPr lang="en-US" sz="1350" b="0" dirty="0">
              <a:solidFill>
                <a:schemeClr val="accent5">
                  <a:lumMod val="75000"/>
                </a:schemeClr>
              </a:solidFill>
            </a:endParaRPr>
          </a:p>
        </p:txBody>
      </p:sp>
      <p:grpSp>
        <p:nvGrpSpPr>
          <p:cNvPr id="5" name="Grupo 4">
            <a:extLst>
              <a:ext uri="{FF2B5EF4-FFF2-40B4-BE49-F238E27FC236}">
                <a16:creationId xmlns:a16="http://schemas.microsoft.com/office/drawing/2014/main" id="{E7675176-1675-47BE-8452-F14FBAC56E04}"/>
              </a:ext>
            </a:extLst>
          </p:cNvPr>
          <p:cNvGrpSpPr/>
          <p:nvPr/>
        </p:nvGrpSpPr>
        <p:grpSpPr>
          <a:xfrm>
            <a:off x="728266" y="2379516"/>
            <a:ext cx="4026421" cy="500123"/>
            <a:chOff x="728266" y="2379516"/>
            <a:chExt cx="4026421" cy="500123"/>
          </a:xfrm>
        </p:grpSpPr>
        <p:sp>
          <p:nvSpPr>
            <p:cNvPr id="725003" name="Text Box 11"/>
            <p:cNvSpPr txBox="1">
              <a:spLocks noChangeArrowheads="1"/>
            </p:cNvSpPr>
            <p:nvPr/>
          </p:nvSpPr>
          <p:spPr bwMode="auto">
            <a:xfrm>
              <a:off x="728266" y="2510789"/>
              <a:ext cx="1108472" cy="276985"/>
            </a:xfrm>
            <a:prstGeom prst="rect">
              <a:avLst/>
            </a:prstGeom>
            <a:noFill/>
            <a:ln w="9525">
              <a:noFill/>
              <a:miter lim="800000"/>
              <a:headEnd/>
              <a:tailEnd/>
            </a:ln>
          </p:spPr>
          <p:txBody>
            <a:bodyPr lIns="68565" tIns="34283" rIns="68565" bIns="34283">
              <a:spAutoFit/>
            </a:bodyPr>
            <a:lstStyle/>
            <a:p>
              <a:pPr marL="342900" indent="-342900" algn="ctr" defTabSz="684610"/>
              <a:r>
                <a:rPr lang="en-US" sz="1350" dirty="0">
                  <a:solidFill>
                    <a:srgbClr val="292929"/>
                  </a:solidFill>
                </a:rPr>
                <a:t>MIEDO</a:t>
              </a:r>
            </a:p>
          </p:txBody>
        </p:sp>
        <p:sp>
          <p:nvSpPr>
            <p:cNvPr id="725004" name="Text Box 12"/>
            <p:cNvSpPr txBox="1">
              <a:spLocks noChangeArrowheads="1"/>
            </p:cNvSpPr>
            <p:nvPr/>
          </p:nvSpPr>
          <p:spPr bwMode="auto">
            <a:xfrm>
              <a:off x="2411537" y="2379516"/>
              <a:ext cx="2343150" cy="500123"/>
            </a:xfrm>
            <a:prstGeom prst="rect">
              <a:avLst/>
            </a:prstGeom>
            <a:noFill/>
            <a:ln w="9525">
              <a:noFill/>
              <a:miter lim="800000"/>
              <a:headEnd/>
              <a:tailEnd/>
            </a:ln>
          </p:spPr>
          <p:txBody>
            <a:bodyPr lIns="68565" tIns="34283" rIns="68565" bIns="34283">
              <a:spAutoFit/>
            </a:bodyPr>
            <a:lstStyle/>
            <a:p>
              <a:pPr algn="ctr" defTabSz="684610"/>
              <a:r>
                <a:rPr lang="en-US" sz="1400" b="0" dirty="0" err="1"/>
                <a:t>Algo</a:t>
              </a:r>
              <a:r>
                <a:rPr lang="en-US" sz="1400" b="0" dirty="0"/>
                <a:t> </a:t>
              </a:r>
              <a:r>
                <a:rPr lang="en-US" sz="1400" b="0" dirty="0" err="1"/>
                <a:t>malo</a:t>
              </a:r>
              <a:r>
                <a:rPr lang="en-US" sz="1400" b="0" dirty="0"/>
                <a:t> </a:t>
              </a:r>
              <a:r>
                <a:rPr lang="en-US" sz="1400" b="0" dirty="0" err="1"/>
                <a:t>puede</a:t>
              </a:r>
              <a:r>
                <a:rPr lang="en-US" sz="1400" b="0" dirty="0"/>
                <a:t> </a:t>
              </a:r>
              <a:r>
                <a:rPr lang="en-US" sz="1400" b="0" dirty="0" err="1"/>
                <a:t>ocurrir</a:t>
              </a:r>
              <a:r>
                <a:rPr lang="en-US" sz="1400" b="0" dirty="0"/>
                <a:t>. (</a:t>
              </a:r>
              <a:r>
                <a:rPr lang="en-US" sz="1400" b="0" dirty="0" err="1"/>
                <a:t>Posibilidad</a:t>
              </a:r>
              <a:r>
                <a:rPr lang="en-US" sz="1400" b="0" dirty="0"/>
                <a:t>)</a:t>
              </a:r>
            </a:p>
          </p:txBody>
        </p:sp>
      </p:grpSp>
      <p:sp>
        <p:nvSpPr>
          <p:cNvPr id="725005" name="Text Box 13"/>
          <p:cNvSpPr txBox="1">
            <a:spLocks noChangeArrowheads="1"/>
          </p:cNvSpPr>
          <p:nvPr/>
        </p:nvSpPr>
        <p:spPr bwMode="auto">
          <a:xfrm>
            <a:off x="5442198" y="2453329"/>
            <a:ext cx="1047750" cy="276985"/>
          </a:xfrm>
          <a:prstGeom prst="rect">
            <a:avLst/>
          </a:prstGeom>
          <a:noFill/>
          <a:ln w="9525">
            <a:noFill/>
            <a:miter lim="800000"/>
            <a:headEnd/>
            <a:tailEnd/>
          </a:ln>
        </p:spPr>
        <p:txBody>
          <a:bodyPr lIns="68565" tIns="34283" rIns="68565" bIns="34283">
            <a:spAutoFit/>
          </a:bodyPr>
          <a:lstStyle/>
          <a:p>
            <a:pPr defTabSz="684610"/>
            <a:r>
              <a:rPr lang="en-US" sz="1350" b="0" dirty="0" err="1">
                <a:solidFill>
                  <a:schemeClr val="accent5">
                    <a:lumMod val="75000"/>
                  </a:schemeClr>
                </a:solidFill>
              </a:rPr>
              <a:t>Prepararse</a:t>
            </a:r>
            <a:endParaRPr lang="en-US" sz="1350" b="0" dirty="0">
              <a:solidFill>
                <a:schemeClr val="accent5">
                  <a:lumMod val="75000"/>
                </a:schemeClr>
              </a:solidFill>
            </a:endParaRPr>
          </a:p>
        </p:txBody>
      </p:sp>
      <p:sp>
        <p:nvSpPr>
          <p:cNvPr id="725006" name="Text Box 14"/>
          <p:cNvSpPr txBox="1">
            <a:spLocks noChangeArrowheads="1"/>
          </p:cNvSpPr>
          <p:nvPr/>
        </p:nvSpPr>
        <p:spPr bwMode="auto">
          <a:xfrm>
            <a:off x="7160338" y="2423464"/>
            <a:ext cx="1314450" cy="796358"/>
          </a:xfrm>
          <a:prstGeom prst="rect">
            <a:avLst/>
          </a:prstGeom>
          <a:noFill/>
          <a:ln w="9525">
            <a:noFill/>
            <a:miter lim="800000"/>
            <a:headEnd/>
            <a:tailEnd/>
          </a:ln>
        </p:spPr>
        <p:txBody>
          <a:bodyPr lIns="68565" tIns="34283" rIns="68565" bIns="34283">
            <a:spAutoFit/>
          </a:bodyPr>
          <a:lstStyle/>
          <a:p>
            <a:pPr algn="ctr" defTabSz="684610"/>
            <a:r>
              <a:rPr lang="en-US" sz="1350" b="0" dirty="0">
                <a:solidFill>
                  <a:schemeClr val="accent5">
                    <a:lumMod val="75000"/>
                  </a:schemeClr>
                </a:solidFill>
              </a:rPr>
              <a:t>Estado de </a:t>
            </a:r>
            <a:r>
              <a:rPr lang="en-US" sz="1350" b="0" dirty="0" err="1">
                <a:solidFill>
                  <a:schemeClr val="accent5">
                    <a:lumMod val="75000"/>
                  </a:schemeClr>
                </a:solidFill>
              </a:rPr>
              <a:t>Ansiedad</a:t>
            </a:r>
            <a:endParaRPr lang="en-US" sz="1350" b="0" dirty="0">
              <a:solidFill>
                <a:schemeClr val="accent5">
                  <a:lumMod val="75000"/>
                </a:schemeClr>
              </a:solidFill>
            </a:endParaRPr>
          </a:p>
          <a:p>
            <a:pPr algn="ctr" defTabSz="684610"/>
            <a:endParaRPr lang="en-US" sz="1350" b="0" dirty="0">
              <a:solidFill>
                <a:schemeClr val="accent5">
                  <a:lumMod val="75000"/>
                </a:schemeClr>
              </a:solidFill>
            </a:endParaRPr>
          </a:p>
        </p:txBody>
      </p:sp>
      <p:grpSp>
        <p:nvGrpSpPr>
          <p:cNvPr id="6" name="Grupo 5">
            <a:extLst>
              <a:ext uri="{FF2B5EF4-FFF2-40B4-BE49-F238E27FC236}">
                <a16:creationId xmlns:a16="http://schemas.microsoft.com/office/drawing/2014/main" id="{B81BE783-7144-4D45-BC28-40814C52C845}"/>
              </a:ext>
            </a:extLst>
          </p:cNvPr>
          <p:cNvGrpSpPr/>
          <p:nvPr/>
        </p:nvGrpSpPr>
        <p:grpSpPr>
          <a:xfrm>
            <a:off x="728266" y="3249635"/>
            <a:ext cx="4131543" cy="715566"/>
            <a:chOff x="728266" y="3249635"/>
            <a:chExt cx="4131543" cy="715566"/>
          </a:xfrm>
        </p:grpSpPr>
        <p:sp>
          <p:nvSpPr>
            <p:cNvPr id="725007" name="Text Box 15"/>
            <p:cNvSpPr txBox="1">
              <a:spLocks noChangeArrowheads="1"/>
            </p:cNvSpPr>
            <p:nvPr/>
          </p:nvSpPr>
          <p:spPr bwMode="auto">
            <a:xfrm>
              <a:off x="728266" y="3363838"/>
              <a:ext cx="1108472" cy="276985"/>
            </a:xfrm>
            <a:prstGeom prst="rect">
              <a:avLst/>
            </a:prstGeom>
            <a:noFill/>
            <a:ln w="9525">
              <a:noFill/>
              <a:miter lim="800000"/>
              <a:headEnd/>
              <a:tailEnd/>
            </a:ln>
          </p:spPr>
          <p:txBody>
            <a:bodyPr lIns="68565" tIns="34283" rIns="68565" bIns="34283">
              <a:spAutoFit/>
            </a:bodyPr>
            <a:lstStyle/>
            <a:p>
              <a:pPr marL="342900" indent="-342900" algn="ctr" defTabSz="684610"/>
              <a:r>
                <a:rPr lang="en-US" sz="1350" dirty="0">
                  <a:solidFill>
                    <a:srgbClr val="292929"/>
                  </a:solidFill>
                </a:rPr>
                <a:t>ENOJO</a:t>
              </a:r>
            </a:p>
          </p:txBody>
        </p:sp>
        <p:sp>
          <p:nvSpPr>
            <p:cNvPr id="725008" name="Text Box 16"/>
            <p:cNvSpPr txBox="1">
              <a:spLocks noChangeArrowheads="1"/>
            </p:cNvSpPr>
            <p:nvPr/>
          </p:nvSpPr>
          <p:spPr bwMode="auto">
            <a:xfrm>
              <a:off x="2339752" y="3249635"/>
              <a:ext cx="2520057" cy="715566"/>
            </a:xfrm>
            <a:prstGeom prst="rect">
              <a:avLst/>
            </a:prstGeom>
            <a:noFill/>
            <a:ln w="9525">
              <a:noFill/>
              <a:miter lim="800000"/>
              <a:headEnd/>
              <a:tailEnd/>
            </a:ln>
          </p:spPr>
          <p:txBody>
            <a:bodyPr wrap="square" lIns="68565" tIns="34283" rIns="68565" bIns="34283">
              <a:spAutoFit/>
            </a:bodyPr>
            <a:lstStyle/>
            <a:p>
              <a:pPr algn="ctr" defTabSz="684610"/>
              <a:r>
                <a:rPr lang="en-US" sz="1400" b="0" dirty="0"/>
                <a:t>“</a:t>
              </a:r>
              <a:r>
                <a:rPr lang="en-US" sz="1400" b="0" dirty="0" err="1"/>
                <a:t>Alguien</a:t>
              </a:r>
              <a:r>
                <a:rPr lang="en-US" sz="1400" b="0" dirty="0"/>
                <a:t> </a:t>
              </a:r>
              <a:r>
                <a:rPr lang="en-US" sz="1400" b="0" dirty="0" err="1"/>
                <a:t>hizo</a:t>
              </a:r>
              <a:r>
                <a:rPr lang="en-US" sz="1400" b="0" dirty="0"/>
                <a:t> </a:t>
              </a:r>
              <a:r>
                <a:rPr lang="en-US" sz="1400" b="0" dirty="0" err="1"/>
                <a:t>algo</a:t>
              </a:r>
              <a:r>
                <a:rPr lang="en-US" sz="1400" b="0" dirty="0"/>
                <a:t> </a:t>
              </a:r>
              <a:r>
                <a:rPr lang="en-US" sz="1400" b="0" dirty="0" err="1"/>
                <a:t>malo</a:t>
              </a:r>
              <a:r>
                <a:rPr lang="en-US" sz="1400" b="0" dirty="0"/>
                <a:t> que no </a:t>
              </a:r>
              <a:r>
                <a:rPr lang="en-US" sz="1400" b="0" dirty="0" err="1"/>
                <a:t>debería</a:t>
              </a:r>
              <a:r>
                <a:rPr lang="en-US" sz="1400" b="0" dirty="0"/>
                <a:t> </a:t>
              </a:r>
              <a:r>
                <a:rPr lang="en-US" sz="1400" b="0" dirty="0" err="1"/>
                <a:t>haber</a:t>
              </a:r>
              <a:r>
                <a:rPr lang="en-US" sz="1400" b="0" dirty="0"/>
                <a:t> </a:t>
              </a:r>
              <a:r>
                <a:rPr lang="en-US" sz="1400" b="0" dirty="0" err="1"/>
                <a:t>hecho</a:t>
              </a:r>
              <a:r>
                <a:rPr lang="en-US" sz="1400" b="0" dirty="0"/>
                <a:t>”</a:t>
              </a:r>
            </a:p>
            <a:p>
              <a:pPr algn="ctr" defTabSz="684610">
                <a:spcBef>
                  <a:spcPts val="0"/>
                </a:spcBef>
              </a:pPr>
              <a:r>
                <a:rPr lang="en-US" sz="1400" b="0" dirty="0"/>
                <a:t>(</a:t>
              </a:r>
              <a:r>
                <a:rPr lang="en-US" sz="1400" b="0" dirty="0" err="1"/>
                <a:t>Facticidad</a:t>
              </a:r>
              <a:r>
                <a:rPr lang="en-US" sz="1400" b="0" dirty="0"/>
                <a:t>)</a:t>
              </a:r>
            </a:p>
          </p:txBody>
        </p:sp>
      </p:grpSp>
      <p:sp>
        <p:nvSpPr>
          <p:cNvPr id="725009" name="Text Box 17"/>
          <p:cNvSpPr txBox="1">
            <a:spLocks noChangeArrowheads="1"/>
          </p:cNvSpPr>
          <p:nvPr/>
        </p:nvSpPr>
        <p:spPr bwMode="auto">
          <a:xfrm>
            <a:off x="5368379" y="3093179"/>
            <a:ext cx="1096565" cy="796358"/>
          </a:xfrm>
          <a:prstGeom prst="rect">
            <a:avLst/>
          </a:prstGeom>
          <a:noFill/>
          <a:ln w="9525">
            <a:noFill/>
            <a:miter lim="800000"/>
            <a:headEnd/>
            <a:tailEnd/>
          </a:ln>
        </p:spPr>
        <p:txBody>
          <a:bodyPr wrap="square" lIns="68565" tIns="34283" rIns="68565" bIns="34283">
            <a:spAutoFit/>
          </a:bodyPr>
          <a:lstStyle/>
          <a:p>
            <a:pPr algn="ctr" defTabSz="684610"/>
            <a:r>
              <a:rPr lang="en-US" sz="1350" b="0" dirty="0" err="1">
                <a:solidFill>
                  <a:schemeClr val="accent5">
                    <a:lumMod val="75000"/>
                  </a:schemeClr>
                </a:solidFill>
              </a:rPr>
              <a:t>Reclamar</a:t>
            </a:r>
            <a:endParaRPr lang="en-US" sz="1350" b="0" dirty="0">
              <a:solidFill>
                <a:schemeClr val="accent5">
                  <a:lumMod val="75000"/>
                </a:schemeClr>
              </a:solidFill>
            </a:endParaRPr>
          </a:p>
          <a:p>
            <a:pPr algn="ctr" defTabSz="684610"/>
            <a:r>
              <a:rPr lang="en-US" sz="1350" b="0" dirty="0" err="1">
                <a:solidFill>
                  <a:schemeClr val="accent5">
                    <a:lumMod val="75000"/>
                  </a:schemeClr>
                </a:solidFill>
              </a:rPr>
              <a:t>Perdonar</a:t>
            </a:r>
            <a:r>
              <a:rPr lang="en-US" sz="1350" b="0" dirty="0">
                <a:solidFill>
                  <a:schemeClr val="accent5">
                    <a:lumMod val="75000"/>
                  </a:schemeClr>
                </a:solidFill>
              </a:rPr>
              <a:t> [</a:t>
            </a:r>
            <a:r>
              <a:rPr lang="en-US" sz="1350" b="0" dirty="0" err="1">
                <a:solidFill>
                  <a:schemeClr val="accent5">
                    <a:lumMod val="75000"/>
                  </a:schemeClr>
                </a:solidFill>
              </a:rPr>
              <a:t>Aceptación</a:t>
            </a:r>
            <a:r>
              <a:rPr lang="en-US" sz="1350" b="0" dirty="0">
                <a:solidFill>
                  <a:schemeClr val="accent5">
                    <a:lumMod val="75000"/>
                  </a:schemeClr>
                </a:solidFill>
              </a:rPr>
              <a:t>]</a:t>
            </a:r>
          </a:p>
        </p:txBody>
      </p:sp>
      <p:sp>
        <p:nvSpPr>
          <p:cNvPr id="725010" name="Text Box 18"/>
          <p:cNvSpPr txBox="1">
            <a:spLocks noChangeArrowheads="1"/>
          </p:cNvSpPr>
          <p:nvPr/>
        </p:nvSpPr>
        <p:spPr bwMode="auto">
          <a:xfrm>
            <a:off x="7160339" y="3243377"/>
            <a:ext cx="1348978" cy="796358"/>
          </a:xfrm>
          <a:prstGeom prst="rect">
            <a:avLst/>
          </a:prstGeom>
          <a:noFill/>
          <a:ln w="9525">
            <a:noFill/>
            <a:miter lim="800000"/>
            <a:headEnd/>
            <a:tailEnd/>
          </a:ln>
        </p:spPr>
        <p:txBody>
          <a:bodyPr lIns="68565" tIns="34283" rIns="68565" bIns="34283">
            <a:spAutoFit/>
          </a:bodyPr>
          <a:lstStyle/>
          <a:p>
            <a:pPr algn="ctr" defTabSz="684610"/>
            <a:r>
              <a:rPr lang="en-US" sz="1350" b="0" dirty="0">
                <a:solidFill>
                  <a:schemeClr val="accent5">
                    <a:lumMod val="75000"/>
                  </a:schemeClr>
                </a:solidFill>
              </a:rPr>
              <a:t>Estado de </a:t>
            </a:r>
            <a:r>
              <a:rPr lang="en-US" sz="1350" b="0" dirty="0" err="1">
                <a:solidFill>
                  <a:schemeClr val="accent5">
                    <a:lumMod val="75000"/>
                  </a:schemeClr>
                </a:solidFill>
              </a:rPr>
              <a:t>Resentimiento</a:t>
            </a:r>
            <a:endParaRPr lang="en-US" sz="1350" b="0" dirty="0">
              <a:solidFill>
                <a:schemeClr val="accent5">
                  <a:lumMod val="75000"/>
                </a:schemeClr>
              </a:solidFill>
            </a:endParaRPr>
          </a:p>
          <a:p>
            <a:pPr algn="ctr" defTabSz="684610"/>
            <a:endParaRPr lang="en-US" sz="1350" b="0" dirty="0">
              <a:solidFill>
                <a:schemeClr val="accent5">
                  <a:lumMod val="75000"/>
                </a:schemeClr>
              </a:solidFill>
            </a:endParaRPr>
          </a:p>
        </p:txBody>
      </p:sp>
      <p:grpSp>
        <p:nvGrpSpPr>
          <p:cNvPr id="7" name="Grupo 6">
            <a:extLst>
              <a:ext uri="{FF2B5EF4-FFF2-40B4-BE49-F238E27FC236}">
                <a16:creationId xmlns:a16="http://schemas.microsoft.com/office/drawing/2014/main" id="{DCA7739E-D8AB-4003-9981-2D513EE3CD9F}"/>
              </a:ext>
            </a:extLst>
          </p:cNvPr>
          <p:cNvGrpSpPr/>
          <p:nvPr/>
        </p:nvGrpSpPr>
        <p:grpSpPr>
          <a:xfrm>
            <a:off x="728266" y="4109494"/>
            <a:ext cx="3946650" cy="715566"/>
            <a:chOff x="728266" y="4109494"/>
            <a:chExt cx="3946650" cy="715566"/>
          </a:xfrm>
        </p:grpSpPr>
        <p:sp>
          <p:nvSpPr>
            <p:cNvPr id="725011" name="Text Box 19"/>
            <p:cNvSpPr txBox="1">
              <a:spLocks noChangeArrowheads="1"/>
            </p:cNvSpPr>
            <p:nvPr/>
          </p:nvSpPr>
          <p:spPr bwMode="auto">
            <a:xfrm>
              <a:off x="728266" y="4310989"/>
              <a:ext cx="1108472" cy="276985"/>
            </a:xfrm>
            <a:prstGeom prst="rect">
              <a:avLst/>
            </a:prstGeom>
            <a:noFill/>
            <a:ln w="9525">
              <a:noFill/>
              <a:miter lim="800000"/>
              <a:headEnd/>
              <a:tailEnd/>
            </a:ln>
          </p:spPr>
          <p:txBody>
            <a:bodyPr lIns="68565" tIns="34283" rIns="68565" bIns="34283">
              <a:spAutoFit/>
            </a:bodyPr>
            <a:lstStyle/>
            <a:p>
              <a:pPr marL="342900" indent="-342900" algn="ctr" defTabSz="684610"/>
              <a:r>
                <a:rPr lang="en-US" sz="1350" dirty="0">
                  <a:solidFill>
                    <a:srgbClr val="292929"/>
                  </a:solidFill>
                </a:rPr>
                <a:t>CULPA</a:t>
              </a:r>
            </a:p>
          </p:txBody>
        </p:sp>
        <p:sp>
          <p:nvSpPr>
            <p:cNvPr id="725012" name="Text Box 20"/>
            <p:cNvSpPr txBox="1">
              <a:spLocks noChangeArrowheads="1"/>
            </p:cNvSpPr>
            <p:nvPr/>
          </p:nvSpPr>
          <p:spPr bwMode="auto">
            <a:xfrm>
              <a:off x="2446066" y="4109494"/>
              <a:ext cx="2228850" cy="715566"/>
            </a:xfrm>
            <a:prstGeom prst="rect">
              <a:avLst/>
            </a:prstGeom>
            <a:noFill/>
            <a:ln w="9525">
              <a:noFill/>
              <a:miter lim="800000"/>
              <a:headEnd/>
              <a:tailEnd/>
            </a:ln>
          </p:spPr>
          <p:txBody>
            <a:bodyPr wrap="square" lIns="68565" tIns="34283" rIns="68565" bIns="34283">
              <a:spAutoFit/>
            </a:bodyPr>
            <a:lstStyle>
              <a:defPPr>
                <a:defRPr lang="es-ES"/>
              </a:defPPr>
              <a:lvl1pPr algn="ctr" defTabSz="684610">
                <a:defRPr sz="1400" b="0"/>
              </a:lvl1pPr>
            </a:lstStyle>
            <a:p>
              <a:r>
                <a:rPr lang="en-US" dirty="0" err="1"/>
                <a:t>Yo</a:t>
              </a:r>
              <a:r>
                <a:rPr lang="en-US" dirty="0"/>
                <a:t> </a:t>
              </a:r>
              <a:r>
                <a:rPr lang="en-US" dirty="0" err="1"/>
                <a:t>hice</a:t>
              </a:r>
              <a:r>
                <a:rPr lang="en-US" dirty="0"/>
                <a:t> </a:t>
              </a:r>
              <a:r>
                <a:rPr lang="en-US" dirty="0" err="1"/>
                <a:t>algo</a:t>
              </a:r>
              <a:r>
                <a:rPr lang="en-US" dirty="0"/>
                <a:t> </a:t>
              </a:r>
              <a:r>
                <a:rPr lang="en-US" dirty="0" err="1"/>
                <a:t>malo</a:t>
              </a:r>
              <a:r>
                <a:rPr lang="en-US" dirty="0"/>
                <a:t> que no </a:t>
              </a:r>
              <a:r>
                <a:rPr lang="en-US" dirty="0" err="1"/>
                <a:t>debería</a:t>
              </a:r>
              <a:r>
                <a:rPr lang="en-US" dirty="0"/>
                <a:t> </a:t>
              </a:r>
              <a:r>
                <a:rPr lang="en-US" dirty="0" err="1"/>
                <a:t>haber</a:t>
              </a:r>
              <a:r>
                <a:rPr lang="en-US" dirty="0"/>
                <a:t> </a:t>
              </a:r>
              <a:r>
                <a:rPr lang="en-US" dirty="0" err="1"/>
                <a:t>hecho</a:t>
              </a:r>
              <a:endParaRPr lang="en-US" dirty="0"/>
            </a:p>
            <a:p>
              <a:pPr>
                <a:spcBef>
                  <a:spcPts val="0"/>
                </a:spcBef>
              </a:pPr>
              <a:r>
                <a:rPr lang="en-US" dirty="0"/>
                <a:t>(</a:t>
              </a:r>
              <a:r>
                <a:rPr lang="en-US" dirty="0" err="1"/>
                <a:t>Facticidad</a:t>
              </a:r>
              <a:r>
                <a:rPr lang="en-US" dirty="0"/>
                <a:t>)</a:t>
              </a:r>
            </a:p>
          </p:txBody>
        </p:sp>
      </p:grpSp>
      <p:sp>
        <p:nvSpPr>
          <p:cNvPr id="725013" name="Text Box 21"/>
          <p:cNvSpPr txBox="1">
            <a:spLocks noChangeArrowheads="1"/>
          </p:cNvSpPr>
          <p:nvPr/>
        </p:nvSpPr>
        <p:spPr bwMode="auto">
          <a:xfrm>
            <a:off x="5112395" y="4033553"/>
            <a:ext cx="1600200" cy="796358"/>
          </a:xfrm>
          <a:prstGeom prst="rect">
            <a:avLst/>
          </a:prstGeom>
          <a:noFill/>
          <a:ln w="9525">
            <a:noFill/>
            <a:miter lim="800000"/>
            <a:headEnd/>
            <a:tailEnd/>
          </a:ln>
        </p:spPr>
        <p:txBody>
          <a:bodyPr wrap="square" lIns="68565" tIns="34283" rIns="68565" bIns="34283">
            <a:spAutoFit/>
          </a:bodyPr>
          <a:lstStyle/>
          <a:p>
            <a:pPr algn="ctr" defTabSz="684610"/>
            <a:r>
              <a:rPr lang="en-US" sz="1350" b="0" dirty="0" err="1">
                <a:solidFill>
                  <a:schemeClr val="accent5">
                    <a:lumMod val="75000"/>
                  </a:schemeClr>
                </a:solidFill>
              </a:rPr>
              <a:t>Pedir</a:t>
            </a:r>
            <a:r>
              <a:rPr lang="en-US" sz="1350" b="0" dirty="0">
                <a:solidFill>
                  <a:schemeClr val="accent5">
                    <a:lumMod val="75000"/>
                  </a:schemeClr>
                </a:solidFill>
              </a:rPr>
              <a:t> </a:t>
            </a:r>
            <a:r>
              <a:rPr lang="en-US" sz="1350" b="0" dirty="0" err="1">
                <a:solidFill>
                  <a:schemeClr val="accent5">
                    <a:lumMod val="75000"/>
                  </a:schemeClr>
                </a:solidFill>
              </a:rPr>
              <a:t>disculpas</a:t>
            </a:r>
            <a:endParaRPr lang="en-US" sz="1350" b="0" dirty="0">
              <a:solidFill>
                <a:schemeClr val="accent5">
                  <a:lumMod val="75000"/>
                </a:schemeClr>
              </a:solidFill>
            </a:endParaRPr>
          </a:p>
          <a:p>
            <a:pPr algn="ctr" defTabSz="684610"/>
            <a:r>
              <a:rPr lang="en-US" sz="1350" b="0" dirty="0">
                <a:solidFill>
                  <a:schemeClr val="accent5">
                    <a:lumMod val="75000"/>
                  </a:schemeClr>
                </a:solidFill>
              </a:rPr>
              <a:t>Auto-</a:t>
            </a:r>
            <a:r>
              <a:rPr lang="en-US" sz="1350" b="0" dirty="0" err="1">
                <a:solidFill>
                  <a:schemeClr val="accent5">
                    <a:lumMod val="75000"/>
                  </a:schemeClr>
                </a:solidFill>
              </a:rPr>
              <a:t>perdonarse</a:t>
            </a:r>
            <a:r>
              <a:rPr lang="en-US" sz="1350" b="0" dirty="0">
                <a:solidFill>
                  <a:schemeClr val="accent5">
                    <a:lumMod val="75000"/>
                  </a:schemeClr>
                </a:solidFill>
              </a:rPr>
              <a:t> [</a:t>
            </a:r>
            <a:r>
              <a:rPr lang="en-US" sz="1350" b="0" dirty="0" err="1">
                <a:solidFill>
                  <a:schemeClr val="accent5">
                    <a:lumMod val="75000"/>
                  </a:schemeClr>
                </a:solidFill>
              </a:rPr>
              <a:t>Aceptación</a:t>
            </a:r>
            <a:r>
              <a:rPr lang="en-US" sz="1350" b="0" dirty="0">
                <a:solidFill>
                  <a:schemeClr val="accent5">
                    <a:lumMod val="75000"/>
                  </a:schemeClr>
                </a:solidFill>
              </a:rPr>
              <a:t>]</a:t>
            </a:r>
          </a:p>
        </p:txBody>
      </p:sp>
      <p:sp>
        <p:nvSpPr>
          <p:cNvPr id="725014" name="Text Box 22"/>
          <p:cNvSpPr txBox="1">
            <a:spLocks noChangeArrowheads="1"/>
          </p:cNvSpPr>
          <p:nvPr/>
        </p:nvSpPr>
        <p:spPr bwMode="auto">
          <a:xfrm>
            <a:off x="6986507" y="4197994"/>
            <a:ext cx="1600200" cy="484734"/>
          </a:xfrm>
          <a:prstGeom prst="rect">
            <a:avLst/>
          </a:prstGeom>
          <a:noFill/>
          <a:ln w="9525">
            <a:noFill/>
            <a:miter lim="800000"/>
            <a:headEnd/>
            <a:tailEnd/>
          </a:ln>
        </p:spPr>
        <p:txBody>
          <a:bodyPr lIns="68565" tIns="34283" rIns="68565" bIns="34283">
            <a:spAutoFit/>
          </a:bodyPr>
          <a:lstStyle/>
          <a:p>
            <a:pPr algn="ctr" defTabSz="684610"/>
            <a:r>
              <a:rPr lang="en-US" sz="1350" b="0" dirty="0">
                <a:solidFill>
                  <a:schemeClr val="accent5">
                    <a:lumMod val="75000"/>
                  </a:schemeClr>
                </a:solidFill>
              </a:rPr>
              <a:t>Estado de </a:t>
            </a:r>
            <a:r>
              <a:rPr lang="en-US" sz="1350" b="0" dirty="0" err="1">
                <a:solidFill>
                  <a:schemeClr val="accent5">
                    <a:lumMod val="75000"/>
                  </a:schemeClr>
                </a:solidFill>
              </a:rPr>
              <a:t>remordimiento</a:t>
            </a:r>
            <a:endParaRPr lang="en-US" sz="1350" b="0" dirty="0">
              <a:solidFill>
                <a:schemeClr val="accent5">
                  <a:lumMod val="75000"/>
                </a:schemeClr>
              </a:solidFill>
            </a:endParaRPr>
          </a:p>
        </p:txBody>
      </p:sp>
      <p:sp>
        <p:nvSpPr>
          <p:cNvPr id="2" name="Text Box 4"/>
          <p:cNvSpPr txBox="1">
            <a:spLocks noChangeArrowheads="1"/>
          </p:cNvSpPr>
          <p:nvPr/>
        </p:nvSpPr>
        <p:spPr bwMode="auto">
          <a:xfrm>
            <a:off x="683568" y="1168004"/>
            <a:ext cx="1216819" cy="300068"/>
          </a:xfrm>
          <a:prstGeom prst="rect">
            <a:avLst/>
          </a:prstGeom>
          <a:noFill/>
          <a:ln w="9525">
            <a:noFill/>
            <a:miter lim="800000"/>
            <a:headEnd/>
            <a:tailEnd/>
          </a:ln>
        </p:spPr>
        <p:txBody>
          <a:bodyPr lIns="68565" tIns="34283" rIns="68565" bIns="34283">
            <a:spAutoFit/>
          </a:bodyPr>
          <a:lstStyle/>
          <a:p>
            <a:pPr marL="342900" indent="-342900" algn="ctr" defTabSz="684610"/>
            <a:r>
              <a:rPr lang="en-US" sz="1500" u="sng" dirty="0">
                <a:solidFill>
                  <a:srgbClr val="292929"/>
                </a:solidFill>
              </a:rPr>
              <a:t>EMOCIÓN</a:t>
            </a:r>
          </a:p>
        </p:txBody>
      </p:sp>
      <p:sp>
        <p:nvSpPr>
          <p:cNvPr id="26" name="Slide Number Placeholder 3"/>
          <p:cNvSpPr txBox="1">
            <a:spLocks/>
          </p:cNvSpPr>
          <p:nvPr/>
        </p:nvSpPr>
        <p:spPr bwMode="auto">
          <a:xfrm>
            <a:off x="7580312" y="4932108"/>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83</a:t>
            </a:fld>
            <a:endParaRPr lang="en-US" sz="750">
              <a:solidFill>
                <a:srgbClr val="B2B2B2"/>
              </a:solidFill>
              <a:latin typeface="+mn-lt"/>
              <a:cs typeface="+mn-cs"/>
              <a:sym typeface="Trebuchet MS" pitchFamily="34" charset="0"/>
            </a:endParaRPr>
          </a:p>
        </p:txBody>
      </p:sp>
      <p:cxnSp>
        <p:nvCxnSpPr>
          <p:cNvPr id="4" name="Conector recto 3">
            <a:extLst>
              <a:ext uri="{FF2B5EF4-FFF2-40B4-BE49-F238E27FC236}">
                <a16:creationId xmlns:a16="http://schemas.microsoft.com/office/drawing/2014/main" id="{D7FD6B56-20EE-469F-80CE-E4F72F6D580F}"/>
              </a:ext>
            </a:extLst>
          </p:cNvPr>
          <p:cNvCxnSpPr>
            <a:cxnSpLocks/>
          </p:cNvCxnSpPr>
          <p:nvPr/>
        </p:nvCxnSpPr>
        <p:spPr bwMode="auto">
          <a:xfrm>
            <a:off x="539552" y="2306946"/>
            <a:ext cx="82809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Conector recto 28">
            <a:extLst>
              <a:ext uri="{FF2B5EF4-FFF2-40B4-BE49-F238E27FC236}">
                <a16:creationId xmlns:a16="http://schemas.microsoft.com/office/drawing/2014/main" id="{6BF22F2C-EB10-4FFB-B251-1BE174E22B87}"/>
              </a:ext>
            </a:extLst>
          </p:cNvPr>
          <p:cNvCxnSpPr>
            <a:cxnSpLocks/>
          </p:cNvCxnSpPr>
          <p:nvPr/>
        </p:nvCxnSpPr>
        <p:spPr bwMode="auto">
          <a:xfrm>
            <a:off x="539552" y="3018312"/>
            <a:ext cx="82809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Conector recto 29">
            <a:extLst>
              <a:ext uri="{FF2B5EF4-FFF2-40B4-BE49-F238E27FC236}">
                <a16:creationId xmlns:a16="http://schemas.microsoft.com/office/drawing/2014/main" id="{A24D93B2-1AF0-4F43-B57C-B6AFB8B62DBD}"/>
              </a:ext>
            </a:extLst>
          </p:cNvPr>
          <p:cNvCxnSpPr>
            <a:cxnSpLocks/>
          </p:cNvCxnSpPr>
          <p:nvPr/>
        </p:nvCxnSpPr>
        <p:spPr bwMode="auto">
          <a:xfrm>
            <a:off x="496572" y="3983444"/>
            <a:ext cx="82809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361770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4995"/>
                                        </p:tgtEl>
                                        <p:attrNameLst>
                                          <p:attrName>style.visibility</p:attrName>
                                        </p:attrNameLst>
                                      </p:cBhvr>
                                      <p:to>
                                        <p:strVal val="visible"/>
                                      </p:to>
                                    </p:set>
                                    <p:animEffect transition="in" filter="wipe(left)">
                                      <p:cBhvr>
                                        <p:cTn id="7" dur="500"/>
                                        <p:tgtEl>
                                          <p:spTgt spid="7249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24996"/>
                                        </p:tgtEl>
                                        <p:attrNameLst>
                                          <p:attrName>style.visibility</p:attrName>
                                        </p:attrNameLst>
                                      </p:cBhvr>
                                      <p:to>
                                        <p:strVal val="visible"/>
                                      </p:to>
                                    </p:set>
                                    <p:animEffect transition="in" filter="fade">
                                      <p:cBhvr>
                                        <p:cTn id="15" dur="500"/>
                                        <p:tgtEl>
                                          <p:spTgt spid="72499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24997"/>
                                        </p:tgtEl>
                                        <p:attrNameLst>
                                          <p:attrName>style.visibility</p:attrName>
                                        </p:attrNameLst>
                                      </p:cBhvr>
                                      <p:to>
                                        <p:strVal val="visible"/>
                                      </p:to>
                                    </p:set>
                                    <p:animEffect transition="in" filter="fade">
                                      <p:cBhvr>
                                        <p:cTn id="18" dur="500"/>
                                        <p:tgtEl>
                                          <p:spTgt spid="72499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24998"/>
                                        </p:tgtEl>
                                        <p:attrNameLst>
                                          <p:attrName>style.visibility</p:attrName>
                                        </p:attrNameLst>
                                      </p:cBhvr>
                                      <p:to>
                                        <p:strVal val="visible"/>
                                      </p:to>
                                    </p:set>
                                    <p:animEffect transition="in" filter="fade">
                                      <p:cBhvr>
                                        <p:cTn id="21" dur="500"/>
                                        <p:tgtEl>
                                          <p:spTgt spid="72499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par>
                                <p:cTn id="27" presetID="22" presetClass="entr" presetSubtype="8"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25001"/>
                                        </p:tgtEl>
                                        <p:attrNameLst>
                                          <p:attrName>style.visibility</p:attrName>
                                        </p:attrNameLst>
                                      </p:cBhvr>
                                      <p:to>
                                        <p:strVal val="visible"/>
                                      </p:to>
                                    </p:set>
                                    <p:animEffect transition="in" filter="fade">
                                      <p:cBhvr>
                                        <p:cTn id="34" dur="500"/>
                                        <p:tgtEl>
                                          <p:spTgt spid="72500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25002"/>
                                        </p:tgtEl>
                                        <p:attrNameLst>
                                          <p:attrName>style.visibility</p:attrName>
                                        </p:attrNameLst>
                                      </p:cBhvr>
                                      <p:to>
                                        <p:strVal val="visible"/>
                                      </p:to>
                                    </p:set>
                                    <p:animEffect transition="in" filter="fade">
                                      <p:cBhvr>
                                        <p:cTn id="39" dur="500"/>
                                        <p:tgtEl>
                                          <p:spTgt spid="72500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left)">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25005"/>
                                        </p:tgtEl>
                                        <p:attrNameLst>
                                          <p:attrName>style.visibility</p:attrName>
                                        </p:attrNameLst>
                                      </p:cBhvr>
                                      <p:to>
                                        <p:strVal val="visible"/>
                                      </p:to>
                                    </p:set>
                                    <p:animEffect transition="in" filter="fade">
                                      <p:cBhvr>
                                        <p:cTn id="49" dur="500"/>
                                        <p:tgtEl>
                                          <p:spTgt spid="72500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25006"/>
                                        </p:tgtEl>
                                        <p:attrNameLst>
                                          <p:attrName>style.visibility</p:attrName>
                                        </p:attrNameLst>
                                      </p:cBhvr>
                                      <p:to>
                                        <p:strVal val="visible"/>
                                      </p:to>
                                    </p:set>
                                    <p:animEffect transition="in" filter="fade">
                                      <p:cBhvr>
                                        <p:cTn id="54" dur="500"/>
                                        <p:tgtEl>
                                          <p:spTgt spid="725006"/>
                                        </p:tgtEl>
                                      </p:cBhvr>
                                    </p:animEffect>
                                  </p:childTnLst>
                                </p:cTn>
                              </p:par>
                              <p:par>
                                <p:cTn id="55" presetID="22" presetClass="entr" presetSubtype="8"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5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25009"/>
                                        </p:tgtEl>
                                        <p:attrNameLst>
                                          <p:attrName>style.visibility</p:attrName>
                                        </p:attrNameLst>
                                      </p:cBhvr>
                                      <p:to>
                                        <p:strVal val="visible"/>
                                      </p:to>
                                    </p:set>
                                    <p:animEffect transition="in" filter="fade">
                                      <p:cBhvr>
                                        <p:cTn id="67" dur="500"/>
                                        <p:tgtEl>
                                          <p:spTgt spid="72500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25010"/>
                                        </p:tgtEl>
                                        <p:attrNameLst>
                                          <p:attrName>style.visibility</p:attrName>
                                        </p:attrNameLst>
                                      </p:cBhvr>
                                      <p:to>
                                        <p:strVal val="visible"/>
                                      </p:to>
                                    </p:set>
                                    <p:animEffect transition="in" filter="fade">
                                      <p:cBhvr>
                                        <p:cTn id="72" dur="500"/>
                                        <p:tgtEl>
                                          <p:spTgt spid="725010"/>
                                        </p:tgtEl>
                                      </p:cBhvr>
                                    </p:animEffect>
                                  </p:childTnLst>
                                </p:cTn>
                              </p:par>
                              <p:par>
                                <p:cTn id="73" presetID="22" presetClass="entr" presetSubtype="8"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left)">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wipe(left)">
                                      <p:cBhvr>
                                        <p:cTn id="80" dur="500"/>
                                        <p:tgtEl>
                                          <p:spTgt spid="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25013"/>
                                        </p:tgtEl>
                                        <p:attrNameLst>
                                          <p:attrName>style.visibility</p:attrName>
                                        </p:attrNameLst>
                                      </p:cBhvr>
                                      <p:to>
                                        <p:strVal val="visible"/>
                                      </p:to>
                                    </p:set>
                                    <p:animEffect transition="in" filter="fade">
                                      <p:cBhvr>
                                        <p:cTn id="85" dur="500"/>
                                        <p:tgtEl>
                                          <p:spTgt spid="72501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725014"/>
                                        </p:tgtEl>
                                        <p:attrNameLst>
                                          <p:attrName>style.visibility</p:attrName>
                                        </p:attrNameLst>
                                      </p:cBhvr>
                                      <p:to>
                                        <p:strVal val="visible"/>
                                      </p:to>
                                    </p:set>
                                    <p:animEffect transition="in" filter="fade">
                                      <p:cBhvr>
                                        <p:cTn id="90" dur="500"/>
                                        <p:tgtEl>
                                          <p:spTgt spid="725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995" grpId="0" animBg="1" autoUpdateAnimBg="0"/>
      <p:bldP spid="724996" grpId="0" autoUpdateAnimBg="0"/>
      <p:bldP spid="724997" grpId="0" autoUpdateAnimBg="0"/>
      <p:bldP spid="724998" grpId="0" autoUpdateAnimBg="0"/>
      <p:bldP spid="725001" grpId="0" autoUpdateAnimBg="0"/>
      <p:bldP spid="725002" grpId="0" autoUpdateAnimBg="0"/>
      <p:bldP spid="725005" grpId="0" autoUpdateAnimBg="0"/>
      <p:bldP spid="725006" grpId="0" autoUpdateAnimBg="0"/>
      <p:bldP spid="725009" grpId="0" autoUpdateAnimBg="0"/>
      <p:bldP spid="725010" grpId="0" autoUpdateAnimBg="0"/>
      <p:bldP spid="725013" grpId="0" autoUpdateAnimBg="0"/>
      <p:bldP spid="725014" grpId="0" autoUpdateAnimBg="0"/>
      <p:bldP spid="2"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6" descr="j0401561"/>
          <p:cNvPicPr>
            <a:picLocks noChangeAspect="1" noChangeArrowheads="1"/>
          </p:cNvPicPr>
          <p:nvPr/>
        </p:nvPicPr>
        <p:blipFill>
          <a:blip r:embed="rId2" cstate="print"/>
          <a:srcRect l="5299" r="5859"/>
          <a:stretch>
            <a:fillRect/>
          </a:stretch>
        </p:blipFill>
        <p:spPr bwMode="auto">
          <a:xfrm>
            <a:off x="0" y="-31117"/>
            <a:ext cx="9144000" cy="6894048"/>
          </a:xfrm>
          <a:prstGeom prst="rect">
            <a:avLst/>
          </a:prstGeom>
          <a:noFill/>
          <a:ln w="9525">
            <a:noFill/>
            <a:miter lim="800000"/>
            <a:headEnd/>
            <a:tailEnd/>
          </a:ln>
        </p:spPr>
      </p:pic>
      <p:sp>
        <p:nvSpPr>
          <p:cNvPr id="311299" name="Rectangle 2"/>
          <p:cNvSpPr>
            <a:spLocks noGrp="1" noChangeArrowheads="1"/>
          </p:cNvSpPr>
          <p:nvPr>
            <p:ph type="title" idx="4294967295"/>
          </p:nvPr>
        </p:nvSpPr>
        <p:spPr>
          <a:xfrm>
            <a:off x="1143000" y="398115"/>
            <a:ext cx="6172200" cy="877491"/>
          </a:xfrm>
        </p:spPr>
        <p:txBody>
          <a:bodyPr/>
          <a:lstStyle/>
          <a:p>
            <a:r>
              <a:rPr lang="es-ES" sz="5400" dirty="0">
                <a:solidFill>
                  <a:schemeClr val="bg1"/>
                </a:solidFill>
              </a:rPr>
              <a:t>Tristeza</a:t>
            </a:r>
            <a:endParaRPr lang="es-ES" sz="3300" dirty="0">
              <a:solidFill>
                <a:schemeClr val="bg1"/>
              </a:solidFill>
            </a:endParaRPr>
          </a:p>
        </p:txBody>
      </p:sp>
      <p:sp>
        <p:nvSpPr>
          <p:cNvPr id="326661" name="Text Box 5"/>
          <p:cNvSpPr txBox="1">
            <a:spLocks noChangeArrowheads="1"/>
          </p:cNvSpPr>
          <p:nvPr/>
        </p:nvSpPr>
        <p:spPr bwMode="auto">
          <a:xfrm>
            <a:off x="1479898" y="3082314"/>
            <a:ext cx="1457325" cy="437154"/>
          </a:xfrm>
          <a:prstGeom prst="rect">
            <a:avLst/>
          </a:prstGeom>
          <a:noFill/>
          <a:ln w="9525">
            <a:noFill/>
            <a:miter lim="800000"/>
            <a:headEnd/>
            <a:tailEnd/>
          </a:ln>
        </p:spPr>
        <p:txBody>
          <a:bodyPr lIns="67166" tIns="33583" rIns="67166" bIns="33583">
            <a:spAutoFit/>
          </a:bodyPr>
          <a:lstStyle/>
          <a:p>
            <a:pPr marL="335613" indent="-335613" defTabSz="671228">
              <a:defRPr/>
            </a:pPr>
            <a:r>
              <a:rPr lang="es-ES_tradnl" sz="2400" u="sng" dirty="0">
                <a:solidFill>
                  <a:schemeClr val="bg1"/>
                </a:solidFill>
                <a:effectLst>
                  <a:outerShdw blurRad="38100" dist="38100" dir="2700000" algn="tl">
                    <a:srgbClr val="000000">
                      <a:alpha val="43137"/>
                    </a:srgbClr>
                  </a:outerShdw>
                </a:effectLst>
                <a:latin typeface="+mn-lt"/>
              </a:rPr>
              <a:t>Mensaje</a:t>
            </a:r>
          </a:p>
        </p:txBody>
      </p:sp>
      <p:sp>
        <p:nvSpPr>
          <p:cNvPr id="326662" name="Text Box 6"/>
          <p:cNvSpPr txBox="1">
            <a:spLocks noChangeArrowheads="1"/>
          </p:cNvSpPr>
          <p:nvPr/>
        </p:nvSpPr>
        <p:spPr bwMode="auto">
          <a:xfrm>
            <a:off x="3995936" y="3116437"/>
            <a:ext cx="1456134" cy="437154"/>
          </a:xfrm>
          <a:prstGeom prst="rect">
            <a:avLst/>
          </a:prstGeom>
          <a:noFill/>
          <a:ln w="9525">
            <a:noFill/>
            <a:miter lim="800000"/>
            <a:headEnd/>
            <a:tailEnd/>
          </a:ln>
        </p:spPr>
        <p:txBody>
          <a:bodyPr lIns="67166" tIns="33583" rIns="67166" bIns="33583">
            <a:spAutoFit/>
          </a:bodyPr>
          <a:lstStyle/>
          <a:p>
            <a:pPr marL="335613" indent="-335613" algn="ctr" defTabSz="671228">
              <a:defRPr/>
            </a:pPr>
            <a:r>
              <a:rPr lang="es-ES_tradnl" sz="2400" u="sng" dirty="0">
                <a:solidFill>
                  <a:schemeClr val="bg1"/>
                </a:solidFill>
                <a:effectLst>
                  <a:outerShdw blurRad="38100" dist="38100" dir="2700000" algn="tl">
                    <a:srgbClr val="000000">
                      <a:alpha val="43137"/>
                    </a:srgbClr>
                  </a:outerShdw>
                </a:effectLst>
                <a:latin typeface="+mn-lt"/>
              </a:rPr>
              <a:t>Acción</a:t>
            </a:r>
          </a:p>
        </p:txBody>
      </p:sp>
      <p:sp>
        <p:nvSpPr>
          <p:cNvPr id="326663" name="Text Box 7"/>
          <p:cNvSpPr txBox="1">
            <a:spLocks noChangeArrowheads="1"/>
          </p:cNvSpPr>
          <p:nvPr/>
        </p:nvSpPr>
        <p:spPr bwMode="auto">
          <a:xfrm>
            <a:off x="6274097" y="3116437"/>
            <a:ext cx="1457325" cy="437154"/>
          </a:xfrm>
          <a:prstGeom prst="rect">
            <a:avLst/>
          </a:prstGeom>
          <a:noFill/>
          <a:ln w="9525">
            <a:noFill/>
            <a:miter lim="800000"/>
            <a:headEnd/>
            <a:tailEnd/>
          </a:ln>
        </p:spPr>
        <p:txBody>
          <a:bodyPr lIns="67166" tIns="33583" rIns="67166" bIns="33583">
            <a:spAutoFit/>
          </a:bodyPr>
          <a:lstStyle/>
          <a:p>
            <a:pPr marL="335613" indent="-335613" algn="ctr" defTabSz="671228">
              <a:defRPr/>
            </a:pPr>
            <a:r>
              <a:rPr lang="es-ES_tradnl" sz="2400" u="sng" dirty="0">
                <a:solidFill>
                  <a:schemeClr val="bg1"/>
                </a:solidFill>
                <a:effectLst>
                  <a:outerShdw blurRad="38100" dist="38100" dir="2700000" algn="tl">
                    <a:srgbClr val="000000">
                      <a:alpha val="43137"/>
                    </a:srgbClr>
                  </a:outerShdw>
                </a:effectLst>
                <a:latin typeface="+mn-lt"/>
              </a:rPr>
              <a:t>Deuda</a:t>
            </a:r>
          </a:p>
        </p:txBody>
      </p:sp>
      <p:sp>
        <p:nvSpPr>
          <p:cNvPr id="326665" name="Text Box 9"/>
          <p:cNvSpPr txBox="1">
            <a:spLocks noChangeArrowheads="1"/>
          </p:cNvSpPr>
          <p:nvPr/>
        </p:nvSpPr>
        <p:spPr bwMode="auto">
          <a:xfrm>
            <a:off x="971600" y="3586370"/>
            <a:ext cx="2473921" cy="929596"/>
          </a:xfrm>
          <a:prstGeom prst="rect">
            <a:avLst/>
          </a:prstGeom>
          <a:noFill/>
          <a:ln w="9525">
            <a:noFill/>
            <a:miter lim="800000"/>
            <a:headEnd/>
            <a:tailEnd/>
          </a:ln>
        </p:spPr>
        <p:txBody>
          <a:bodyPr wrap="square" lIns="67166" tIns="33583" rIns="67166" bIns="33583">
            <a:spAutoFit/>
          </a:bodyPr>
          <a:lstStyle/>
          <a:p>
            <a:pPr algn="ctr" defTabSz="671228">
              <a:defRPr/>
            </a:pPr>
            <a:r>
              <a:rPr lang="es-ES_tradnl" dirty="0">
                <a:solidFill>
                  <a:schemeClr val="bg1"/>
                </a:solidFill>
                <a:effectLst>
                  <a:outerShdw blurRad="38100" dist="38100" dir="2700000" algn="tl">
                    <a:srgbClr val="000000">
                      <a:alpha val="43137"/>
                    </a:srgbClr>
                  </a:outerShdw>
                </a:effectLst>
                <a:latin typeface="+mn-lt"/>
              </a:rPr>
              <a:t>Algo malo pasó.</a:t>
            </a:r>
          </a:p>
          <a:p>
            <a:pPr algn="ctr" defTabSz="671228">
              <a:defRPr/>
            </a:pPr>
            <a:r>
              <a:rPr lang="es-ES_tradnl" dirty="0">
                <a:solidFill>
                  <a:schemeClr val="bg1"/>
                </a:solidFill>
                <a:effectLst>
                  <a:outerShdw blurRad="38100" dist="38100" dir="2700000" algn="tl">
                    <a:srgbClr val="000000">
                      <a:alpha val="43137"/>
                    </a:srgbClr>
                  </a:outerShdw>
                </a:effectLst>
                <a:latin typeface="+mn-lt"/>
              </a:rPr>
              <a:t>Algo valioso se perdió.</a:t>
            </a:r>
          </a:p>
          <a:p>
            <a:pPr algn="ctr" defTabSz="671228">
              <a:spcBef>
                <a:spcPts val="0"/>
              </a:spcBef>
              <a:defRPr/>
            </a:pPr>
            <a:r>
              <a:rPr lang="es-ES_tradnl" dirty="0">
                <a:solidFill>
                  <a:schemeClr val="bg1"/>
                </a:solidFill>
                <a:effectLst>
                  <a:outerShdw blurRad="38100" dist="38100" dir="2700000" algn="tl">
                    <a:srgbClr val="000000">
                      <a:alpha val="43137"/>
                    </a:srgbClr>
                  </a:outerShdw>
                </a:effectLst>
                <a:latin typeface="+mn-lt"/>
              </a:rPr>
              <a:t> (</a:t>
            </a:r>
            <a:r>
              <a:rPr lang="es-ES_tradnl" i="1" dirty="0" err="1">
                <a:solidFill>
                  <a:schemeClr val="bg1"/>
                </a:solidFill>
                <a:effectLst>
                  <a:outerShdw blurRad="38100" dist="38100" dir="2700000" algn="tl">
                    <a:srgbClr val="000000">
                      <a:alpha val="43137"/>
                    </a:srgbClr>
                  </a:outerShdw>
                </a:effectLst>
                <a:latin typeface="+mn-lt"/>
              </a:rPr>
              <a:t>Facticidad</a:t>
            </a:r>
            <a:r>
              <a:rPr lang="es-ES_tradnl" dirty="0">
                <a:solidFill>
                  <a:schemeClr val="bg1"/>
                </a:solidFill>
                <a:effectLst>
                  <a:outerShdw blurRad="38100" dist="38100" dir="2700000" algn="tl">
                    <a:srgbClr val="000000">
                      <a:alpha val="43137"/>
                    </a:srgbClr>
                  </a:outerShdw>
                </a:effectLst>
                <a:latin typeface="+mn-lt"/>
              </a:rPr>
              <a:t>)</a:t>
            </a:r>
          </a:p>
        </p:txBody>
      </p:sp>
      <p:sp>
        <p:nvSpPr>
          <p:cNvPr id="326666" name="Text Box 10"/>
          <p:cNvSpPr txBox="1">
            <a:spLocks noChangeArrowheads="1"/>
          </p:cNvSpPr>
          <p:nvPr/>
        </p:nvSpPr>
        <p:spPr bwMode="auto">
          <a:xfrm>
            <a:off x="4079875" y="3667670"/>
            <a:ext cx="1288256" cy="560264"/>
          </a:xfrm>
          <a:prstGeom prst="rect">
            <a:avLst/>
          </a:prstGeom>
          <a:noFill/>
          <a:ln w="9525">
            <a:noFill/>
            <a:miter lim="800000"/>
            <a:headEnd/>
            <a:tailEnd/>
          </a:ln>
        </p:spPr>
        <p:txBody>
          <a:bodyPr lIns="67166" tIns="33583" rIns="67166" bIns="33583">
            <a:spAutoFit/>
          </a:bodyPr>
          <a:lstStyle/>
          <a:p>
            <a:pPr algn="ctr" defTabSz="671228">
              <a:defRPr/>
            </a:pPr>
            <a:r>
              <a:rPr lang="es-ES_tradnl" dirty="0">
                <a:solidFill>
                  <a:schemeClr val="bg1"/>
                </a:solidFill>
                <a:effectLst>
                  <a:outerShdw blurRad="38100" dist="38100" dir="2700000" algn="tl">
                    <a:srgbClr val="000000">
                      <a:alpha val="43137"/>
                    </a:srgbClr>
                  </a:outerShdw>
                </a:effectLst>
                <a:latin typeface="+mn-lt"/>
              </a:rPr>
              <a:t>Hacer duelo</a:t>
            </a:r>
            <a:endParaRPr lang="es-ES_tradnl" dirty="0">
              <a:solidFill>
                <a:schemeClr val="bg1"/>
              </a:solidFill>
              <a:effectLst>
                <a:outerShdw blurRad="38100" dist="38100" dir="2700000" algn="tl">
                  <a:srgbClr val="000000">
                    <a:alpha val="43137"/>
                  </a:srgbClr>
                </a:outerShdw>
              </a:effectLst>
              <a:latin typeface="+mn-lt"/>
              <a:cs typeface="Arial" charset="0"/>
            </a:endParaRPr>
          </a:p>
        </p:txBody>
      </p:sp>
      <p:sp>
        <p:nvSpPr>
          <p:cNvPr id="326667" name="Text Box 11"/>
          <p:cNvSpPr txBox="1">
            <a:spLocks noChangeArrowheads="1"/>
          </p:cNvSpPr>
          <p:nvPr/>
        </p:nvSpPr>
        <p:spPr bwMode="auto">
          <a:xfrm>
            <a:off x="6265167" y="3616567"/>
            <a:ext cx="1475185" cy="1298928"/>
          </a:xfrm>
          <a:prstGeom prst="rect">
            <a:avLst/>
          </a:prstGeom>
          <a:noFill/>
          <a:ln w="9525">
            <a:noFill/>
            <a:miter lim="800000"/>
            <a:headEnd/>
            <a:tailEnd/>
          </a:ln>
        </p:spPr>
        <p:txBody>
          <a:bodyPr lIns="67166" tIns="33583" rIns="67166" bIns="33583">
            <a:spAutoFit/>
          </a:bodyPr>
          <a:lstStyle/>
          <a:p>
            <a:pPr algn="ctr" defTabSz="671228">
              <a:defRPr/>
            </a:pPr>
            <a:r>
              <a:rPr lang="es-ES_tradnl" dirty="0">
                <a:solidFill>
                  <a:schemeClr val="bg1"/>
                </a:solidFill>
                <a:effectLst>
                  <a:outerShdw blurRad="38100" dist="38100" dir="2700000" algn="tl">
                    <a:srgbClr val="000000">
                      <a:alpha val="43137"/>
                    </a:srgbClr>
                  </a:outerShdw>
                </a:effectLst>
                <a:latin typeface="+mn-lt"/>
              </a:rPr>
              <a:t>Estado de Melancolía</a:t>
            </a:r>
          </a:p>
          <a:p>
            <a:pPr algn="ctr" defTabSz="671228">
              <a:defRPr/>
            </a:pPr>
            <a:r>
              <a:rPr lang="es-ES_tradnl" dirty="0">
                <a:solidFill>
                  <a:schemeClr val="bg1"/>
                </a:solidFill>
                <a:effectLst>
                  <a:outerShdw blurRad="38100" dist="38100" dir="2700000" algn="tl">
                    <a:srgbClr val="000000">
                      <a:alpha val="43137"/>
                    </a:srgbClr>
                  </a:outerShdw>
                </a:effectLst>
                <a:latin typeface="+mn-lt"/>
              </a:rPr>
              <a:t>/ Depresión</a:t>
            </a:r>
          </a:p>
          <a:p>
            <a:pPr algn="ctr" defTabSz="671228">
              <a:defRPr/>
            </a:pPr>
            <a:r>
              <a:rPr lang="es-ES_tradnl" dirty="0">
                <a:solidFill>
                  <a:schemeClr val="bg1"/>
                </a:solidFill>
                <a:effectLst>
                  <a:outerShdw blurRad="38100" dist="38100" dir="2700000" algn="tl">
                    <a:srgbClr val="000000">
                      <a:alpha val="43137"/>
                    </a:srgbClr>
                  </a:outerShdw>
                </a:effectLst>
                <a:latin typeface="+mn-lt"/>
              </a:rPr>
              <a:t>/ Resignación</a:t>
            </a:r>
            <a:endParaRPr lang="es-ES_tradnl" sz="2400" dirty="0">
              <a:solidFill>
                <a:schemeClr val="bg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11431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1299"/>
                                        </p:tgtEl>
                                        <p:attrNameLst>
                                          <p:attrName>style.visibility</p:attrName>
                                        </p:attrNameLst>
                                      </p:cBhvr>
                                      <p:to>
                                        <p:strVal val="visible"/>
                                      </p:to>
                                    </p:set>
                                    <p:animEffect transition="in" filter="wipe(down)">
                                      <p:cBhvr>
                                        <p:cTn id="7" dur="500"/>
                                        <p:tgtEl>
                                          <p:spTgt spid="31129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6661"/>
                                        </p:tgtEl>
                                        <p:attrNameLst>
                                          <p:attrName>style.visibility</p:attrName>
                                        </p:attrNameLst>
                                      </p:cBhvr>
                                      <p:to>
                                        <p:strVal val="visible"/>
                                      </p:to>
                                    </p:set>
                                    <p:animEffect transition="in" filter="wipe(left)">
                                      <p:cBhvr>
                                        <p:cTn id="11" dur="500"/>
                                        <p:tgtEl>
                                          <p:spTgt spid="32666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26662"/>
                                        </p:tgtEl>
                                        <p:attrNameLst>
                                          <p:attrName>style.visibility</p:attrName>
                                        </p:attrNameLst>
                                      </p:cBhvr>
                                      <p:to>
                                        <p:strVal val="visible"/>
                                      </p:to>
                                    </p:set>
                                    <p:animEffect transition="in" filter="wipe(left)">
                                      <p:cBhvr>
                                        <p:cTn id="15" dur="500"/>
                                        <p:tgtEl>
                                          <p:spTgt spid="32666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6663"/>
                                        </p:tgtEl>
                                        <p:attrNameLst>
                                          <p:attrName>style.visibility</p:attrName>
                                        </p:attrNameLst>
                                      </p:cBhvr>
                                      <p:to>
                                        <p:strVal val="visible"/>
                                      </p:to>
                                    </p:set>
                                    <p:animEffect transition="in" filter="wipe(left)">
                                      <p:cBhvr>
                                        <p:cTn id="19" dur="500"/>
                                        <p:tgtEl>
                                          <p:spTgt spid="32666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26665"/>
                                        </p:tgtEl>
                                        <p:attrNameLst>
                                          <p:attrName>style.visibility</p:attrName>
                                        </p:attrNameLst>
                                      </p:cBhvr>
                                      <p:to>
                                        <p:strVal val="visible"/>
                                      </p:to>
                                    </p:set>
                                    <p:anim calcmode="lin" valueType="num">
                                      <p:cBhvr additive="base">
                                        <p:cTn id="24" dur="500" fill="hold"/>
                                        <p:tgtEl>
                                          <p:spTgt spid="326665"/>
                                        </p:tgtEl>
                                        <p:attrNameLst>
                                          <p:attrName>ppt_x</p:attrName>
                                        </p:attrNameLst>
                                      </p:cBhvr>
                                      <p:tavLst>
                                        <p:tav tm="0">
                                          <p:val>
                                            <p:strVal val="0-#ppt_w/2"/>
                                          </p:val>
                                        </p:tav>
                                        <p:tav tm="100000">
                                          <p:val>
                                            <p:strVal val="#ppt_x"/>
                                          </p:val>
                                        </p:tav>
                                      </p:tavLst>
                                    </p:anim>
                                    <p:anim calcmode="lin" valueType="num">
                                      <p:cBhvr additive="base">
                                        <p:cTn id="25" dur="500" fill="hold"/>
                                        <p:tgtEl>
                                          <p:spTgt spid="32666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26666"/>
                                        </p:tgtEl>
                                        <p:attrNameLst>
                                          <p:attrName>style.visibility</p:attrName>
                                        </p:attrNameLst>
                                      </p:cBhvr>
                                      <p:to>
                                        <p:strVal val="visible"/>
                                      </p:to>
                                    </p:set>
                                    <p:anim calcmode="lin" valueType="num">
                                      <p:cBhvr additive="base">
                                        <p:cTn id="30" dur="500" fill="hold"/>
                                        <p:tgtEl>
                                          <p:spTgt spid="326666"/>
                                        </p:tgtEl>
                                        <p:attrNameLst>
                                          <p:attrName>ppt_x</p:attrName>
                                        </p:attrNameLst>
                                      </p:cBhvr>
                                      <p:tavLst>
                                        <p:tav tm="0">
                                          <p:val>
                                            <p:strVal val="0-#ppt_w/2"/>
                                          </p:val>
                                        </p:tav>
                                        <p:tav tm="100000">
                                          <p:val>
                                            <p:strVal val="#ppt_x"/>
                                          </p:val>
                                        </p:tav>
                                      </p:tavLst>
                                    </p:anim>
                                    <p:anim calcmode="lin" valueType="num">
                                      <p:cBhvr additive="base">
                                        <p:cTn id="31" dur="500" fill="hold"/>
                                        <p:tgtEl>
                                          <p:spTgt spid="32666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26667"/>
                                        </p:tgtEl>
                                        <p:attrNameLst>
                                          <p:attrName>style.visibility</p:attrName>
                                        </p:attrNameLst>
                                      </p:cBhvr>
                                      <p:to>
                                        <p:strVal val="visible"/>
                                      </p:to>
                                    </p:set>
                                    <p:anim calcmode="lin" valueType="num">
                                      <p:cBhvr additive="base">
                                        <p:cTn id="36" dur="500" fill="hold"/>
                                        <p:tgtEl>
                                          <p:spTgt spid="326667"/>
                                        </p:tgtEl>
                                        <p:attrNameLst>
                                          <p:attrName>ppt_x</p:attrName>
                                        </p:attrNameLst>
                                      </p:cBhvr>
                                      <p:tavLst>
                                        <p:tav tm="0">
                                          <p:val>
                                            <p:strVal val="0-#ppt_w/2"/>
                                          </p:val>
                                        </p:tav>
                                        <p:tav tm="100000">
                                          <p:val>
                                            <p:strVal val="#ppt_x"/>
                                          </p:val>
                                        </p:tav>
                                      </p:tavLst>
                                    </p:anim>
                                    <p:anim calcmode="lin" valueType="num">
                                      <p:cBhvr additive="base">
                                        <p:cTn id="37" dur="500" fill="hold"/>
                                        <p:tgtEl>
                                          <p:spTgt spid="3266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9" grpId="0"/>
      <p:bldP spid="326661" grpId="0" autoUpdateAnimBg="0"/>
      <p:bldP spid="326662" grpId="0" autoUpdateAnimBg="0"/>
      <p:bldP spid="326663" grpId="0" autoUpdateAnimBg="0"/>
      <p:bldP spid="326665" grpId="0" autoUpdateAnimBg="0"/>
      <p:bldP spid="326666" grpId="0" autoUpdateAnimBg="0"/>
      <p:bldP spid="326667"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4"/>
          <p:cNvSpPr>
            <a:spLocks noChangeArrowheads="1"/>
          </p:cNvSpPr>
          <p:nvPr/>
        </p:nvSpPr>
        <p:spPr bwMode="auto">
          <a:xfrm>
            <a:off x="4842276" y="3"/>
            <a:ext cx="3158728" cy="5143500"/>
          </a:xfrm>
          <a:prstGeom prst="rect">
            <a:avLst/>
          </a:prstGeom>
          <a:solidFill>
            <a:schemeClr val="accent1"/>
          </a:solidFill>
          <a:ln w="9525" algn="ctr">
            <a:noFill/>
            <a:round/>
            <a:headEnd/>
            <a:tailEnd/>
          </a:ln>
        </p:spPr>
        <p:txBody>
          <a:bodyPr lIns="68552" tIns="34276" rIns="68552" bIns="34276" anchor="ctr"/>
          <a:lstStyle/>
          <a:p>
            <a:pPr eaLnBrk="0" hangingPunct="0">
              <a:spcBef>
                <a:spcPct val="50000"/>
              </a:spcBef>
            </a:pPr>
            <a:endParaRPr lang="en-US" sz="1200" dirty="0"/>
          </a:p>
        </p:txBody>
      </p:sp>
      <p:sp>
        <p:nvSpPr>
          <p:cNvPr id="34819" name="1 Marcador de pie de página"/>
          <p:cNvSpPr txBox="1">
            <a:spLocks noGrp="1"/>
          </p:cNvSpPr>
          <p:nvPr/>
        </p:nvSpPr>
        <p:spPr bwMode="auto">
          <a:xfrm>
            <a:off x="1221584" y="4938716"/>
            <a:ext cx="2171700" cy="145256"/>
          </a:xfrm>
          <a:prstGeom prst="rect">
            <a:avLst/>
          </a:prstGeom>
          <a:noFill/>
          <a:ln w="9525">
            <a:noFill/>
            <a:miter lim="800000"/>
            <a:headEnd/>
            <a:tailEnd/>
          </a:ln>
        </p:spPr>
        <p:txBody>
          <a:bodyPr lIns="68552" tIns="34276" rIns="68552" bIns="34276"/>
          <a:lstStyle/>
          <a:p>
            <a:r>
              <a:rPr lang="en-US" sz="675" dirty="0">
                <a:solidFill>
                  <a:schemeClr val="accent2"/>
                </a:solidFill>
              </a:rPr>
              <a:t>© 2010 Axialent, Inc. All rights reserved</a:t>
            </a:r>
            <a:endParaRPr lang="es-ES" sz="675" dirty="0">
              <a:solidFill>
                <a:schemeClr val="accent2"/>
              </a:solidFill>
            </a:endParaRPr>
          </a:p>
        </p:txBody>
      </p:sp>
      <p:sp>
        <p:nvSpPr>
          <p:cNvPr id="34820" name="Rectangle 8"/>
          <p:cNvSpPr txBox="1">
            <a:spLocks noGrp="1" noChangeArrowheads="1"/>
          </p:cNvSpPr>
          <p:nvPr/>
        </p:nvSpPr>
        <p:spPr bwMode="auto">
          <a:xfrm>
            <a:off x="1221584" y="4938716"/>
            <a:ext cx="2171700" cy="145256"/>
          </a:xfrm>
          <a:prstGeom prst="rect">
            <a:avLst/>
          </a:prstGeom>
          <a:noFill/>
          <a:ln w="9525">
            <a:noFill/>
            <a:miter lim="800000"/>
            <a:headEnd/>
            <a:tailEnd/>
          </a:ln>
        </p:spPr>
        <p:txBody>
          <a:bodyPr lIns="68552" tIns="34276" rIns="68552" bIns="34276"/>
          <a:lstStyle/>
          <a:p>
            <a:r>
              <a:rPr lang="en-US" sz="675" dirty="0">
                <a:solidFill>
                  <a:schemeClr val="accent2"/>
                </a:solidFill>
              </a:rPr>
              <a:t>© 2010 Axialent, Inc. All rights reserved</a:t>
            </a:r>
            <a:endParaRPr lang="es-ES" sz="675" dirty="0">
              <a:solidFill>
                <a:schemeClr val="accent2"/>
              </a:solidFill>
            </a:endParaRPr>
          </a:p>
        </p:txBody>
      </p:sp>
      <p:pic>
        <p:nvPicPr>
          <p:cNvPr id="34821" name="Picture 16" descr="j0414035"/>
          <p:cNvPicPr>
            <a:picLocks noChangeAspect="1" noChangeArrowheads="1"/>
          </p:cNvPicPr>
          <p:nvPr/>
        </p:nvPicPr>
        <p:blipFill>
          <a:blip r:embed="rId2" cstate="print"/>
          <a:srcRect/>
          <a:stretch>
            <a:fillRect/>
          </a:stretch>
        </p:blipFill>
        <p:spPr bwMode="auto">
          <a:xfrm>
            <a:off x="0" y="-10716"/>
            <a:ext cx="4087416" cy="5154216"/>
          </a:xfrm>
          <a:prstGeom prst="rect">
            <a:avLst/>
          </a:prstGeom>
          <a:noFill/>
          <a:ln w="9525">
            <a:noFill/>
            <a:miter lim="800000"/>
            <a:headEnd/>
            <a:tailEnd/>
          </a:ln>
        </p:spPr>
      </p:pic>
      <p:sp>
        <p:nvSpPr>
          <p:cNvPr id="326661" name="Text Box 5"/>
          <p:cNvSpPr txBox="1">
            <a:spLocks noChangeArrowheads="1"/>
          </p:cNvSpPr>
          <p:nvPr/>
        </p:nvSpPr>
        <p:spPr bwMode="auto">
          <a:xfrm>
            <a:off x="4456146" y="2503885"/>
            <a:ext cx="1457325" cy="437154"/>
          </a:xfrm>
          <a:prstGeom prst="rect">
            <a:avLst/>
          </a:prstGeom>
          <a:noFill/>
          <a:ln w="9525">
            <a:noFill/>
            <a:miter lim="800000"/>
            <a:headEnd/>
            <a:tailEnd/>
          </a:ln>
        </p:spPr>
        <p:txBody>
          <a:bodyPr lIns="67166" tIns="33583" rIns="67166" bIns="33583">
            <a:spAutoFit/>
          </a:bodyPr>
          <a:lstStyle/>
          <a:p>
            <a:pPr marL="335613" indent="-335613" defTabSz="671228">
              <a:defRPr/>
            </a:pPr>
            <a:r>
              <a:rPr lang="es-ES_tradnl" sz="2400" u="sng" dirty="0">
                <a:effectLst>
                  <a:outerShdw blurRad="38100" dist="38100" dir="2700000" algn="tl">
                    <a:srgbClr val="000000">
                      <a:alpha val="43137"/>
                    </a:srgbClr>
                  </a:outerShdw>
                </a:effectLst>
                <a:latin typeface="+mn-lt"/>
              </a:rPr>
              <a:t>Mensaje</a:t>
            </a:r>
          </a:p>
        </p:txBody>
      </p:sp>
      <p:sp>
        <p:nvSpPr>
          <p:cNvPr id="326662" name="Text Box 6"/>
          <p:cNvSpPr txBox="1">
            <a:spLocks noChangeArrowheads="1"/>
          </p:cNvSpPr>
          <p:nvPr/>
        </p:nvSpPr>
        <p:spPr bwMode="auto">
          <a:xfrm>
            <a:off x="5996185" y="2503885"/>
            <a:ext cx="1456135" cy="437154"/>
          </a:xfrm>
          <a:prstGeom prst="rect">
            <a:avLst/>
          </a:prstGeom>
          <a:noFill/>
          <a:ln w="9525">
            <a:noFill/>
            <a:miter lim="800000"/>
            <a:headEnd/>
            <a:tailEnd/>
          </a:ln>
        </p:spPr>
        <p:txBody>
          <a:bodyPr lIns="67166" tIns="33583" rIns="67166" bIns="33583">
            <a:spAutoFit/>
          </a:bodyPr>
          <a:lstStyle/>
          <a:p>
            <a:pPr marL="335613" indent="-335613" algn="ctr" defTabSz="671228">
              <a:defRPr/>
            </a:pPr>
            <a:r>
              <a:rPr lang="es-ES_tradnl" sz="2400" u="sng" dirty="0">
                <a:effectLst>
                  <a:outerShdw blurRad="38100" dist="38100" dir="2700000" algn="tl">
                    <a:srgbClr val="000000">
                      <a:alpha val="43137"/>
                    </a:srgbClr>
                  </a:outerShdw>
                </a:effectLst>
                <a:latin typeface="+mn-lt"/>
              </a:rPr>
              <a:t>Acción</a:t>
            </a:r>
          </a:p>
        </p:txBody>
      </p:sp>
      <p:sp>
        <p:nvSpPr>
          <p:cNvPr id="326663" name="Text Box 7"/>
          <p:cNvSpPr txBox="1">
            <a:spLocks noChangeArrowheads="1"/>
          </p:cNvSpPr>
          <p:nvPr/>
        </p:nvSpPr>
        <p:spPr bwMode="auto">
          <a:xfrm>
            <a:off x="7452320" y="2503885"/>
            <a:ext cx="1457325" cy="437154"/>
          </a:xfrm>
          <a:prstGeom prst="rect">
            <a:avLst/>
          </a:prstGeom>
          <a:noFill/>
          <a:ln w="9525">
            <a:noFill/>
            <a:miter lim="800000"/>
            <a:headEnd/>
            <a:tailEnd/>
          </a:ln>
        </p:spPr>
        <p:txBody>
          <a:bodyPr lIns="67166" tIns="33583" rIns="67166" bIns="33583">
            <a:spAutoFit/>
          </a:bodyPr>
          <a:lstStyle/>
          <a:p>
            <a:pPr marL="335613" indent="-335613" algn="ctr" defTabSz="671228">
              <a:defRPr/>
            </a:pPr>
            <a:r>
              <a:rPr lang="es-ES_tradnl" sz="2400" u="sng" dirty="0">
                <a:effectLst>
                  <a:outerShdw blurRad="38100" dist="38100" dir="2700000" algn="tl">
                    <a:srgbClr val="000000">
                      <a:alpha val="43137"/>
                    </a:srgbClr>
                  </a:outerShdw>
                </a:effectLst>
                <a:latin typeface="+mn-lt"/>
              </a:rPr>
              <a:t>Deuda</a:t>
            </a:r>
          </a:p>
        </p:txBody>
      </p:sp>
      <p:sp>
        <p:nvSpPr>
          <p:cNvPr id="326668" name="Text Box 12"/>
          <p:cNvSpPr txBox="1">
            <a:spLocks noChangeArrowheads="1"/>
          </p:cNvSpPr>
          <p:nvPr/>
        </p:nvSpPr>
        <p:spPr bwMode="auto">
          <a:xfrm>
            <a:off x="5268519" y="589360"/>
            <a:ext cx="2069713" cy="900162"/>
          </a:xfrm>
          <a:prstGeom prst="rect">
            <a:avLst/>
          </a:prstGeom>
          <a:noFill/>
          <a:ln w="9525" algn="ctr">
            <a:noFill/>
            <a:miter lim="800000"/>
            <a:headEnd/>
            <a:tailEnd/>
          </a:ln>
        </p:spPr>
        <p:txBody>
          <a:bodyPr wrap="none" lIns="34248" tIns="34248" rIns="34248" bIns="34248">
            <a:spAutoFit/>
          </a:bodyPr>
          <a:lstStyle/>
          <a:p>
            <a:pPr>
              <a:defRPr/>
            </a:pPr>
            <a:r>
              <a:rPr lang="es-ES_tradnl" sz="5400" dirty="0">
                <a:latin typeface="+mj-lt"/>
              </a:rPr>
              <a:t>Miedo</a:t>
            </a:r>
          </a:p>
        </p:txBody>
      </p:sp>
      <p:sp>
        <p:nvSpPr>
          <p:cNvPr id="326669" name="Text Box 13"/>
          <p:cNvSpPr txBox="1">
            <a:spLocks noChangeArrowheads="1"/>
          </p:cNvSpPr>
          <p:nvPr/>
        </p:nvSpPr>
        <p:spPr bwMode="auto">
          <a:xfrm>
            <a:off x="4427984" y="2989400"/>
            <a:ext cx="1513648" cy="806486"/>
          </a:xfrm>
          <a:prstGeom prst="rect">
            <a:avLst/>
          </a:prstGeom>
          <a:noFill/>
          <a:ln w="9525">
            <a:noFill/>
            <a:miter lim="800000"/>
            <a:headEnd/>
            <a:tailEnd/>
          </a:ln>
        </p:spPr>
        <p:txBody>
          <a:bodyPr wrap="square" lIns="67166" tIns="33583" rIns="67166" bIns="33583">
            <a:spAutoFit/>
          </a:bodyPr>
          <a:lstStyle/>
          <a:p>
            <a:pPr algn="ctr" defTabSz="671228">
              <a:defRPr/>
            </a:pPr>
            <a:r>
              <a:rPr lang="es-ES_tradnl" dirty="0">
                <a:effectLst>
                  <a:outerShdw blurRad="38100" dist="38100" dir="2700000" algn="tl">
                    <a:srgbClr val="000000">
                      <a:alpha val="43137"/>
                    </a:srgbClr>
                  </a:outerShdw>
                </a:effectLst>
                <a:latin typeface="+mn-lt"/>
              </a:rPr>
              <a:t>Algo malo  puede pasar. (</a:t>
            </a:r>
            <a:r>
              <a:rPr lang="es-ES_tradnl" i="1" dirty="0">
                <a:effectLst>
                  <a:outerShdw blurRad="38100" dist="38100" dir="2700000" algn="tl">
                    <a:srgbClr val="000000">
                      <a:alpha val="43137"/>
                    </a:srgbClr>
                  </a:outerShdw>
                </a:effectLst>
                <a:latin typeface="+mn-lt"/>
              </a:rPr>
              <a:t>Posibilidad)</a:t>
            </a:r>
          </a:p>
        </p:txBody>
      </p:sp>
      <p:sp>
        <p:nvSpPr>
          <p:cNvPr id="326670" name="Text Box 14"/>
          <p:cNvSpPr txBox="1">
            <a:spLocks noChangeArrowheads="1"/>
          </p:cNvSpPr>
          <p:nvPr/>
        </p:nvSpPr>
        <p:spPr bwMode="auto">
          <a:xfrm>
            <a:off x="6080124" y="2989404"/>
            <a:ext cx="1288256" cy="314043"/>
          </a:xfrm>
          <a:prstGeom prst="rect">
            <a:avLst/>
          </a:prstGeom>
          <a:noFill/>
          <a:ln w="9525">
            <a:noFill/>
            <a:miter lim="800000"/>
            <a:headEnd/>
            <a:tailEnd/>
          </a:ln>
        </p:spPr>
        <p:txBody>
          <a:bodyPr lIns="67166" tIns="33583" rIns="67166" bIns="33583">
            <a:spAutoFit/>
          </a:bodyPr>
          <a:lstStyle/>
          <a:p>
            <a:pPr algn="ctr" defTabSz="671228">
              <a:defRPr/>
            </a:pPr>
            <a:r>
              <a:rPr lang="es-ES_tradnl" dirty="0">
                <a:effectLst>
                  <a:outerShdw blurRad="38100" dist="38100" dir="2700000" algn="tl">
                    <a:srgbClr val="000000">
                      <a:alpha val="43137"/>
                    </a:srgbClr>
                  </a:outerShdw>
                </a:effectLst>
                <a:latin typeface="+mn-lt"/>
              </a:rPr>
              <a:t>Prepararse</a:t>
            </a:r>
          </a:p>
        </p:txBody>
      </p:sp>
      <p:sp>
        <p:nvSpPr>
          <p:cNvPr id="326671" name="Text Box 15"/>
          <p:cNvSpPr txBox="1">
            <a:spLocks noChangeArrowheads="1"/>
          </p:cNvSpPr>
          <p:nvPr/>
        </p:nvSpPr>
        <p:spPr bwMode="auto">
          <a:xfrm>
            <a:off x="7536854" y="3023432"/>
            <a:ext cx="1288256" cy="929596"/>
          </a:xfrm>
          <a:prstGeom prst="rect">
            <a:avLst/>
          </a:prstGeom>
          <a:noFill/>
          <a:ln w="9525">
            <a:noFill/>
            <a:miter lim="800000"/>
            <a:headEnd/>
            <a:tailEnd/>
          </a:ln>
        </p:spPr>
        <p:txBody>
          <a:bodyPr lIns="67166" tIns="33583" rIns="67166" bIns="33583">
            <a:spAutoFit/>
          </a:bodyPr>
          <a:lstStyle/>
          <a:p>
            <a:pPr algn="ctr" defTabSz="671228">
              <a:defRPr/>
            </a:pPr>
            <a:r>
              <a:rPr lang="es-ES_tradnl" dirty="0">
                <a:effectLst>
                  <a:outerShdw blurRad="38100" dist="38100" dir="2700000" algn="tl">
                    <a:srgbClr val="000000">
                      <a:alpha val="43137"/>
                    </a:srgbClr>
                  </a:outerShdw>
                </a:effectLst>
                <a:latin typeface="+mn-lt"/>
              </a:rPr>
              <a:t>Estado de Ansiedad</a:t>
            </a:r>
          </a:p>
          <a:p>
            <a:pPr algn="ctr" defTabSz="671228">
              <a:defRPr/>
            </a:pPr>
            <a:endParaRPr lang="es-ES_tradnl" dirty="0">
              <a:effectLst>
                <a:outerShdw blurRad="38100" dist="38100" dir="2700000" algn="tl">
                  <a:srgbClr val="000000">
                    <a:alpha val="43137"/>
                  </a:srgbClr>
                </a:outerShdw>
              </a:effectLst>
              <a:latin typeface="+mn-lt"/>
            </a:endParaRPr>
          </a:p>
        </p:txBody>
      </p:sp>
      <p:sp>
        <p:nvSpPr>
          <p:cNvPr id="2" name="Rectángulo 1">
            <a:extLst>
              <a:ext uri="{FF2B5EF4-FFF2-40B4-BE49-F238E27FC236}">
                <a16:creationId xmlns:a16="http://schemas.microsoft.com/office/drawing/2014/main" id="{9922D1CB-4CC9-4DAC-A88D-71CAEA5DA2D4}"/>
              </a:ext>
            </a:extLst>
          </p:cNvPr>
          <p:cNvSpPr/>
          <p:nvPr/>
        </p:nvSpPr>
        <p:spPr bwMode="auto">
          <a:xfrm>
            <a:off x="4087416" y="267494"/>
            <a:ext cx="5036963" cy="495358"/>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14" name="Slide Number Placeholder 3">
            <a:extLst>
              <a:ext uri="{FF2B5EF4-FFF2-40B4-BE49-F238E27FC236}">
                <a16:creationId xmlns:a16="http://schemas.microsoft.com/office/drawing/2014/main" id="{A10EFF10-737A-4B2B-8356-4B4234223567}"/>
              </a:ext>
            </a:extLst>
          </p:cNvPr>
          <p:cNvSpPr txBox="1">
            <a:spLocks/>
          </p:cNvSpPr>
          <p:nvPr/>
        </p:nvSpPr>
        <p:spPr bwMode="auto">
          <a:xfrm>
            <a:off x="7543800" y="4921962"/>
            <a:ext cx="1600200" cy="200025"/>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p>
            <a:pPr algn="r" defTabSz="685800" eaLnBrk="1" hangingPunct="1">
              <a:spcBef>
                <a:spcPct val="0"/>
              </a:spcBef>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800" eaLnBrk="1" hangingPunct="1">
                <a:spcBef>
                  <a:spcPct val="0"/>
                </a:spcBef>
                <a:defRPr/>
              </a:pPr>
              <a:t>85</a:t>
            </a:fld>
            <a:endParaRPr lang="en-US" sz="750" dirty="0">
              <a:solidFill>
                <a:srgbClr val="B2B2B2"/>
              </a:solidFill>
              <a:latin typeface="+mn-lt"/>
              <a:cs typeface="+mn-cs"/>
              <a:sym typeface="Trebuchet MS" pitchFamily="34" charset="0"/>
            </a:endParaRPr>
          </a:p>
        </p:txBody>
      </p:sp>
    </p:spTree>
    <p:extLst>
      <p:ext uri="{BB962C8B-B14F-4D97-AF65-F5344CB8AC3E}">
        <p14:creationId xmlns:p14="http://schemas.microsoft.com/office/powerpoint/2010/main" val="3014525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6668"/>
                                        </p:tgtEl>
                                        <p:attrNameLst>
                                          <p:attrName>style.visibility</p:attrName>
                                        </p:attrNameLst>
                                      </p:cBhvr>
                                      <p:to>
                                        <p:strVal val="visible"/>
                                      </p:to>
                                    </p:set>
                                    <p:animEffect transition="in" filter="wipe(left)">
                                      <p:cBhvr>
                                        <p:cTn id="7" dur="500"/>
                                        <p:tgtEl>
                                          <p:spTgt spid="3266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6661"/>
                                        </p:tgtEl>
                                        <p:attrNameLst>
                                          <p:attrName>style.visibility</p:attrName>
                                        </p:attrNameLst>
                                      </p:cBhvr>
                                      <p:to>
                                        <p:strVal val="visible"/>
                                      </p:to>
                                    </p:set>
                                    <p:animEffect transition="in" filter="wipe(left)">
                                      <p:cBhvr>
                                        <p:cTn id="11" dur="500"/>
                                        <p:tgtEl>
                                          <p:spTgt spid="32666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26662"/>
                                        </p:tgtEl>
                                        <p:attrNameLst>
                                          <p:attrName>style.visibility</p:attrName>
                                        </p:attrNameLst>
                                      </p:cBhvr>
                                      <p:to>
                                        <p:strVal val="visible"/>
                                      </p:to>
                                    </p:set>
                                    <p:animEffect transition="in" filter="wipe(left)">
                                      <p:cBhvr>
                                        <p:cTn id="15" dur="500"/>
                                        <p:tgtEl>
                                          <p:spTgt spid="32666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6663"/>
                                        </p:tgtEl>
                                        <p:attrNameLst>
                                          <p:attrName>style.visibility</p:attrName>
                                        </p:attrNameLst>
                                      </p:cBhvr>
                                      <p:to>
                                        <p:strVal val="visible"/>
                                      </p:to>
                                    </p:set>
                                    <p:animEffect transition="in" filter="wipe(left)">
                                      <p:cBhvr>
                                        <p:cTn id="19" dur="500"/>
                                        <p:tgtEl>
                                          <p:spTgt spid="32666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26669"/>
                                        </p:tgtEl>
                                        <p:attrNameLst>
                                          <p:attrName>style.visibility</p:attrName>
                                        </p:attrNameLst>
                                      </p:cBhvr>
                                      <p:to>
                                        <p:strVal val="visible"/>
                                      </p:to>
                                    </p:set>
                                    <p:anim calcmode="lin" valueType="num">
                                      <p:cBhvr additive="base">
                                        <p:cTn id="24" dur="500" fill="hold"/>
                                        <p:tgtEl>
                                          <p:spTgt spid="326669"/>
                                        </p:tgtEl>
                                        <p:attrNameLst>
                                          <p:attrName>ppt_x</p:attrName>
                                        </p:attrNameLst>
                                      </p:cBhvr>
                                      <p:tavLst>
                                        <p:tav tm="0">
                                          <p:val>
                                            <p:strVal val="0-#ppt_w/2"/>
                                          </p:val>
                                        </p:tav>
                                        <p:tav tm="100000">
                                          <p:val>
                                            <p:strVal val="#ppt_x"/>
                                          </p:val>
                                        </p:tav>
                                      </p:tavLst>
                                    </p:anim>
                                    <p:anim calcmode="lin" valueType="num">
                                      <p:cBhvr additive="base">
                                        <p:cTn id="25" dur="500" fill="hold"/>
                                        <p:tgtEl>
                                          <p:spTgt spid="326669"/>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26670"/>
                                        </p:tgtEl>
                                        <p:attrNameLst>
                                          <p:attrName>style.visibility</p:attrName>
                                        </p:attrNameLst>
                                      </p:cBhvr>
                                      <p:to>
                                        <p:strVal val="visible"/>
                                      </p:to>
                                    </p:set>
                                    <p:anim calcmode="lin" valueType="num">
                                      <p:cBhvr additive="base">
                                        <p:cTn id="30" dur="500" fill="hold"/>
                                        <p:tgtEl>
                                          <p:spTgt spid="326670"/>
                                        </p:tgtEl>
                                        <p:attrNameLst>
                                          <p:attrName>ppt_x</p:attrName>
                                        </p:attrNameLst>
                                      </p:cBhvr>
                                      <p:tavLst>
                                        <p:tav tm="0">
                                          <p:val>
                                            <p:strVal val="0-#ppt_w/2"/>
                                          </p:val>
                                        </p:tav>
                                        <p:tav tm="100000">
                                          <p:val>
                                            <p:strVal val="#ppt_x"/>
                                          </p:val>
                                        </p:tav>
                                      </p:tavLst>
                                    </p:anim>
                                    <p:anim calcmode="lin" valueType="num">
                                      <p:cBhvr additive="base">
                                        <p:cTn id="31" dur="500" fill="hold"/>
                                        <p:tgtEl>
                                          <p:spTgt spid="326670"/>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26671"/>
                                        </p:tgtEl>
                                        <p:attrNameLst>
                                          <p:attrName>style.visibility</p:attrName>
                                        </p:attrNameLst>
                                      </p:cBhvr>
                                      <p:to>
                                        <p:strVal val="visible"/>
                                      </p:to>
                                    </p:set>
                                    <p:anim calcmode="lin" valueType="num">
                                      <p:cBhvr additive="base">
                                        <p:cTn id="36" dur="500" fill="hold"/>
                                        <p:tgtEl>
                                          <p:spTgt spid="326671"/>
                                        </p:tgtEl>
                                        <p:attrNameLst>
                                          <p:attrName>ppt_x</p:attrName>
                                        </p:attrNameLst>
                                      </p:cBhvr>
                                      <p:tavLst>
                                        <p:tav tm="0">
                                          <p:val>
                                            <p:strVal val="0-#ppt_w/2"/>
                                          </p:val>
                                        </p:tav>
                                        <p:tav tm="100000">
                                          <p:val>
                                            <p:strVal val="#ppt_x"/>
                                          </p:val>
                                        </p:tav>
                                      </p:tavLst>
                                    </p:anim>
                                    <p:anim calcmode="lin" valueType="num">
                                      <p:cBhvr additive="base">
                                        <p:cTn id="37" dur="500" fill="hold"/>
                                        <p:tgtEl>
                                          <p:spTgt spid="3266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1" grpId="0" autoUpdateAnimBg="0"/>
      <p:bldP spid="326662" grpId="0" autoUpdateAnimBg="0"/>
      <p:bldP spid="326663" grpId="0" autoUpdateAnimBg="0"/>
      <p:bldP spid="326668" grpId="0" autoUpdateAnimBg="0"/>
      <p:bldP spid="326669" grpId="0" autoUpdateAnimBg="0"/>
      <p:bldP spid="326670" grpId="0" autoUpdateAnimBg="0"/>
      <p:bldP spid="326671"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5" name="Picture 16" descr="j0433180"/>
          <p:cNvPicPr>
            <a:picLocks noChangeAspect="1" noChangeArrowheads="1"/>
          </p:cNvPicPr>
          <p:nvPr/>
        </p:nvPicPr>
        <p:blipFill>
          <a:blip r:embed="rId2" cstate="print"/>
          <a:srcRect/>
          <a:stretch>
            <a:fillRect/>
          </a:stretch>
        </p:blipFill>
        <p:spPr bwMode="auto">
          <a:xfrm>
            <a:off x="0" y="2"/>
            <a:ext cx="9144000" cy="6114872"/>
          </a:xfrm>
          <a:prstGeom prst="rect">
            <a:avLst/>
          </a:prstGeom>
          <a:noFill/>
          <a:ln w="9525">
            <a:noFill/>
            <a:miter lim="800000"/>
            <a:headEnd/>
            <a:tailEnd/>
          </a:ln>
        </p:spPr>
      </p:pic>
      <p:sp>
        <p:nvSpPr>
          <p:cNvPr id="326673" name="Text Box 17"/>
          <p:cNvSpPr txBox="1">
            <a:spLocks noChangeArrowheads="1"/>
          </p:cNvSpPr>
          <p:nvPr/>
        </p:nvSpPr>
        <p:spPr bwMode="auto">
          <a:xfrm>
            <a:off x="1601672" y="3866221"/>
            <a:ext cx="1660922" cy="1175818"/>
          </a:xfrm>
          <a:prstGeom prst="rect">
            <a:avLst/>
          </a:prstGeom>
          <a:noFill/>
          <a:ln w="9525">
            <a:noFill/>
            <a:miter lim="800000"/>
            <a:headEnd/>
            <a:tailEnd/>
          </a:ln>
        </p:spPr>
        <p:txBody>
          <a:bodyPr lIns="67166" tIns="33583" rIns="67166" bIns="33583">
            <a:spAutoFit/>
          </a:bodyPr>
          <a:lstStyle/>
          <a:p>
            <a:pPr algn="ctr" defTabSz="671228">
              <a:defRPr/>
            </a:pPr>
            <a:r>
              <a:rPr lang="es-ES_tradnl" dirty="0">
                <a:solidFill>
                  <a:schemeClr val="bg1"/>
                </a:solidFill>
                <a:effectLst>
                  <a:outerShdw blurRad="38100" dist="38100" dir="2700000" algn="tl">
                    <a:srgbClr val="000000">
                      <a:alpha val="43137"/>
                    </a:srgbClr>
                  </a:outerShdw>
                </a:effectLst>
                <a:latin typeface="+mn-lt"/>
              </a:rPr>
              <a:t>Algo malo pasó que no debería haber pasado</a:t>
            </a:r>
          </a:p>
          <a:p>
            <a:pPr algn="ctr" defTabSz="671228">
              <a:defRPr/>
            </a:pPr>
            <a:r>
              <a:rPr lang="es-ES_tradnl" dirty="0">
                <a:solidFill>
                  <a:schemeClr val="bg1"/>
                </a:solidFill>
                <a:effectLst>
                  <a:outerShdw blurRad="38100" dist="38100" dir="2700000" algn="tl">
                    <a:srgbClr val="000000">
                      <a:alpha val="43137"/>
                    </a:srgbClr>
                  </a:outerShdw>
                </a:effectLst>
                <a:latin typeface="+mn-lt"/>
              </a:rPr>
              <a:t>(</a:t>
            </a:r>
            <a:r>
              <a:rPr lang="es-ES_tradnl" i="1" dirty="0" err="1">
                <a:solidFill>
                  <a:schemeClr val="bg1"/>
                </a:solidFill>
                <a:effectLst>
                  <a:outerShdw blurRad="38100" dist="38100" dir="2700000" algn="tl">
                    <a:srgbClr val="000000">
                      <a:alpha val="43137"/>
                    </a:srgbClr>
                  </a:outerShdw>
                </a:effectLst>
                <a:latin typeface="+mn-lt"/>
              </a:rPr>
              <a:t>Facticidad</a:t>
            </a:r>
            <a:r>
              <a:rPr lang="es-ES_tradnl" dirty="0">
                <a:solidFill>
                  <a:schemeClr val="bg1"/>
                </a:solidFill>
                <a:effectLst>
                  <a:outerShdw blurRad="38100" dist="38100" dir="2700000" algn="tl">
                    <a:srgbClr val="000000">
                      <a:alpha val="43137"/>
                    </a:srgbClr>
                  </a:outerShdw>
                </a:effectLst>
                <a:latin typeface="+mn-lt"/>
              </a:rPr>
              <a:t>)</a:t>
            </a:r>
          </a:p>
        </p:txBody>
      </p:sp>
      <p:sp>
        <p:nvSpPr>
          <p:cNvPr id="326674" name="Text Box 18"/>
          <p:cNvSpPr txBox="1">
            <a:spLocks noChangeArrowheads="1"/>
          </p:cNvSpPr>
          <p:nvPr/>
        </p:nvSpPr>
        <p:spPr bwMode="auto">
          <a:xfrm>
            <a:off x="3778449" y="3887395"/>
            <a:ext cx="1288256" cy="683375"/>
          </a:xfrm>
          <a:prstGeom prst="rect">
            <a:avLst/>
          </a:prstGeom>
          <a:noFill/>
          <a:ln w="9525">
            <a:noFill/>
            <a:miter lim="800000"/>
            <a:headEnd/>
            <a:tailEnd/>
          </a:ln>
        </p:spPr>
        <p:txBody>
          <a:bodyPr lIns="67166" tIns="33583" rIns="67166" bIns="33583">
            <a:spAutoFit/>
          </a:bodyPr>
          <a:lstStyle/>
          <a:p>
            <a:pPr algn="ctr" defTabSz="671228">
              <a:defRPr/>
            </a:pPr>
            <a:r>
              <a:rPr lang="es-ES_tradnl" dirty="0">
                <a:solidFill>
                  <a:schemeClr val="bg1"/>
                </a:solidFill>
                <a:effectLst>
                  <a:outerShdw blurRad="38100" dist="38100" dir="2700000" algn="tl">
                    <a:srgbClr val="000000">
                      <a:alpha val="43137"/>
                    </a:srgbClr>
                  </a:outerShdw>
                </a:effectLst>
                <a:latin typeface="+mn-lt"/>
              </a:rPr>
              <a:t>Reclamar</a:t>
            </a:r>
          </a:p>
          <a:p>
            <a:pPr algn="ctr" defTabSz="671228">
              <a:defRPr/>
            </a:pPr>
            <a:r>
              <a:rPr lang="es-ES_tradnl" dirty="0">
                <a:solidFill>
                  <a:schemeClr val="bg1"/>
                </a:solidFill>
                <a:effectLst>
                  <a:outerShdw blurRad="38100" dist="38100" dir="2700000" algn="tl">
                    <a:srgbClr val="000000">
                      <a:alpha val="43137"/>
                    </a:srgbClr>
                  </a:outerShdw>
                </a:effectLst>
                <a:latin typeface="+mn-lt"/>
              </a:rPr>
              <a:t>Perdonar</a:t>
            </a:r>
          </a:p>
        </p:txBody>
      </p:sp>
      <p:sp>
        <p:nvSpPr>
          <p:cNvPr id="326678" name="Text Box 22"/>
          <p:cNvSpPr txBox="1">
            <a:spLocks noChangeArrowheads="1"/>
          </p:cNvSpPr>
          <p:nvPr/>
        </p:nvSpPr>
        <p:spPr bwMode="auto">
          <a:xfrm>
            <a:off x="5217001" y="3887393"/>
            <a:ext cx="1569244" cy="560264"/>
          </a:xfrm>
          <a:prstGeom prst="rect">
            <a:avLst/>
          </a:prstGeom>
          <a:noFill/>
          <a:ln w="9525">
            <a:noFill/>
            <a:miter lim="800000"/>
            <a:headEnd/>
            <a:tailEnd/>
          </a:ln>
        </p:spPr>
        <p:txBody>
          <a:bodyPr lIns="67166" tIns="33583" rIns="67166" bIns="33583">
            <a:spAutoFit/>
          </a:bodyPr>
          <a:lstStyle/>
          <a:p>
            <a:pPr algn="ctr" defTabSz="671228">
              <a:defRPr/>
            </a:pPr>
            <a:r>
              <a:rPr lang="es-ES_tradnl" dirty="0">
                <a:solidFill>
                  <a:schemeClr val="bg1"/>
                </a:solidFill>
                <a:effectLst>
                  <a:outerShdw blurRad="38100" dist="38100" dir="2700000" algn="tl">
                    <a:srgbClr val="000000">
                      <a:alpha val="43137"/>
                    </a:srgbClr>
                  </a:outerShdw>
                </a:effectLst>
                <a:latin typeface="+mn-lt"/>
              </a:rPr>
              <a:t>Estado de Resentimiento</a:t>
            </a:r>
          </a:p>
        </p:txBody>
      </p:sp>
      <p:sp>
        <p:nvSpPr>
          <p:cNvPr id="326661" name="Text Box 5"/>
          <p:cNvSpPr txBox="1">
            <a:spLocks noChangeArrowheads="1"/>
          </p:cNvSpPr>
          <p:nvPr/>
        </p:nvSpPr>
        <p:spPr bwMode="auto">
          <a:xfrm>
            <a:off x="1703471" y="3424498"/>
            <a:ext cx="1457325" cy="437154"/>
          </a:xfrm>
          <a:prstGeom prst="rect">
            <a:avLst/>
          </a:prstGeom>
          <a:noFill/>
          <a:ln w="9525">
            <a:noFill/>
            <a:miter lim="800000"/>
            <a:headEnd/>
            <a:tailEnd/>
          </a:ln>
        </p:spPr>
        <p:txBody>
          <a:bodyPr lIns="67166" tIns="33583" rIns="67166" bIns="33583">
            <a:spAutoFit/>
          </a:bodyPr>
          <a:lstStyle/>
          <a:p>
            <a:pPr marL="335613" indent="-335613" algn="ctr" defTabSz="671228">
              <a:defRPr/>
            </a:pPr>
            <a:r>
              <a:rPr lang="es-ES_tradnl" sz="2400" u="sng" dirty="0">
                <a:solidFill>
                  <a:schemeClr val="bg1"/>
                </a:solidFill>
                <a:effectLst>
                  <a:outerShdw blurRad="38100" dist="38100" dir="2700000" algn="tl">
                    <a:srgbClr val="000000">
                      <a:alpha val="43137"/>
                    </a:srgbClr>
                  </a:outerShdw>
                </a:effectLst>
                <a:latin typeface="+mn-lt"/>
              </a:rPr>
              <a:t>Mensaje</a:t>
            </a:r>
          </a:p>
        </p:txBody>
      </p:sp>
      <p:sp>
        <p:nvSpPr>
          <p:cNvPr id="326662" name="Text Box 6"/>
          <p:cNvSpPr txBox="1">
            <a:spLocks noChangeArrowheads="1"/>
          </p:cNvSpPr>
          <p:nvPr/>
        </p:nvSpPr>
        <p:spPr bwMode="auto">
          <a:xfrm>
            <a:off x="3694510" y="3445669"/>
            <a:ext cx="1456134" cy="437154"/>
          </a:xfrm>
          <a:prstGeom prst="rect">
            <a:avLst/>
          </a:prstGeom>
          <a:noFill/>
          <a:ln w="9525">
            <a:noFill/>
            <a:miter lim="800000"/>
            <a:headEnd/>
            <a:tailEnd/>
          </a:ln>
        </p:spPr>
        <p:txBody>
          <a:bodyPr lIns="67166" tIns="33583" rIns="67166" bIns="33583">
            <a:spAutoFit/>
          </a:bodyPr>
          <a:lstStyle/>
          <a:p>
            <a:pPr marL="335613" indent="-335613" algn="ctr" defTabSz="671228">
              <a:defRPr/>
            </a:pPr>
            <a:r>
              <a:rPr lang="es-ES_tradnl" sz="2400" u="sng" dirty="0">
                <a:solidFill>
                  <a:schemeClr val="bg1"/>
                </a:solidFill>
                <a:effectLst>
                  <a:outerShdw blurRad="38100" dist="38100" dir="2700000" algn="tl">
                    <a:srgbClr val="000000">
                      <a:alpha val="43137"/>
                    </a:srgbClr>
                  </a:outerShdw>
                </a:effectLst>
                <a:latin typeface="+mn-lt"/>
              </a:rPr>
              <a:t>Acción</a:t>
            </a:r>
          </a:p>
        </p:txBody>
      </p:sp>
      <p:sp>
        <p:nvSpPr>
          <p:cNvPr id="326663" name="Text Box 7"/>
          <p:cNvSpPr txBox="1">
            <a:spLocks noChangeArrowheads="1"/>
          </p:cNvSpPr>
          <p:nvPr/>
        </p:nvSpPr>
        <p:spPr bwMode="auto">
          <a:xfrm>
            <a:off x="5272961" y="3445669"/>
            <a:ext cx="1457325" cy="437154"/>
          </a:xfrm>
          <a:prstGeom prst="rect">
            <a:avLst/>
          </a:prstGeom>
          <a:noFill/>
          <a:ln w="9525">
            <a:noFill/>
            <a:miter lim="800000"/>
            <a:headEnd/>
            <a:tailEnd/>
          </a:ln>
        </p:spPr>
        <p:txBody>
          <a:bodyPr lIns="67166" tIns="33583" rIns="67166" bIns="33583">
            <a:spAutoFit/>
          </a:bodyPr>
          <a:lstStyle/>
          <a:p>
            <a:pPr marL="335613" indent="-335613" algn="ctr" defTabSz="671228">
              <a:defRPr/>
            </a:pPr>
            <a:r>
              <a:rPr lang="es-ES_tradnl" sz="2400" u="sng" dirty="0">
                <a:solidFill>
                  <a:schemeClr val="bg1"/>
                </a:solidFill>
                <a:effectLst>
                  <a:outerShdw blurRad="38100" dist="38100" dir="2700000" algn="tl">
                    <a:srgbClr val="000000">
                      <a:alpha val="43137"/>
                    </a:srgbClr>
                  </a:outerShdw>
                </a:effectLst>
                <a:latin typeface="+mn-lt"/>
              </a:rPr>
              <a:t>Deuda</a:t>
            </a:r>
          </a:p>
        </p:txBody>
      </p:sp>
      <p:sp>
        <p:nvSpPr>
          <p:cNvPr id="309268" name="Text Box 20"/>
          <p:cNvSpPr txBox="1">
            <a:spLocks noChangeArrowheads="1"/>
          </p:cNvSpPr>
          <p:nvPr/>
        </p:nvSpPr>
        <p:spPr bwMode="auto">
          <a:xfrm>
            <a:off x="5429251" y="321469"/>
            <a:ext cx="1992768" cy="900162"/>
          </a:xfrm>
          <a:prstGeom prst="rect">
            <a:avLst/>
          </a:prstGeom>
          <a:noFill/>
          <a:ln w="9525" algn="ctr">
            <a:noFill/>
            <a:miter lim="800000"/>
            <a:headEnd/>
            <a:tailEnd/>
          </a:ln>
        </p:spPr>
        <p:txBody>
          <a:bodyPr wrap="none" lIns="34248" tIns="34248" rIns="34248" bIns="34248">
            <a:spAutoFit/>
          </a:bodyPr>
          <a:lstStyle/>
          <a:p>
            <a:pPr>
              <a:defRPr/>
            </a:pPr>
            <a:r>
              <a:rPr lang="en-US" sz="5400" dirty="0" err="1">
                <a:solidFill>
                  <a:schemeClr val="bg1"/>
                </a:solidFill>
                <a:latin typeface="+mj-lt"/>
              </a:rPr>
              <a:t>Enojo</a:t>
            </a:r>
            <a:endParaRPr lang="en-US" sz="5400" dirty="0">
              <a:solidFill>
                <a:schemeClr val="bg1"/>
              </a:solidFill>
              <a:latin typeface="+mj-lt"/>
            </a:endParaRPr>
          </a:p>
        </p:txBody>
      </p:sp>
    </p:spTree>
    <p:extLst>
      <p:ext uri="{BB962C8B-B14F-4D97-AF65-F5344CB8AC3E}">
        <p14:creationId xmlns:p14="http://schemas.microsoft.com/office/powerpoint/2010/main" val="1273457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9268"/>
                                        </p:tgtEl>
                                        <p:attrNameLst>
                                          <p:attrName>style.visibility</p:attrName>
                                        </p:attrNameLst>
                                      </p:cBhvr>
                                      <p:to>
                                        <p:strVal val="visible"/>
                                      </p:to>
                                    </p:set>
                                    <p:animEffect transition="in" filter="wipe(down)">
                                      <p:cBhvr>
                                        <p:cTn id="7" dur="500"/>
                                        <p:tgtEl>
                                          <p:spTgt spid="3092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6661"/>
                                        </p:tgtEl>
                                        <p:attrNameLst>
                                          <p:attrName>style.visibility</p:attrName>
                                        </p:attrNameLst>
                                      </p:cBhvr>
                                      <p:to>
                                        <p:strVal val="visible"/>
                                      </p:to>
                                    </p:set>
                                    <p:animEffect transition="in" filter="wipe(left)">
                                      <p:cBhvr>
                                        <p:cTn id="11" dur="500"/>
                                        <p:tgtEl>
                                          <p:spTgt spid="32666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26662"/>
                                        </p:tgtEl>
                                        <p:attrNameLst>
                                          <p:attrName>style.visibility</p:attrName>
                                        </p:attrNameLst>
                                      </p:cBhvr>
                                      <p:to>
                                        <p:strVal val="visible"/>
                                      </p:to>
                                    </p:set>
                                    <p:animEffect transition="in" filter="wipe(left)">
                                      <p:cBhvr>
                                        <p:cTn id="15" dur="500"/>
                                        <p:tgtEl>
                                          <p:spTgt spid="32666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6663"/>
                                        </p:tgtEl>
                                        <p:attrNameLst>
                                          <p:attrName>style.visibility</p:attrName>
                                        </p:attrNameLst>
                                      </p:cBhvr>
                                      <p:to>
                                        <p:strVal val="visible"/>
                                      </p:to>
                                    </p:set>
                                    <p:animEffect transition="in" filter="wipe(left)">
                                      <p:cBhvr>
                                        <p:cTn id="19" dur="500"/>
                                        <p:tgtEl>
                                          <p:spTgt spid="32666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26673"/>
                                        </p:tgtEl>
                                        <p:attrNameLst>
                                          <p:attrName>style.visibility</p:attrName>
                                        </p:attrNameLst>
                                      </p:cBhvr>
                                      <p:to>
                                        <p:strVal val="visible"/>
                                      </p:to>
                                    </p:set>
                                    <p:anim calcmode="lin" valueType="num">
                                      <p:cBhvr additive="base">
                                        <p:cTn id="24" dur="500" fill="hold"/>
                                        <p:tgtEl>
                                          <p:spTgt spid="326673"/>
                                        </p:tgtEl>
                                        <p:attrNameLst>
                                          <p:attrName>ppt_x</p:attrName>
                                        </p:attrNameLst>
                                      </p:cBhvr>
                                      <p:tavLst>
                                        <p:tav tm="0">
                                          <p:val>
                                            <p:strVal val="0-#ppt_w/2"/>
                                          </p:val>
                                        </p:tav>
                                        <p:tav tm="100000">
                                          <p:val>
                                            <p:strVal val="#ppt_x"/>
                                          </p:val>
                                        </p:tav>
                                      </p:tavLst>
                                    </p:anim>
                                    <p:anim calcmode="lin" valueType="num">
                                      <p:cBhvr additive="base">
                                        <p:cTn id="25" dur="500" fill="hold"/>
                                        <p:tgtEl>
                                          <p:spTgt spid="32667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26674"/>
                                        </p:tgtEl>
                                        <p:attrNameLst>
                                          <p:attrName>style.visibility</p:attrName>
                                        </p:attrNameLst>
                                      </p:cBhvr>
                                      <p:to>
                                        <p:strVal val="visible"/>
                                      </p:to>
                                    </p:set>
                                    <p:anim calcmode="lin" valueType="num">
                                      <p:cBhvr additive="base">
                                        <p:cTn id="30" dur="500" fill="hold"/>
                                        <p:tgtEl>
                                          <p:spTgt spid="326674"/>
                                        </p:tgtEl>
                                        <p:attrNameLst>
                                          <p:attrName>ppt_x</p:attrName>
                                        </p:attrNameLst>
                                      </p:cBhvr>
                                      <p:tavLst>
                                        <p:tav tm="0">
                                          <p:val>
                                            <p:strVal val="0-#ppt_w/2"/>
                                          </p:val>
                                        </p:tav>
                                        <p:tav tm="100000">
                                          <p:val>
                                            <p:strVal val="#ppt_x"/>
                                          </p:val>
                                        </p:tav>
                                      </p:tavLst>
                                    </p:anim>
                                    <p:anim calcmode="lin" valueType="num">
                                      <p:cBhvr additive="base">
                                        <p:cTn id="31" dur="500" fill="hold"/>
                                        <p:tgtEl>
                                          <p:spTgt spid="326674"/>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26678"/>
                                        </p:tgtEl>
                                        <p:attrNameLst>
                                          <p:attrName>style.visibility</p:attrName>
                                        </p:attrNameLst>
                                      </p:cBhvr>
                                      <p:to>
                                        <p:strVal val="visible"/>
                                      </p:to>
                                    </p:set>
                                    <p:anim calcmode="lin" valueType="num">
                                      <p:cBhvr additive="base">
                                        <p:cTn id="36" dur="500" fill="hold"/>
                                        <p:tgtEl>
                                          <p:spTgt spid="326678"/>
                                        </p:tgtEl>
                                        <p:attrNameLst>
                                          <p:attrName>ppt_x</p:attrName>
                                        </p:attrNameLst>
                                      </p:cBhvr>
                                      <p:tavLst>
                                        <p:tav tm="0">
                                          <p:val>
                                            <p:strVal val="0-#ppt_w/2"/>
                                          </p:val>
                                        </p:tav>
                                        <p:tav tm="100000">
                                          <p:val>
                                            <p:strVal val="#ppt_x"/>
                                          </p:val>
                                        </p:tav>
                                      </p:tavLst>
                                    </p:anim>
                                    <p:anim calcmode="lin" valueType="num">
                                      <p:cBhvr additive="base">
                                        <p:cTn id="37" dur="500" fill="hold"/>
                                        <p:tgtEl>
                                          <p:spTgt spid="32667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309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73" grpId="0" autoUpdateAnimBg="0"/>
      <p:bldP spid="326674" grpId="0" autoUpdateAnimBg="0"/>
      <p:bldP spid="326678" grpId="0" autoUpdateAnimBg="0"/>
      <p:bldP spid="326661" grpId="0" autoUpdateAnimBg="0"/>
      <p:bldP spid="326662" grpId="0" autoUpdateAnimBg="0"/>
      <p:bldP spid="326663" grpId="0" autoUpdateAnimBg="0"/>
      <p:bldP spid="309268" grpId="0"/>
      <p:bldP spid="309268"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A750979A-D6F8-4ECA-842F-BE40E78848DE}"/>
              </a:ext>
            </a:extLst>
          </p:cNvPr>
          <p:cNvSpPr/>
          <p:nvPr/>
        </p:nvSpPr>
        <p:spPr bwMode="auto">
          <a:xfrm>
            <a:off x="6435927" y="267494"/>
            <a:ext cx="2688452" cy="495358"/>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36866" name="Rectangle 14"/>
          <p:cNvSpPr>
            <a:spLocks noChangeArrowheads="1"/>
          </p:cNvSpPr>
          <p:nvPr/>
        </p:nvSpPr>
        <p:spPr bwMode="auto">
          <a:xfrm>
            <a:off x="5280423" y="3"/>
            <a:ext cx="2720578" cy="5143500"/>
          </a:xfrm>
          <a:prstGeom prst="rect">
            <a:avLst/>
          </a:prstGeom>
          <a:solidFill>
            <a:schemeClr val="bg1"/>
          </a:solidFill>
          <a:ln w="9525" algn="ctr">
            <a:noFill/>
            <a:round/>
            <a:headEnd/>
            <a:tailEnd/>
          </a:ln>
        </p:spPr>
        <p:txBody>
          <a:bodyPr lIns="68552" tIns="34276" rIns="68552" bIns="34276" anchor="ctr"/>
          <a:lstStyle/>
          <a:p>
            <a:pPr eaLnBrk="0" hangingPunct="0">
              <a:spcBef>
                <a:spcPct val="50000"/>
              </a:spcBef>
            </a:pPr>
            <a:endParaRPr lang="en-US" sz="1200" dirty="0"/>
          </a:p>
        </p:txBody>
      </p:sp>
      <p:sp>
        <p:nvSpPr>
          <p:cNvPr id="36867" name="1 Marcador de pie de página"/>
          <p:cNvSpPr txBox="1">
            <a:spLocks noGrp="1"/>
          </p:cNvSpPr>
          <p:nvPr/>
        </p:nvSpPr>
        <p:spPr bwMode="auto">
          <a:xfrm>
            <a:off x="1221584" y="4938716"/>
            <a:ext cx="2171700" cy="145256"/>
          </a:xfrm>
          <a:prstGeom prst="rect">
            <a:avLst/>
          </a:prstGeom>
          <a:noFill/>
          <a:ln w="9525">
            <a:noFill/>
            <a:miter lim="800000"/>
            <a:headEnd/>
            <a:tailEnd/>
          </a:ln>
        </p:spPr>
        <p:txBody>
          <a:bodyPr lIns="68552" tIns="34276" rIns="68552" bIns="34276"/>
          <a:lstStyle/>
          <a:p>
            <a:r>
              <a:rPr lang="en-US" sz="675" dirty="0">
                <a:solidFill>
                  <a:schemeClr val="accent2"/>
                </a:solidFill>
              </a:rPr>
              <a:t>© 2010 Axialent, Inc. All rights reserved</a:t>
            </a:r>
            <a:endParaRPr lang="es-ES" sz="675" dirty="0">
              <a:solidFill>
                <a:schemeClr val="accent2"/>
              </a:solidFill>
            </a:endParaRPr>
          </a:p>
        </p:txBody>
      </p:sp>
      <p:sp>
        <p:nvSpPr>
          <p:cNvPr id="36869" name="Rectangle 8"/>
          <p:cNvSpPr txBox="1">
            <a:spLocks noGrp="1" noChangeArrowheads="1"/>
          </p:cNvSpPr>
          <p:nvPr/>
        </p:nvSpPr>
        <p:spPr bwMode="auto">
          <a:xfrm>
            <a:off x="1221584" y="4938716"/>
            <a:ext cx="2171700" cy="145256"/>
          </a:xfrm>
          <a:prstGeom prst="rect">
            <a:avLst/>
          </a:prstGeom>
          <a:noFill/>
          <a:ln w="9525">
            <a:noFill/>
            <a:miter lim="800000"/>
            <a:headEnd/>
            <a:tailEnd/>
          </a:ln>
        </p:spPr>
        <p:txBody>
          <a:bodyPr lIns="68552" tIns="34276" rIns="68552" bIns="34276"/>
          <a:lstStyle/>
          <a:p>
            <a:r>
              <a:rPr lang="en-US" sz="675" dirty="0">
                <a:solidFill>
                  <a:schemeClr val="accent2"/>
                </a:solidFill>
              </a:rPr>
              <a:t>© 2010 Axialent, Inc. All rights reserved</a:t>
            </a:r>
            <a:endParaRPr lang="es-ES" sz="675" dirty="0">
              <a:solidFill>
                <a:schemeClr val="accent2"/>
              </a:solidFill>
            </a:endParaRPr>
          </a:p>
        </p:txBody>
      </p:sp>
      <p:pic>
        <p:nvPicPr>
          <p:cNvPr id="36870" name="Picture 23" descr="j0423044"/>
          <p:cNvPicPr>
            <a:picLocks noChangeAspect="1" noChangeArrowheads="1"/>
          </p:cNvPicPr>
          <p:nvPr/>
        </p:nvPicPr>
        <p:blipFill>
          <a:blip r:embed="rId2" cstate="print"/>
          <a:srcRect/>
          <a:stretch>
            <a:fillRect/>
          </a:stretch>
        </p:blipFill>
        <p:spPr bwMode="auto">
          <a:xfrm>
            <a:off x="5134" y="0"/>
            <a:ext cx="5157788" cy="5157788"/>
          </a:xfrm>
          <a:prstGeom prst="rect">
            <a:avLst/>
          </a:prstGeom>
          <a:noFill/>
          <a:ln w="9525">
            <a:noFill/>
            <a:miter lim="800000"/>
            <a:headEnd/>
            <a:tailEnd/>
          </a:ln>
        </p:spPr>
      </p:pic>
      <p:sp>
        <p:nvSpPr>
          <p:cNvPr id="326661" name="Text Box 5"/>
          <p:cNvSpPr txBox="1">
            <a:spLocks noChangeArrowheads="1"/>
          </p:cNvSpPr>
          <p:nvPr/>
        </p:nvSpPr>
        <p:spPr bwMode="auto">
          <a:xfrm>
            <a:off x="4170909" y="1559719"/>
            <a:ext cx="1457325" cy="437154"/>
          </a:xfrm>
          <a:prstGeom prst="rect">
            <a:avLst/>
          </a:prstGeom>
          <a:noFill/>
          <a:ln w="9525">
            <a:noFill/>
            <a:miter lim="800000"/>
            <a:headEnd/>
            <a:tailEnd/>
          </a:ln>
        </p:spPr>
        <p:txBody>
          <a:bodyPr lIns="67166" tIns="33583" rIns="67166" bIns="33583">
            <a:spAutoFit/>
          </a:bodyPr>
          <a:lstStyle/>
          <a:p>
            <a:pPr marL="335613" indent="-335613" algn="ctr" defTabSz="671228">
              <a:defRPr/>
            </a:pPr>
            <a:r>
              <a:rPr lang="es-ES_tradnl" sz="2400" u="sng" dirty="0">
                <a:effectLst>
                  <a:outerShdw blurRad="38100" dist="38100" dir="2700000" algn="tl">
                    <a:srgbClr val="000000">
                      <a:alpha val="43137"/>
                    </a:srgbClr>
                  </a:outerShdw>
                </a:effectLst>
                <a:latin typeface="+mn-lt"/>
              </a:rPr>
              <a:t>Mensaje</a:t>
            </a:r>
          </a:p>
        </p:txBody>
      </p:sp>
      <p:sp>
        <p:nvSpPr>
          <p:cNvPr id="326662" name="Text Box 6"/>
          <p:cNvSpPr txBox="1">
            <a:spLocks noChangeArrowheads="1"/>
          </p:cNvSpPr>
          <p:nvPr/>
        </p:nvSpPr>
        <p:spPr bwMode="auto">
          <a:xfrm>
            <a:off x="5812803" y="1559719"/>
            <a:ext cx="1456134" cy="437154"/>
          </a:xfrm>
          <a:prstGeom prst="rect">
            <a:avLst/>
          </a:prstGeom>
          <a:noFill/>
          <a:ln w="9525">
            <a:noFill/>
            <a:miter lim="800000"/>
            <a:headEnd/>
            <a:tailEnd/>
          </a:ln>
        </p:spPr>
        <p:txBody>
          <a:bodyPr lIns="67166" tIns="33583" rIns="67166" bIns="33583">
            <a:spAutoFit/>
          </a:bodyPr>
          <a:lstStyle/>
          <a:p>
            <a:pPr marL="335613" indent="-335613" algn="ctr" defTabSz="671228">
              <a:defRPr/>
            </a:pPr>
            <a:r>
              <a:rPr lang="es-ES_tradnl" sz="2400" u="sng" dirty="0">
                <a:effectLst>
                  <a:outerShdw blurRad="38100" dist="38100" dir="2700000" algn="tl">
                    <a:srgbClr val="000000">
                      <a:alpha val="43137"/>
                    </a:srgbClr>
                  </a:outerShdw>
                </a:effectLst>
                <a:latin typeface="+mn-lt"/>
              </a:rPr>
              <a:t>Acción</a:t>
            </a:r>
          </a:p>
        </p:txBody>
      </p:sp>
      <p:sp>
        <p:nvSpPr>
          <p:cNvPr id="326663" name="Text Box 7"/>
          <p:cNvSpPr txBox="1">
            <a:spLocks noChangeArrowheads="1"/>
          </p:cNvSpPr>
          <p:nvPr/>
        </p:nvSpPr>
        <p:spPr bwMode="auto">
          <a:xfrm>
            <a:off x="7451799" y="1559719"/>
            <a:ext cx="1457325" cy="437154"/>
          </a:xfrm>
          <a:prstGeom prst="rect">
            <a:avLst/>
          </a:prstGeom>
          <a:noFill/>
          <a:ln w="9525">
            <a:noFill/>
            <a:miter lim="800000"/>
            <a:headEnd/>
            <a:tailEnd/>
          </a:ln>
        </p:spPr>
        <p:txBody>
          <a:bodyPr lIns="67166" tIns="33583" rIns="67166" bIns="33583">
            <a:spAutoFit/>
          </a:bodyPr>
          <a:lstStyle/>
          <a:p>
            <a:pPr marL="335613" indent="-335613" algn="ctr" defTabSz="671228">
              <a:defRPr/>
            </a:pPr>
            <a:r>
              <a:rPr lang="es-ES_tradnl" sz="2400" u="sng" dirty="0">
                <a:effectLst>
                  <a:outerShdw blurRad="38100" dist="38100" dir="2700000" algn="tl">
                    <a:srgbClr val="000000">
                      <a:alpha val="43137"/>
                    </a:srgbClr>
                  </a:outerShdw>
                </a:effectLst>
                <a:latin typeface="+mn-lt"/>
              </a:rPr>
              <a:t>Deuda</a:t>
            </a:r>
          </a:p>
        </p:txBody>
      </p:sp>
      <p:sp>
        <p:nvSpPr>
          <p:cNvPr id="326675" name="Text Box 19"/>
          <p:cNvSpPr txBox="1">
            <a:spLocks noChangeArrowheads="1"/>
          </p:cNvSpPr>
          <p:nvPr/>
        </p:nvSpPr>
        <p:spPr bwMode="auto">
          <a:xfrm>
            <a:off x="5536410" y="344091"/>
            <a:ext cx="1992768" cy="900162"/>
          </a:xfrm>
          <a:prstGeom prst="rect">
            <a:avLst/>
          </a:prstGeom>
          <a:noFill/>
          <a:ln w="9525" algn="ctr">
            <a:noFill/>
            <a:miter lim="800000"/>
            <a:headEnd/>
            <a:tailEnd/>
          </a:ln>
        </p:spPr>
        <p:txBody>
          <a:bodyPr wrap="none" lIns="34248" tIns="34248" rIns="34248" bIns="34248">
            <a:spAutoFit/>
          </a:bodyPr>
          <a:lstStyle/>
          <a:p>
            <a:pPr>
              <a:defRPr/>
            </a:pPr>
            <a:r>
              <a:rPr lang="es-ES_tradnl" sz="5400" dirty="0">
                <a:latin typeface="+mj-lt"/>
              </a:rPr>
              <a:t>Culpa</a:t>
            </a:r>
          </a:p>
        </p:txBody>
      </p:sp>
      <p:sp>
        <p:nvSpPr>
          <p:cNvPr id="326676" name="Text Box 20"/>
          <p:cNvSpPr txBox="1">
            <a:spLocks noChangeArrowheads="1"/>
          </p:cNvSpPr>
          <p:nvPr/>
        </p:nvSpPr>
        <p:spPr bwMode="auto">
          <a:xfrm>
            <a:off x="4139952" y="2085815"/>
            <a:ext cx="1519238" cy="1422039"/>
          </a:xfrm>
          <a:prstGeom prst="rect">
            <a:avLst/>
          </a:prstGeom>
          <a:noFill/>
          <a:ln w="9525">
            <a:noFill/>
            <a:miter lim="800000"/>
            <a:headEnd/>
            <a:tailEnd/>
          </a:ln>
        </p:spPr>
        <p:txBody>
          <a:bodyPr lIns="67166" tIns="33583" rIns="67166" bIns="33583">
            <a:spAutoFit/>
          </a:bodyPr>
          <a:lstStyle/>
          <a:p>
            <a:pPr algn="ctr" defTabSz="671228">
              <a:defRPr/>
            </a:pPr>
            <a:r>
              <a:rPr lang="es-ES_tradnl" dirty="0">
                <a:latin typeface="+mn-lt"/>
              </a:rPr>
              <a:t>Hice algo malo que  no debí haber hecho</a:t>
            </a:r>
          </a:p>
          <a:p>
            <a:pPr algn="ctr" defTabSz="671228">
              <a:defRPr/>
            </a:pPr>
            <a:r>
              <a:rPr lang="es-ES_tradnl" dirty="0">
                <a:latin typeface="+mn-lt"/>
              </a:rPr>
              <a:t>(</a:t>
            </a:r>
            <a:r>
              <a:rPr lang="es-ES_tradnl" i="1" dirty="0" err="1">
                <a:latin typeface="+mn-lt"/>
              </a:rPr>
              <a:t>Facticidad</a:t>
            </a:r>
            <a:r>
              <a:rPr lang="es-ES_tradnl" dirty="0">
                <a:latin typeface="+mn-lt"/>
              </a:rPr>
              <a:t>)</a:t>
            </a:r>
          </a:p>
        </p:txBody>
      </p:sp>
      <p:sp>
        <p:nvSpPr>
          <p:cNvPr id="326677" name="Text Box 21"/>
          <p:cNvSpPr txBox="1">
            <a:spLocks noChangeArrowheads="1"/>
          </p:cNvSpPr>
          <p:nvPr/>
        </p:nvSpPr>
        <p:spPr bwMode="auto">
          <a:xfrm>
            <a:off x="5818756" y="2074202"/>
            <a:ext cx="1444228" cy="929596"/>
          </a:xfrm>
          <a:prstGeom prst="rect">
            <a:avLst/>
          </a:prstGeom>
          <a:noFill/>
          <a:ln w="9525">
            <a:noFill/>
            <a:miter lim="800000"/>
            <a:headEnd/>
            <a:tailEnd/>
          </a:ln>
        </p:spPr>
        <p:txBody>
          <a:bodyPr lIns="67166" tIns="33583" rIns="67166" bIns="33583">
            <a:spAutoFit/>
          </a:bodyPr>
          <a:lstStyle/>
          <a:p>
            <a:pPr algn="ctr" defTabSz="671228">
              <a:defRPr/>
            </a:pPr>
            <a:r>
              <a:rPr lang="es-ES_tradnl" dirty="0">
                <a:latin typeface="+mn-lt"/>
              </a:rPr>
              <a:t>Pedir Disculpas</a:t>
            </a:r>
          </a:p>
          <a:p>
            <a:pPr algn="ctr" defTabSz="671228">
              <a:defRPr/>
            </a:pPr>
            <a:r>
              <a:rPr lang="es-ES_tradnl" dirty="0">
                <a:latin typeface="+mn-lt"/>
              </a:rPr>
              <a:t>Perdonarse</a:t>
            </a:r>
          </a:p>
        </p:txBody>
      </p:sp>
      <p:sp>
        <p:nvSpPr>
          <p:cNvPr id="326679" name="Text Box 23"/>
          <p:cNvSpPr txBox="1">
            <a:spLocks noChangeArrowheads="1"/>
          </p:cNvSpPr>
          <p:nvPr/>
        </p:nvSpPr>
        <p:spPr bwMode="auto">
          <a:xfrm>
            <a:off x="7329709" y="2155317"/>
            <a:ext cx="1701504" cy="560264"/>
          </a:xfrm>
          <a:prstGeom prst="rect">
            <a:avLst/>
          </a:prstGeom>
          <a:noFill/>
          <a:ln w="9525">
            <a:noFill/>
            <a:miter lim="800000"/>
            <a:headEnd/>
            <a:tailEnd/>
          </a:ln>
        </p:spPr>
        <p:txBody>
          <a:bodyPr wrap="square" lIns="67166" tIns="33583" rIns="67166" bIns="33583">
            <a:spAutoFit/>
          </a:bodyPr>
          <a:lstStyle/>
          <a:p>
            <a:pPr algn="ctr" defTabSz="671228">
              <a:defRPr/>
            </a:pPr>
            <a:r>
              <a:rPr lang="es-ES_tradnl" dirty="0">
                <a:latin typeface="+mn-lt"/>
              </a:rPr>
              <a:t>Estado de Remordimiento</a:t>
            </a:r>
            <a:endParaRPr lang="es-ES_tradnl" sz="2400" dirty="0">
              <a:latin typeface="+mn-lt"/>
            </a:endParaRPr>
          </a:p>
        </p:txBody>
      </p:sp>
      <p:sp>
        <p:nvSpPr>
          <p:cNvPr id="15" name="Rectangle 6"/>
          <p:cNvSpPr>
            <a:spLocks noGrp="1" noChangeArrowheads="1"/>
          </p:cNvSpPr>
          <p:nvPr>
            <p:ph type="sldNum" sz="quarter" idx="10"/>
          </p:nvPr>
        </p:nvSpPr>
        <p:spPr>
          <a:xfrm>
            <a:off x="7508304" y="4943475"/>
            <a:ext cx="1600200" cy="200025"/>
          </a:xfrm>
          <a:noFill/>
        </p:spPr>
        <p:txBody>
          <a:bodyPr/>
          <a:lstStyle/>
          <a:p>
            <a:r>
              <a:rPr lang="en-US" dirty="0"/>
              <a:t>| </a:t>
            </a:r>
            <a:fld id="{AE17829C-1FBC-42AB-9843-FF05DB383BED}" type="slidenum">
              <a:rPr lang="en-US" smtClean="0">
                <a:solidFill>
                  <a:srgbClr val="B2B2B2"/>
                </a:solidFill>
              </a:rPr>
              <a:pPr/>
              <a:t>87</a:t>
            </a:fld>
            <a:endParaRPr lang="en-US" dirty="0">
              <a:solidFill>
                <a:srgbClr val="B2B2B2"/>
              </a:solidFill>
            </a:endParaRPr>
          </a:p>
        </p:txBody>
      </p:sp>
    </p:spTree>
    <p:extLst>
      <p:ext uri="{BB962C8B-B14F-4D97-AF65-F5344CB8AC3E}">
        <p14:creationId xmlns:p14="http://schemas.microsoft.com/office/powerpoint/2010/main" val="1332544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6675"/>
                                        </p:tgtEl>
                                        <p:attrNameLst>
                                          <p:attrName>style.visibility</p:attrName>
                                        </p:attrNameLst>
                                      </p:cBhvr>
                                      <p:to>
                                        <p:strVal val="visible"/>
                                      </p:to>
                                    </p:set>
                                    <p:animEffect transition="in" filter="wipe(left)">
                                      <p:cBhvr>
                                        <p:cTn id="7" dur="500"/>
                                        <p:tgtEl>
                                          <p:spTgt spid="32667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6661"/>
                                        </p:tgtEl>
                                        <p:attrNameLst>
                                          <p:attrName>style.visibility</p:attrName>
                                        </p:attrNameLst>
                                      </p:cBhvr>
                                      <p:to>
                                        <p:strVal val="visible"/>
                                      </p:to>
                                    </p:set>
                                    <p:animEffect transition="in" filter="wipe(left)">
                                      <p:cBhvr>
                                        <p:cTn id="11" dur="500"/>
                                        <p:tgtEl>
                                          <p:spTgt spid="32666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26662"/>
                                        </p:tgtEl>
                                        <p:attrNameLst>
                                          <p:attrName>style.visibility</p:attrName>
                                        </p:attrNameLst>
                                      </p:cBhvr>
                                      <p:to>
                                        <p:strVal val="visible"/>
                                      </p:to>
                                    </p:set>
                                    <p:animEffect transition="in" filter="wipe(left)">
                                      <p:cBhvr>
                                        <p:cTn id="15" dur="500"/>
                                        <p:tgtEl>
                                          <p:spTgt spid="32666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6663"/>
                                        </p:tgtEl>
                                        <p:attrNameLst>
                                          <p:attrName>style.visibility</p:attrName>
                                        </p:attrNameLst>
                                      </p:cBhvr>
                                      <p:to>
                                        <p:strVal val="visible"/>
                                      </p:to>
                                    </p:set>
                                    <p:animEffect transition="in" filter="wipe(left)">
                                      <p:cBhvr>
                                        <p:cTn id="19" dur="500"/>
                                        <p:tgtEl>
                                          <p:spTgt spid="32666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26676"/>
                                        </p:tgtEl>
                                        <p:attrNameLst>
                                          <p:attrName>style.visibility</p:attrName>
                                        </p:attrNameLst>
                                      </p:cBhvr>
                                      <p:to>
                                        <p:strVal val="visible"/>
                                      </p:to>
                                    </p:set>
                                    <p:anim calcmode="lin" valueType="num">
                                      <p:cBhvr additive="base">
                                        <p:cTn id="24" dur="500" fill="hold"/>
                                        <p:tgtEl>
                                          <p:spTgt spid="326676"/>
                                        </p:tgtEl>
                                        <p:attrNameLst>
                                          <p:attrName>ppt_x</p:attrName>
                                        </p:attrNameLst>
                                      </p:cBhvr>
                                      <p:tavLst>
                                        <p:tav tm="0">
                                          <p:val>
                                            <p:strVal val="0-#ppt_w/2"/>
                                          </p:val>
                                        </p:tav>
                                        <p:tav tm="100000">
                                          <p:val>
                                            <p:strVal val="#ppt_x"/>
                                          </p:val>
                                        </p:tav>
                                      </p:tavLst>
                                    </p:anim>
                                    <p:anim calcmode="lin" valueType="num">
                                      <p:cBhvr additive="base">
                                        <p:cTn id="25" dur="500" fill="hold"/>
                                        <p:tgtEl>
                                          <p:spTgt spid="32667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26677"/>
                                        </p:tgtEl>
                                        <p:attrNameLst>
                                          <p:attrName>style.visibility</p:attrName>
                                        </p:attrNameLst>
                                      </p:cBhvr>
                                      <p:to>
                                        <p:strVal val="visible"/>
                                      </p:to>
                                    </p:set>
                                    <p:anim calcmode="lin" valueType="num">
                                      <p:cBhvr additive="base">
                                        <p:cTn id="30" dur="500" fill="hold"/>
                                        <p:tgtEl>
                                          <p:spTgt spid="326677"/>
                                        </p:tgtEl>
                                        <p:attrNameLst>
                                          <p:attrName>ppt_x</p:attrName>
                                        </p:attrNameLst>
                                      </p:cBhvr>
                                      <p:tavLst>
                                        <p:tav tm="0">
                                          <p:val>
                                            <p:strVal val="0-#ppt_w/2"/>
                                          </p:val>
                                        </p:tav>
                                        <p:tav tm="100000">
                                          <p:val>
                                            <p:strVal val="#ppt_x"/>
                                          </p:val>
                                        </p:tav>
                                      </p:tavLst>
                                    </p:anim>
                                    <p:anim calcmode="lin" valueType="num">
                                      <p:cBhvr additive="base">
                                        <p:cTn id="31" dur="500" fill="hold"/>
                                        <p:tgtEl>
                                          <p:spTgt spid="32667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26679"/>
                                        </p:tgtEl>
                                        <p:attrNameLst>
                                          <p:attrName>style.visibility</p:attrName>
                                        </p:attrNameLst>
                                      </p:cBhvr>
                                      <p:to>
                                        <p:strVal val="visible"/>
                                      </p:to>
                                    </p:set>
                                    <p:anim calcmode="lin" valueType="num">
                                      <p:cBhvr additive="base">
                                        <p:cTn id="36" dur="500" fill="hold"/>
                                        <p:tgtEl>
                                          <p:spTgt spid="326679"/>
                                        </p:tgtEl>
                                        <p:attrNameLst>
                                          <p:attrName>ppt_x</p:attrName>
                                        </p:attrNameLst>
                                      </p:cBhvr>
                                      <p:tavLst>
                                        <p:tav tm="0">
                                          <p:val>
                                            <p:strVal val="0-#ppt_w/2"/>
                                          </p:val>
                                        </p:tav>
                                        <p:tav tm="100000">
                                          <p:val>
                                            <p:strVal val="#ppt_x"/>
                                          </p:val>
                                        </p:tav>
                                      </p:tavLst>
                                    </p:anim>
                                    <p:anim calcmode="lin" valueType="num">
                                      <p:cBhvr additive="base">
                                        <p:cTn id="37" dur="500" fill="hold"/>
                                        <p:tgtEl>
                                          <p:spTgt spid="3266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1" grpId="0" autoUpdateAnimBg="0"/>
      <p:bldP spid="326662" grpId="0" autoUpdateAnimBg="0"/>
      <p:bldP spid="326663" grpId="0" autoUpdateAnimBg="0"/>
      <p:bldP spid="326675" grpId="0" autoUpdateAnimBg="0"/>
      <p:bldP spid="326676" grpId="0" autoUpdateAnimBg="0"/>
      <p:bldP spid="326677" grpId="0" autoUpdateAnimBg="0"/>
      <p:bldP spid="326679"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a:extLst>
              <a:ext uri="{FF2B5EF4-FFF2-40B4-BE49-F238E27FC236}">
                <a16:creationId xmlns:a16="http://schemas.microsoft.com/office/drawing/2014/main" id="{7FE73E9C-C4AE-4B70-9A04-F1923FF7499C}"/>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pic>
        <p:nvPicPr>
          <p:cNvPr id="6" name="Picture 16" descr="j0401561"/>
          <p:cNvPicPr>
            <a:picLocks noChangeAspect="1" noChangeArrowheads="1"/>
          </p:cNvPicPr>
          <p:nvPr/>
        </p:nvPicPr>
        <p:blipFill>
          <a:blip r:embed="rId2" cstate="print">
            <a:lum bright="70000" contrast="-70000"/>
          </a:blip>
          <a:srcRect/>
          <a:stretch>
            <a:fillRect/>
          </a:stretch>
        </p:blipFill>
        <p:spPr bwMode="auto">
          <a:xfrm>
            <a:off x="467544" y="750084"/>
            <a:ext cx="8234336" cy="4141183"/>
          </a:xfrm>
          <a:prstGeom prst="rect">
            <a:avLst/>
          </a:prstGeom>
          <a:ln>
            <a:noFill/>
          </a:ln>
          <a:effectLst>
            <a:softEdge rad="127000"/>
          </a:effectLst>
        </p:spPr>
      </p:pic>
      <p:sp>
        <p:nvSpPr>
          <p:cNvPr id="18437" name="3 Marcador de pie de página"/>
          <p:cNvSpPr txBox="1">
            <a:spLocks noGrp="1"/>
          </p:cNvSpPr>
          <p:nvPr/>
        </p:nvSpPr>
        <p:spPr bwMode="auto">
          <a:xfrm>
            <a:off x="1143003" y="4998247"/>
            <a:ext cx="2171700" cy="145256"/>
          </a:xfrm>
          <a:prstGeom prst="rect">
            <a:avLst/>
          </a:prstGeom>
          <a:noFill/>
          <a:ln w="9525">
            <a:noFill/>
            <a:miter lim="800000"/>
            <a:headEnd/>
            <a:tailEnd/>
          </a:ln>
        </p:spPr>
        <p:txBody>
          <a:bodyPr lIns="68552" tIns="34276" rIns="68552" bIns="34276"/>
          <a:lstStyle/>
          <a:p>
            <a:r>
              <a:rPr lang="en-US" sz="675" dirty="0">
                <a:solidFill>
                  <a:schemeClr val="bg1"/>
                </a:solidFill>
              </a:rPr>
              <a:t>© 2010 Axialent, Inc. All rights reserved</a:t>
            </a:r>
            <a:endParaRPr lang="es-ES" sz="675" dirty="0">
              <a:solidFill>
                <a:schemeClr val="bg1"/>
              </a:solidFill>
            </a:endParaRPr>
          </a:p>
        </p:txBody>
      </p:sp>
      <p:sp>
        <p:nvSpPr>
          <p:cNvPr id="18439" name="Rectangle 2"/>
          <p:cNvSpPr>
            <a:spLocks noGrp="1" noChangeArrowheads="1"/>
          </p:cNvSpPr>
          <p:nvPr>
            <p:ph type="title" idx="4294967295"/>
          </p:nvPr>
        </p:nvSpPr>
        <p:spPr>
          <a:xfrm>
            <a:off x="323528" y="72113"/>
            <a:ext cx="6513910" cy="434578"/>
          </a:xfrm>
        </p:spPr>
        <p:txBody>
          <a:bodyPr/>
          <a:lstStyle/>
          <a:p>
            <a:r>
              <a:rPr lang="en-US" dirty="0" err="1"/>
              <a:t>Indagando</a:t>
            </a:r>
            <a:r>
              <a:rPr lang="en-US" dirty="0"/>
              <a:t> </a:t>
            </a:r>
            <a:r>
              <a:rPr lang="en-US" dirty="0" err="1"/>
              <a:t>en</a:t>
            </a:r>
            <a:r>
              <a:rPr lang="en-US" dirty="0"/>
              <a:t> la </a:t>
            </a:r>
            <a:r>
              <a:rPr lang="en-US" dirty="0" err="1"/>
              <a:t>emoción</a:t>
            </a:r>
            <a:r>
              <a:rPr lang="en-US" dirty="0"/>
              <a:t>: Tristeza</a:t>
            </a:r>
          </a:p>
        </p:txBody>
      </p:sp>
      <p:sp>
        <p:nvSpPr>
          <p:cNvPr id="18440" name="Rectangle 3"/>
          <p:cNvSpPr>
            <a:spLocks noChangeArrowheads="1"/>
          </p:cNvSpPr>
          <p:nvPr/>
        </p:nvSpPr>
        <p:spPr bwMode="auto">
          <a:xfrm>
            <a:off x="802159" y="1105232"/>
            <a:ext cx="7571308" cy="3411190"/>
          </a:xfrm>
          <a:prstGeom prst="rect">
            <a:avLst/>
          </a:prstGeom>
          <a:noFill/>
          <a:ln w="9525" algn="ctr">
            <a:noFill/>
            <a:miter lim="800000"/>
            <a:headEnd/>
            <a:tailEnd/>
          </a:ln>
        </p:spPr>
        <p:txBody>
          <a:bodyPr wrap="square" lIns="0" tIns="0" rIns="0" bIns="0" anchor="ctr">
            <a:spAutoFit/>
          </a:bodyPr>
          <a:lstStyle/>
          <a:p>
            <a:pPr marL="257066" indent="-257066" algn="just" defTabSz="684322">
              <a:spcBef>
                <a:spcPts val="900"/>
              </a:spcBef>
              <a:spcAft>
                <a:spcPts val="450"/>
              </a:spcAft>
              <a:buFontTx/>
              <a:buAutoNum type="arabicPeriod"/>
            </a:pPr>
            <a:r>
              <a:rPr lang="es-AR" sz="1400" b="0" dirty="0">
                <a:solidFill>
                  <a:srgbClr val="000204"/>
                </a:solidFill>
              </a:rPr>
              <a:t>¿Qué te entristece? [hechos]</a:t>
            </a:r>
          </a:p>
          <a:p>
            <a:pPr marL="257066" indent="-257066" algn="just" defTabSz="684322">
              <a:spcBef>
                <a:spcPts val="900"/>
              </a:spcBef>
              <a:spcAft>
                <a:spcPts val="450"/>
              </a:spcAft>
              <a:buFontTx/>
              <a:buAutoNum type="arabicPeriod"/>
            </a:pPr>
            <a:r>
              <a:rPr lang="es-AR" sz="1400" b="0" dirty="0">
                <a:solidFill>
                  <a:srgbClr val="000204"/>
                </a:solidFill>
              </a:rPr>
              <a:t>¿Qué </a:t>
            </a:r>
            <a:r>
              <a:rPr lang="es-AR" sz="1400" b="0" dirty="0" err="1">
                <a:solidFill>
                  <a:srgbClr val="000204"/>
                </a:solidFill>
              </a:rPr>
              <a:t>creés</a:t>
            </a:r>
            <a:r>
              <a:rPr lang="es-AR" sz="1400" b="0" dirty="0">
                <a:solidFill>
                  <a:srgbClr val="000204"/>
                </a:solidFill>
              </a:rPr>
              <a:t> que perdiste  a raíz de eso? [¿Por qué esos hechos son malos para vos?</a:t>
            </a:r>
          </a:p>
          <a:p>
            <a:pPr marL="257066" indent="-257066" algn="just" defTabSz="684322">
              <a:spcBef>
                <a:spcPts val="900"/>
              </a:spcBef>
              <a:spcAft>
                <a:spcPts val="450"/>
              </a:spcAft>
              <a:buFontTx/>
              <a:buAutoNum type="arabicPeriod"/>
            </a:pPr>
            <a:r>
              <a:rPr lang="es-AR" sz="1400" b="0" dirty="0">
                <a:solidFill>
                  <a:srgbClr val="000204"/>
                </a:solidFill>
              </a:rPr>
              <a:t>¿Qué te lleva a pensar que lo perdiste?</a:t>
            </a:r>
          </a:p>
          <a:p>
            <a:pPr marL="257066" indent="-257066" algn="just" defTabSz="684322">
              <a:spcBef>
                <a:spcPts val="900"/>
              </a:spcBef>
              <a:spcAft>
                <a:spcPts val="450"/>
              </a:spcAft>
              <a:buFontTx/>
              <a:buAutoNum type="arabicPeriod"/>
            </a:pPr>
            <a:r>
              <a:rPr lang="es-AR" sz="1400" b="0" dirty="0">
                <a:solidFill>
                  <a:srgbClr val="000204"/>
                </a:solidFill>
              </a:rPr>
              <a:t>¿Qué valor tenía eso para vos?</a:t>
            </a:r>
          </a:p>
          <a:p>
            <a:pPr marL="257066" indent="-257066" algn="just" defTabSz="684322">
              <a:spcBef>
                <a:spcPts val="900"/>
              </a:spcBef>
              <a:spcAft>
                <a:spcPts val="450"/>
              </a:spcAft>
              <a:buFontTx/>
              <a:buAutoNum type="arabicPeriod"/>
            </a:pPr>
            <a:r>
              <a:rPr lang="es-AR" sz="1400" b="0" dirty="0">
                <a:solidFill>
                  <a:srgbClr val="000204"/>
                </a:solidFill>
              </a:rPr>
              <a:t>¿Se te ocurre alguna forma de recuperarlo, o de reducir la magnitud de la pérdida?</a:t>
            </a:r>
          </a:p>
          <a:p>
            <a:pPr marL="257066" indent="-257066" algn="just" defTabSz="684322">
              <a:spcBef>
                <a:spcPts val="900"/>
              </a:spcBef>
              <a:spcAft>
                <a:spcPts val="450"/>
              </a:spcAft>
              <a:buFontTx/>
              <a:buAutoNum type="arabicPeriod"/>
            </a:pPr>
            <a:r>
              <a:rPr lang="es-AR" sz="1400" b="0" dirty="0">
                <a:solidFill>
                  <a:srgbClr val="000204"/>
                </a:solidFill>
              </a:rPr>
              <a:t>¿Cómo podrías hacer un duelo para elaborar la pérdida y celebrar lo importante que eso fue para vos?</a:t>
            </a:r>
          </a:p>
          <a:p>
            <a:pPr marL="257066" indent="-257066" algn="just" defTabSz="684322">
              <a:spcBef>
                <a:spcPts val="900"/>
              </a:spcBef>
              <a:spcAft>
                <a:spcPts val="450"/>
              </a:spcAft>
              <a:buFontTx/>
              <a:buAutoNum type="arabicPeriod"/>
            </a:pPr>
            <a:r>
              <a:rPr lang="es-AR" sz="1400" b="0" dirty="0">
                <a:solidFill>
                  <a:srgbClr val="000204"/>
                </a:solidFill>
              </a:rPr>
              <a:t>¿Hay algo que puedas hacer para prevenir una pérdida similar en el futuro? ¿Qué </a:t>
            </a:r>
            <a:r>
              <a:rPr lang="es-AR" sz="1400" b="0" dirty="0" err="1">
                <a:solidFill>
                  <a:srgbClr val="000204"/>
                </a:solidFill>
              </a:rPr>
              <a:t>podés</a:t>
            </a:r>
            <a:r>
              <a:rPr lang="es-AR" sz="1400" b="0" dirty="0">
                <a:solidFill>
                  <a:srgbClr val="000204"/>
                </a:solidFill>
              </a:rPr>
              <a:t> aprender para honrar lo valioso que todavía </a:t>
            </a:r>
            <a:r>
              <a:rPr lang="es-AR" sz="1400" b="0" dirty="0" err="1">
                <a:solidFill>
                  <a:srgbClr val="000204"/>
                </a:solidFill>
              </a:rPr>
              <a:t>tenés</a:t>
            </a:r>
            <a:r>
              <a:rPr lang="es-AR" sz="1400" b="0" dirty="0">
                <a:solidFill>
                  <a:srgbClr val="000204"/>
                </a:solidFill>
              </a:rPr>
              <a:t>?</a:t>
            </a:r>
          </a:p>
          <a:p>
            <a:pPr marL="257066" indent="-257066" algn="just" defTabSz="684322">
              <a:spcBef>
                <a:spcPts val="900"/>
              </a:spcBef>
              <a:spcAft>
                <a:spcPts val="450"/>
              </a:spcAft>
              <a:buFontTx/>
              <a:buAutoNum type="arabicPeriod"/>
            </a:pPr>
            <a:r>
              <a:rPr lang="es-AR" sz="1400" b="0" dirty="0">
                <a:solidFill>
                  <a:srgbClr val="000204"/>
                </a:solidFill>
              </a:rPr>
              <a:t>¿Hay algo más que necesitarías hacer para estar en paz?.</a:t>
            </a:r>
          </a:p>
        </p:txBody>
      </p:sp>
      <p:sp>
        <p:nvSpPr>
          <p:cNvPr id="10" name="Rectangle 6"/>
          <p:cNvSpPr>
            <a:spLocks noGrp="1" noChangeArrowheads="1"/>
          </p:cNvSpPr>
          <p:nvPr>
            <p:ph type="sldNum" sz="quarter" idx="10"/>
          </p:nvPr>
        </p:nvSpPr>
        <p:spPr>
          <a:xfrm>
            <a:off x="7541741" y="4932924"/>
            <a:ext cx="1600200" cy="200025"/>
          </a:xfrm>
          <a:noFill/>
        </p:spPr>
        <p:txBody>
          <a:bodyPr/>
          <a:lstStyle/>
          <a:p>
            <a:r>
              <a:rPr lang="en-US" dirty="0"/>
              <a:t>| </a:t>
            </a:r>
            <a:fld id="{AE17829C-1FBC-42AB-9843-FF05DB383BED}" type="slidenum">
              <a:rPr lang="en-US" smtClean="0">
                <a:solidFill>
                  <a:srgbClr val="B2B2B2"/>
                </a:solidFill>
              </a:rPr>
              <a:pPr/>
              <a:t>88</a:t>
            </a:fld>
            <a:endParaRPr lang="en-US" dirty="0">
              <a:solidFill>
                <a:srgbClr val="B2B2B2"/>
              </a:solidFill>
            </a:endParaRPr>
          </a:p>
        </p:txBody>
      </p:sp>
    </p:spTree>
    <p:extLst>
      <p:ext uri="{BB962C8B-B14F-4D97-AF65-F5344CB8AC3E}">
        <p14:creationId xmlns:p14="http://schemas.microsoft.com/office/powerpoint/2010/main" val="1086834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440">
                                            <p:txEl>
                                              <p:pRg st="0" end="0"/>
                                            </p:txEl>
                                          </p:spTgt>
                                        </p:tgtEl>
                                        <p:attrNameLst>
                                          <p:attrName>style.visibility</p:attrName>
                                        </p:attrNameLst>
                                      </p:cBhvr>
                                      <p:to>
                                        <p:strVal val="visible"/>
                                      </p:to>
                                    </p:set>
                                    <p:animEffect transition="in" filter="fade">
                                      <p:cBhvr>
                                        <p:cTn id="7" dur="500"/>
                                        <p:tgtEl>
                                          <p:spTgt spid="184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440">
                                            <p:txEl>
                                              <p:pRg st="1" end="1"/>
                                            </p:txEl>
                                          </p:spTgt>
                                        </p:tgtEl>
                                        <p:attrNameLst>
                                          <p:attrName>style.visibility</p:attrName>
                                        </p:attrNameLst>
                                      </p:cBhvr>
                                      <p:to>
                                        <p:strVal val="visible"/>
                                      </p:to>
                                    </p:set>
                                    <p:animEffect transition="in" filter="fade">
                                      <p:cBhvr>
                                        <p:cTn id="12" dur="500"/>
                                        <p:tgtEl>
                                          <p:spTgt spid="184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440">
                                            <p:txEl>
                                              <p:pRg st="2" end="2"/>
                                            </p:txEl>
                                          </p:spTgt>
                                        </p:tgtEl>
                                        <p:attrNameLst>
                                          <p:attrName>style.visibility</p:attrName>
                                        </p:attrNameLst>
                                      </p:cBhvr>
                                      <p:to>
                                        <p:strVal val="visible"/>
                                      </p:to>
                                    </p:set>
                                    <p:animEffect transition="in" filter="fade">
                                      <p:cBhvr>
                                        <p:cTn id="17" dur="500"/>
                                        <p:tgtEl>
                                          <p:spTgt spid="184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440">
                                            <p:txEl>
                                              <p:pRg st="3" end="3"/>
                                            </p:txEl>
                                          </p:spTgt>
                                        </p:tgtEl>
                                        <p:attrNameLst>
                                          <p:attrName>style.visibility</p:attrName>
                                        </p:attrNameLst>
                                      </p:cBhvr>
                                      <p:to>
                                        <p:strVal val="visible"/>
                                      </p:to>
                                    </p:set>
                                    <p:animEffect transition="in" filter="fade">
                                      <p:cBhvr>
                                        <p:cTn id="22" dur="500"/>
                                        <p:tgtEl>
                                          <p:spTgt spid="184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440">
                                            <p:txEl>
                                              <p:pRg st="4" end="4"/>
                                            </p:txEl>
                                          </p:spTgt>
                                        </p:tgtEl>
                                        <p:attrNameLst>
                                          <p:attrName>style.visibility</p:attrName>
                                        </p:attrNameLst>
                                      </p:cBhvr>
                                      <p:to>
                                        <p:strVal val="visible"/>
                                      </p:to>
                                    </p:set>
                                    <p:animEffect transition="in" filter="fade">
                                      <p:cBhvr>
                                        <p:cTn id="27" dur="500"/>
                                        <p:tgtEl>
                                          <p:spTgt spid="184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440">
                                            <p:txEl>
                                              <p:pRg st="5" end="5"/>
                                            </p:txEl>
                                          </p:spTgt>
                                        </p:tgtEl>
                                        <p:attrNameLst>
                                          <p:attrName>style.visibility</p:attrName>
                                        </p:attrNameLst>
                                      </p:cBhvr>
                                      <p:to>
                                        <p:strVal val="visible"/>
                                      </p:to>
                                    </p:set>
                                    <p:animEffect transition="in" filter="fade">
                                      <p:cBhvr>
                                        <p:cTn id="32" dur="500"/>
                                        <p:tgtEl>
                                          <p:spTgt spid="1844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440">
                                            <p:txEl>
                                              <p:pRg st="6" end="6"/>
                                            </p:txEl>
                                          </p:spTgt>
                                        </p:tgtEl>
                                        <p:attrNameLst>
                                          <p:attrName>style.visibility</p:attrName>
                                        </p:attrNameLst>
                                      </p:cBhvr>
                                      <p:to>
                                        <p:strVal val="visible"/>
                                      </p:to>
                                    </p:set>
                                    <p:animEffect transition="in" filter="fade">
                                      <p:cBhvr>
                                        <p:cTn id="37" dur="500"/>
                                        <p:tgtEl>
                                          <p:spTgt spid="1844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440">
                                            <p:txEl>
                                              <p:pRg st="7" end="7"/>
                                            </p:txEl>
                                          </p:spTgt>
                                        </p:tgtEl>
                                        <p:attrNameLst>
                                          <p:attrName>style.visibility</p:attrName>
                                        </p:attrNameLst>
                                      </p:cBhvr>
                                      <p:to>
                                        <p:strVal val="visible"/>
                                      </p:to>
                                    </p:set>
                                    <p:animEffect transition="in" filter="fade">
                                      <p:cBhvr>
                                        <p:cTn id="42" dur="500"/>
                                        <p:tgtEl>
                                          <p:spTgt spid="1844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D23CB979-0ECF-468B-9098-357827687604}"/>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pic>
        <p:nvPicPr>
          <p:cNvPr id="6" name="Picture 16" descr="j0414035"/>
          <p:cNvPicPr>
            <a:picLocks noChangeAspect="1" noChangeArrowheads="1"/>
          </p:cNvPicPr>
          <p:nvPr/>
        </p:nvPicPr>
        <p:blipFill>
          <a:blip r:embed="rId2" cstate="print">
            <a:lum bright="48000" contrast="-70000"/>
          </a:blip>
          <a:srcRect/>
          <a:stretch>
            <a:fillRect/>
          </a:stretch>
        </p:blipFill>
        <p:spPr bwMode="auto">
          <a:xfrm>
            <a:off x="4572003" y="803663"/>
            <a:ext cx="3176198" cy="4005550"/>
          </a:xfrm>
          <a:prstGeom prst="rect">
            <a:avLst/>
          </a:prstGeom>
          <a:ln>
            <a:noFill/>
          </a:ln>
          <a:effectLst>
            <a:softEdge rad="127000"/>
          </a:effectLst>
        </p:spPr>
      </p:pic>
      <p:sp>
        <p:nvSpPr>
          <p:cNvPr id="19461" name="3 Marcador de pie de página"/>
          <p:cNvSpPr txBox="1">
            <a:spLocks noGrp="1"/>
          </p:cNvSpPr>
          <p:nvPr/>
        </p:nvSpPr>
        <p:spPr bwMode="auto">
          <a:xfrm>
            <a:off x="1143003" y="4998247"/>
            <a:ext cx="2171700" cy="145256"/>
          </a:xfrm>
          <a:prstGeom prst="rect">
            <a:avLst/>
          </a:prstGeom>
          <a:noFill/>
          <a:ln w="9525">
            <a:noFill/>
            <a:miter lim="800000"/>
            <a:headEnd/>
            <a:tailEnd/>
          </a:ln>
        </p:spPr>
        <p:txBody>
          <a:bodyPr lIns="68552" tIns="34276" rIns="68552" bIns="34276"/>
          <a:lstStyle/>
          <a:p>
            <a:r>
              <a:rPr lang="en-US" sz="675" dirty="0">
                <a:solidFill>
                  <a:schemeClr val="bg1"/>
                </a:solidFill>
              </a:rPr>
              <a:t>© 2010 Axialent, Inc. All rights reserved</a:t>
            </a:r>
            <a:endParaRPr lang="es-ES" sz="675" dirty="0">
              <a:solidFill>
                <a:schemeClr val="bg1"/>
              </a:solidFill>
            </a:endParaRPr>
          </a:p>
        </p:txBody>
      </p:sp>
      <p:sp>
        <p:nvSpPr>
          <p:cNvPr id="19463" name="Rectangle 3"/>
          <p:cNvSpPr>
            <a:spLocks noChangeArrowheads="1"/>
          </p:cNvSpPr>
          <p:nvPr/>
        </p:nvSpPr>
        <p:spPr bwMode="auto">
          <a:xfrm>
            <a:off x="755576" y="1224948"/>
            <a:ext cx="7920880" cy="2800767"/>
          </a:xfrm>
          <a:prstGeom prst="rect">
            <a:avLst/>
          </a:prstGeom>
          <a:noFill/>
          <a:ln w="9525" algn="ctr">
            <a:noFill/>
            <a:miter lim="800000"/>
            <a:headEnd/>
            <a:tailEnd/>
          </a:ln>
        </p:spPr>
        <p:txBody>
          <a:bodyPr wrap="square" lIns="0" tIns="0" rIns="0" bIns="0" anchor="ctr">
            <a:spAutoFit/>
          </a:bodyPr>
          <a:lstStyle/>
          <a:p>
            <a:pPr marL="257066" indent="-257066" algn="just" defTabSz="684322">
              <a:spcBef>
                <a:spcPts val="900"/>
              </a:spcBef>
              <a:spcAft>
                <a:spcPts val="450"/>
              </a:spcAft>
              <a:buFontTx/>
              <a:buAutoNum type="arabicPeriod"/>
            </a:pPr>
            <a:r>
              <a:rPr lang="es-AR" sz="1400" b="0" dirty="0">
                <a:solidFill>
                  <a:srgbClr val="000204"/>
                </a:solidFill>
              </a:rPr>
              <a:t>¿Qué te preocupa (o asusta)?</a:t>
            </a:r>
          </a:p>
          <a:p>
            <a:pPr marL="257066" indent="-257066" algn="just" defTabSz="684322">
              <a:spcBef>
                <a:spcPts val="900"/>
              </a:spcBef>
              <a:spcAft>
                <a:spcPts val="450"/>
              </a:spcAft>
              <a:buFontTx/>
              <a:buAutoNum type="arabicPeriod"/>
            </a:pPr>
            <a:r>
              <a:rPr lang="es-AR" sz="1400" b="0" dirty="0">
                <a:solidFill>
                  <a:srgbClr val="000204"/>
                </a:solidFill>
              </a:rPr>
              <a:t>¿Qué te </a:t>
            </a:r>
            <a:r>
              <a:rPr lang="es-AR" sz="1400" b="0" dirty="0" err="1">
                <a:solidFill>
                  <a:srgbClr val="000204"/>
                </a:solidFill>
              </a:rPr>
              <a:t>imaginás</a:t>
            </a:r>
            <a:r>
              <a:rPr lang="es-AR" sz="1400" b="0" dirty="0">
                <a:solidFill>
                  <a:srgbClr val="000204"/>
                </a:solidFill>
              </a:rPr>
              <a:t> que puede suceder?</a:t>
            </a:r>
          </a:p>
          <a:p>
            <a:pPr marL="257066" indent="-257066" algn="just" defTabSz="684322">
              <a:spcBef>
                <a:spcPts val="900"/>
              </a:spcBef>
              <a:spcAft>
                <a:spcPts val="450"/>
              </a:spcAft>
              <a:buFontTx/>
              <a:buAutoNum type="arabicPeriod"/>
            </a:pPr>
            <a:r>
              <a:rPr lang="es-AR" sz="1400" b="0" dirty="0">
                <a:solidFill>
                  <a:srgbClr val="000204"/>
                </a:solidFill>
              </a:rPr>
              <a:t>¿Qué pérdida te ocasionaría que eso sucediese?</a:t>
            </a:r>
          </a:p>
          <a:p>
            <a:pPr marL="257066" indent="-257066" algn="just" defTabSz="684322">
              <a:spcBef>
                <a:spcPts val="900"/>
              </a:spcBef>
              <a:spcAft>
                <a:spcPts val="450"/>
              </a:spcAft>
              <a:buFontTx/>
              <a:buAutoNum type="arabicPeriod"/>
            </a:pPr>
            <a:r>
              <a:rPr lang="es-AR" sz="1400" b="0" dirty="0">
                <a:solidFill>
                  <a:srgbClr val="000204"/>
                </a:solidFill>
              </a:rPr>
              <a:t>¿Qué te hace pensar que eso puede suceder?</a:t>
            </a:r>
          </a:p>
          <a:p>
            <a:pPr marL="257066" indent="-257066" algn="just" defTabSz="684322">
              <a:spcBef>
                <a:spcPts val="900"/>
              </a:spcBef>
              <a:spcAft>
                <a:spcPts val="450"/>
              </a:spcAft>
              <a:buFontTx/>
              <a:buAutoNum type="arabicPeriod"/>
            </a:pPr>
            <a:r>
              <a:rPr lang="es-AR" sz="1400" b="0" dirty="0">
                <a:solidFill>
                  <a:srgbClr val="000204"/>
                </a:solidFill>
              </a:rPr>
              <a:t>¿Se te ocurre alguna forma de reducir la probabilidad de que eso suceda? </a:t>
            </a:r>
          </a:p>
          <a:p>
            <a:pPr marL="257066" indent="-257066" algn="just" defTabSz="684322">
              <a:spcBef>
                <a:spcPts val="900"/>
              </a:spcBef>
              <a:spcAft>
                <a:spcPts val="450"/>
              </a:spcAft>
              <a:buFontTx/>
              <a:buAutoNum type="arabicPeriod"/>
            </a:pPr>
            <a:r>
              <a:rPr lang="es-AR" sz="1400" b="0" dirty="0">
                <a:solidFill>
                  <a:srgbClr val="000204"/>
                </a:solidFill>
              </a:rPr>
              <a:t>¿Se te ocurre alguna forma de reducir la magnitud del daño que sufrirías en el caso de que eso suceda?</a:t>
            </a:r>
          </a:p>
          <a:p>
            <a:pPr marL="257066" indent="-257066" algn="just" defTabSz="684322">
              <a:spcBef>
                <a:spcPts val="900"/>
              </a:spcBef>
              <a:spcAft>
                <a:spcPts val="450"/>
              </a:spcAft>
              <a:buFontTx/>
              <a:buAutoNum type="arabicPeriod"/>
            </a:pPr>
            <a:r>
              <a:rPr lang="es-AR" sz="1400" b="0" dirty="0">
                <a:solidFill>
                  <a:srgbClr val="000204"/>
                </a:solidFill>
              </a:rPr>
              <a:t>¿Hay alguna otra cosa que necesitarías hacer para estar en paz?.</a:t>
            </a:r>
          </a:p>
        </p:txBody>
      </p:sp>
      <p:sp>
        <p:nvSpPr>
          <p:cNvPr id="11" name="Rectangle 6"/>
          <p:cNvSpPr>
            <a:spLocks noGrp="1" noChangeArrowheads="1"/>
          </p:cNvSpPr>
          <p:nvPr>
            <p:ph type="sldNum" sz="quarter" idx="10"/>
          </p:nvPr>
        </p:nvSpPr>
        <p:spPr>
          <a:xfrm>
            <a:off x="7543800" y="4898234"/>
            <a:ext cx="1600200" cy="200025"/>
          </a:xfrm>
          <a:noFill/>
        </p:spPr>
        <p:txBody>
          <a:bodyPr/>
          <a:lstStyle/>
          <a:p>
            <a:r>
              <a:rPr lang="en-US" dirty="0"/>
              <a:t>| </a:t>
            </a:r>
            <a:fld id="{AE17829C-1FBC-42AB-9843-FF05DB383BED}" type="slidenum">
              <a:rPr lang="en-US" smtClean="0">
                <a:solidFill>
                  <a:srgbClr val="B2B2B2"/>
                </a:solidFill>
              </a:rPr>
              <a:pPr/>
              <a:t>89</a:t>
            </a:fld>
            <a:endParaRPr lang="en-US" dirty="0">
              <a:solidFill>
                <a:srgbClr val="B2B2B2"/>
              </a:solidFill>
            </a:endParaRPr>
          </a:p>
        </p:txBody>
      </p:sp>
      <p:sp>
        <p:nvSpPr>
          <p:cNvPr id="9" name="Rectangle 2">
            <a:extLst>
              <a:ext uri="{FF2B5EF4-FFF2-40B4-BE49-F238E27FC236}">
                <a16:creationId xmlns:a16="http://schemas.microsoft.com/office/drawing/2014/main" id="{54749182-5A66-41BC-A7A3-08E02EF06E39}"/>
              </a:ext>
            </a:extLst>
          </p:cNvPr>
          <p:cNvSpPr txBox="1">
            <a:spLocks noChangeArrowheads="1"/>
          </p:cNvSpPr>
          <p:nvPr/>
        </p:nvSpPr>
        <p:spPr bwMode="auto">
          <a:xfrm>
            <a:off x="323528" y="72113"/>
            <a:ext cx="6513910" cy="4345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b="1">
                <a:solidFill>
                  <a:srgbClr val="002D62"/>
                </a:solidFill>
                <a:latin typeface="+mj-lt"/>
                <a:ea typeface="+mj-ea"/>
                <a:cs typeface="+mj-cs"/>
              </a:defRPr>
            </a:lvl1pPr>
            <a:lvl2pPr algn="l" rtl="0" eaLnBrk="0" fontAlgn="base" hangingPunct="0">
              <a:spcBef>
                <a:spcPct val="0"/>
              </a:spcBef>
              <a:spcAft>
                <a:spcPct val="0"/>
              </a:spcAft>
              <a:defRPr sz="2800" b="1">
                <a:solidFill>
                  <a:srgbClr val="002D62"/>
                </a:solidFill>
                <a:latin typeface="Arial" charset="0"/>
                <a:cs typeface="Arial" charset="0"/>
              </a:defRPr>
            </a:lvl2pPr>
            <a:lvl3pPr algn="l" rtl="0" eaLnBrk="0" fontAlgn="base" hangingPunct="0">
              <a:spcBef>
                <a:spcPct val="0"/>
              </a:spcBef>
              <a:spcAft>
                <a:spcPct val="0"/>
              </a:spcAft>
              <a:defRPr sz="2800" b="1">
                <a:solidFill>
                  <a:srgbClr val="002D62"/>
                </a:solidFill>
                <a:latin typeface="Arial" charset="0"/>
                <a:cs typeface="Arial" charset="0"/>
              </a:defRPr>
            </a:lvl3pPr>
            <a:lvl4pPr algn="l" rtl="0" eaLnBrk="0" fontAlgn="base" hangingPunct="0">
              <a:spcBef>
                <a:spcPct val="0"/>
              </a:spcBef>
              <a:spcAft>
                <a:spcPct val="0"/>
              </a:spcAft>
              <a:defRPr sz="2800" b="1">
                <a:solidFill>
                  <a:srgbClr val="002D62"/>
                </a:solidFill>
                <a:latin typeface="Arial" charset="0"/>
                <a:cs typeface="Arial" charset="0"/>
              </a:defRPr>
            </a:lvl4pPr>
            <a:lvl5pPr algn="l" rtl="0" eaLnBrk="0" fontAlgn="base" hangingPunct="0">
              <a:spcBef>
                <a:spcPct val="0"/>
              </a:spcBef>
              <a:spcAft>
                <a:spcPct val="0"/>
              </a:spcAft>
              <a:defRPr sz="2800" b="1">
                <a:solidFill>
                  <a:srgbClr val="002D62"/>
                </a:solidFill>
                <a:latin typeface="Arial" charset="0"/>
                <a:cs typeface="Arial" charset="0"/>
              </a:defRPr>
            </a:lvl5pPr>
            <a:lvl6pPr marL="457200" algn="l" rtl="0" eaLnBrk="0" fontAlgn="base" hangingPunct="0">
              <a:spcBef>
                <a:spcPct val="0"/>
              </a:spcBef>
              <a:spcAft>
                <a:spcPct val="0"/>
              </a:spcAft>
              <a:defRPr sz="2800" b="1">
                <a:solidFill>
                  <a:srgbClr val="002D62"/>
                </a:solidFill>
                <a:latin typeface="Arial" charset="0"/>
                <a:cs typeface="Arial" charset="0"/>
              </a:defRPr>
            </a:lvl6pPr>
            <a:lvl7pPr marL="914400" algn="l" rtl="0" eaLnBrk="0" fontAlgn="base" hangingPunct="0">
              <a:spcBef>
                <a:spcPct val="0"/>
              </a:spcBef>
              <a:spcAft>
                <a:spcPct val="0"/>
              </a:spcAft>
              <a:defRPr sz="2800" b="1">
                <a:solidFill>
                  <a:srgbClr val="002D62"/>
                </a:solidFill>
                <a:latin typeface="Arial" charset="0"/>
                <a:cs typeface="Arial" charset="0"/>
              </a:defRPr>
            </a:lvl7pPr>
            <a:lvl8pPr marL="1371600" algn="l" rtl="0" eaLnBrk="0" fontAlgn="base" hangingPunct="0">
              <a:spcBef>
                <a:spcPct val="0"/>
              </a:spcBef>
              <a:spcAft>
                <a:spcPct val="0"/>
              </a:spcAft>
              <a:defRPr sz="2800" b="1">
                <a:solidFill>
                  <a:srgbClr val="002D62"/>
                </a:solidFill>
                <a:latin typeface="Arial" charset="0"/>
                <a:cs typeface="Arial" charset="0"/>
              </a:defRPr>
            </a:lvl8pPr>
            <a:lvl9pPr marL="1828800" algn="l" rtl="0" eaLnBrk="0" fontAlgn="base" hangingPunct="0">
              <a:spcBef>
                <a:spcPct val="0"/>
              </a:spcBef>
              <a:spcAft>
                <a:spcPct val="0"/>
              </a:spcAft>
              <a:defRPr sz="2800" b="1">
                <a:solidFill>
                  <a:srgbClr val="002D62"/>
                </a:solidFill>
                <a:latin typeface="Arial" charset="0"/>
                <a:cs typeface="Arial" charset="0"/>
              </a:defRPr>
            </a:lvl9pPr>
          </a:lstStyle>
          <a:p>
            <a:r>
              <a:rPr lang="en-US" kern="0" dirty="0" err="1"/>
              <a:t>Indagando</a:t>
            </a:r>
            <a:r>
              <a:rPr lang="en-US" kern="0" dirty="0"/>
              <a:t> </a:t>
            </a:r>
            <a:r>
              <a:rPr lang="en-US" kern="0" dirty="0" err="1"/>
              <a:t>en</a:t>
            </a:r>
            <a:r>
              <a:rPr lang="en-US" kern="0" dirty="0"/>
              <a:t> la </a:t>
            </a:r>
            <a:r>
              <a:rPr lang="en-US" kern="0" dirty="0" err="1"/>
              <a:t>emoción</a:t>
            </a:r>
            <a:r>
              <a:rPr lang="en-US" kern="0" dirty="0"/>
              <a:t>: </a:t>
            </a:r>
            <a:r>
              <a:rPr lang="en-US" kern="0" dirty="0" err="1"/>
              <a:t>Miedo</a:t>
            </a:r>
            <a:endParaRPr lang="en-US" kern="0" dirty="0"/>
          </a:p>
        </p:txBody>
      </p:sp>
    </p:spTree>
    <p:extLst>
      <p:ext uri="{BB962C8B-B14F-4D97-AF65-F5344CB8AC3E}">
        <p14:creationId xmlns:p14="http://schemas.microsoft.com/office/powerpoint/2010/main" val="4243738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63">
                                            <p:txEl>
                                              <p:pRg st="0" end="0"/>
                                            </p:txEl>
                                          </p:spTgt>
                                        </p:tgtEl>
                                        <p:attrNameLst>
                                          <p:attrName>style.visibility</p:attrName>
                                        </p:attrNameLst>
                                      </p:cBhvr>
                                      <p:to>
                                        <p:strVal val="visible"/>
                                      </p:to>
                                    </p:set>
                                    <p:animEffect transition="in" filter="fade">
                                      <p:cBhvr>
                                        <p:cTn id="7" dur="500"/>
                                        <p:tgtEl>
                                          <p:spTgt spid="194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463">
                                            <p:txEl>
                                              <p:pRg st="1" end="1"/>
                                            </p:txEl>
                                          </p:spTgt>
                                        </p:tgtEl>
                                        <p:attrNameLst>
                                          <p:attrName>style.visibility</p:attrName>
                                        </p:attrNameLst>
                                      </p:cBhvr>
                                      <p:to>
                                        <p:strVal val="visible"/>
                                      </p:to>
                                    </p:set>
                                    <p:animEffect transition="in" filter="fade">
                                      <p:cBhvr>
                                        <p:cTn id="12" dur="500"/>
                                        <p:tgtEl>
                                          <p:spTgt spid="194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463">
                                            <p:txEl>
                                              <p:pRg st="2" end="2"/>
                                            </p:txEl>
                                          </p:spTgt>
                                        </p:tgtEl>
                                        <p:attrNameLst>
                                          <p:attrName>style.visibility</p:attrName>
                                        </p:attrNameLst>
                                      </p:cBhvr>
                                      <p:to>
                                        <p:strVal val="visible"/>
                                      </p:to>
                                    </p:set>
                                    <p:animEffect transition="in" filter="fade">
                                      <p:cBhvr>
                                        <p:cTn id="17" dur="500"/>
                                        <p:tgtEl>
                                          <p:spTgt spid="194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63">
                                            <p:txEl>
                                              <p:pRg st="3" end="3"/>
                                            </p:txEl>
                                          </p:spTgt>
                                        </p:tgtEl>
                                        <p:attrNameLst>
                                          <p:attrName>style.visibility</p:attrName>
                                        </p:attrNameLst>
                                      </p:cBhvr>
                                      <p:to>
                                        <p:strVal val="visible"/>
                                      </p:to>
                                    </p:set>
                                    <p:animEffect transition="in" filter="fade">
                                      <p:cBhvr>
                                        <p:cTn id="22" dur="500"/>
                                        <p:tgtEl>
                                          <p:spTgt spid="194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463">
                                            <p:txEl>
                                              <p:pRg st="4" end="4"/>
                                            </p:txEl>
                                          </p:spTgt>
                                        </p:tgtEl>
                                        <p:attrNameLst>
                                          <p:attrName>style.visibility</p:attrName>
                                        </p:attrNameLst>
                                      </p:cBhvr>
                                      <p:to>
                                        <p:strVal val="visible"/>
                                      </p:to>
                                    </p:set>
                                    <p:animEffect transition="in" filter="fade">
                                      <p:cBhvr>
                                        <p:cTn id="27" dur="500"/>
                                        <p:tgtEl>
                                          <p:spTgt spid="194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463">
                                            <p:txEl>
                                              <p:pRg st="5" end="5"/>
                                            </p:txEl>
                                          </p:spTgt>
                                        </p:tgtEl>
                                        <p:attrNameLst>
                                          <p:attrName>style.visibility</p:attrName>
                                        </p:attrNameLst>
                                      </p:cBhvr>
                                      <p:to>
                                        <p:strVal val="visible"/>
                                      </p:to>
                                    </p:set>
                                    <p:animEffect transition="in" filter="fade">
                                      <p:cBhvr>
                                        <p:cTn id="32" dur="500"/>
                                        <p:tgtEl>
                                          <p:spTgt spid="194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463">
                                            <p:txEl>
                                              <p:pRg st="6" end="6"/>
                                            </p:txEl>
                                          </p:spTgt>
                                        </p:tgtEl>
                                        <p:attrNameLst>
                                          <p:attrName>style.visibility</p:attrName>
                                        </p:attrNameLst>
                                      </p:cBhvr>
                                      <p:to>
                                        <p:strVal val="visible"/>
                                      </p:to>
                                    </p:set>
                                    <p:animEffect transition="in" filter="fade">
                                      <p:cBhvr>
                                        <p:cTn id="37" dur="500"/>
                                        <p:tgtEl>
                                          <p:spTgt spid="1946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394865" y="2548582"/>
            <a:ext cx="7129463" cy="527224"/>
          </a:xfrm>
          <a:noFill/>
          <a:ln/>
        </p:spPr>
        <p:txBody>
          <a:bodyPr/>
          <a:lstStyle/>
          <a:p>
            <a:pPr algn="ctr">
              <a:spcBef>
                <a:spcPct val="80000"/>
              </a:spcBef>
              <a:buClrTx/>
            </a:pPr>
            <a:r>
              <a:rPr lang="es-AR" sz="2400" dirty="0"/>
              <a:t>REVISIÓN DE LOS VALORES DEL MT</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4" name="Rectangle 3">
            <a:extLst>
              <a:ext uri="{FF2B5EF4-FFF2-40B4-BE49-F238E27FC236}">
                <a16:creationId xmlns:a16="http://schemas.microsoft.com/office/drawing/2014/main" id="{2A1BEB61-547B-4CA1-A571-EA1AC2B70693}"/>
              </a:ext>
            </a:extLst>
          </p:cNvPr>
          <p:cNvSpPr/>
          <p:nvPr/>
        </p:nvSpPr>
        <p:spPr>
          <a:xfrm>
            <a:off x="1678187" y="1207102"/>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409993355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6" descr="j0433180"/>
          <p:cNvPicPr>
            <a:picLocks noChangeAspect="1" noChangeArrowheads="1"/>
          </p:cNvPicPr>
          <p:nvPr/>
        </p:nvPicPr>
        <p:blipFill>
          <a:blip r:embed="rId2" cstate="print">
            <a:lum bright="70000" contrast="-70000"/>
          </a:blip>
          <a:srcRect/>
          <a:stretch>
            <a:fillRect/>
          </a:stretch>
        </p:blipFill>
        <p:spPr bwMode="auto">
          <a:xfrm flipH="1">
            <a:off x="755575" y="696511"/>
            <a:ext cx="7462482" cy="4374876"/>
          </a:xfrm>
          <a:prstGeom prst="rect">
            <a:avLst/>
          </a:prstGeom>
          <a:noFill/>
          <a:ln w="9525">
            <a:noFill/>
            <a:miter lim="800000"/>
            <a:headEnd/>
            <a:tailEnd/>
          </a:ln>
          <a:effectLst>
            <a:softEdge rad="127000"/>
          </a:effectLst>
        </p:spPr>
      </p:pic>
      <p:sp>
        <p:nvSpPr>
          <p:cNvPr id="20485" name="3 Marcador de pie de página"/>
          <p:cNvSpPr txBox="1">
            <a:spLocks noGrp="1"/>
          </p:cNvSpPr>
          <p:nvPr/>
        </p:nvSpPr>
        <p:spPr bwMode="auto">
          <a:xfrm>
            <a:off x="1143003" y="4998247"/>
            <a:ext cx="2171700" cy="145256"/>
          </a:xfrm>
          <a:prstGeom prst="rect">
            <a:avLst/>
          </a:prstGeom>
          <a:noFill/>
          <a:ln w="9525">
            <a:noFill/>
            <a:miter lim="800000"/>
            <a:headEnd/>
            <a:tailEnd/>
          </a:ln>
        </p:spPr>
        <p:txBody>
          <a:bodyPr lIns="68552" tIns="34276" rIns="68552" bIns="34276"/>
          <a:lstStyle/>
          <a:p>
            <a:r>
              <a:rPr lang="en-US" sz="675" dirty="0">
                <a:solidFill>
                  <a:schemeClr val="bg1"/>
                </a:solidFill>
              </a:rPr>
              <a:t>© 2010 Axialent, Inc. All rights reserved</a:t>
            </a:r>
            <a:endParaRPr lang="es-ES" sz="675" dirty="0">
              <a:solidFill>
                <a:schemeClr val="bg1"/>
              </a:solidFill>
            </a:endParaRPr>
          </a:p>
        </p:txBody>
      </p:sp>
      <p:sp>
        <p:nvSpPr>
          <p:cNvPr id="20487" name="Rectangle 3"/>
          <p:cNvSpPr>
            <a:spLocks noChangeArrowheads="1"/>
          </p:cNvSpPr>
          <p:nvPr/>
        </p:nvSpPr>
        <p:spPr bwMode="auto">
          <a:xfrm>
            <a:off x="755575" y="1222120"/>
            <a:ext cx="7462482" cy="3195747"/>
          </a:xfrm>
          <a:prstGeom prst="rect">
            <a:avLst/>
          </a:prstGeom>
          <a:noFill/>
          <a:ln w="9525" algn="ctr">
            <a:noFill/>
            <a:miter lim="800000"/>
            <a:headEnd/>
            <a:tailEnd/>
          </a:ln>
        </p:spPr>
        <p:txBody>
          <a:bodyPr wrap="square" lIns="0" tIns="0" rIns="0" bIns="0" anchor="ctr">
            <a:spAutoFit/>
          </a:bodyPr>
          <a:lstStyle/>
          <a:p>
            <a:pPr marL="257066" indent="-257066" algn="just" defTabSz="684322">
              <a:spcBef>
                <a:spcPts val="900"/>
              </a:spcBef>
              <a:spcAft>
                <a:spcPts val="450"/>
              </a:spcAft>
              <a:buFontTx/>
              <a:buAutoNum type="arabicPeriod"/>
            </a:pPr>
            <a:r>
              <a:rPr lang="es-AR" sz="1400" b="0" dirty="0">
                <a:solidFill>
                  <a:srgbClr val="000204"/>
                </a:solidFill>
              </a:rPr>
              <a:t>¿Qué te hizo enojar? [Hechos]</a:t>
            </a:r>
          </a:p>
          <a:p>
            <a:pPr marL="257066" indent="-257066" algn="just" defTabSz="684322">
              <a:spcBef>
                <a:spcPts val="900"/>
              </a:spcBef>
              <a:spcAft>
                <a:spcPts val="450"/>
              </a:spcAft>
              <a:buFontTx/>
              <a:buAutoNum type="arabicPeriod"/>
            </a:pPr>
            <a:r>
              <a:rPr lang="es-AR" sz="1400" b="0" dirty="0">
                <a:solidFill>
                  <a:srgbClr val="000204"/>
                </a:solidFill>
              </a:rPr>
              <a:t>¿Qué daño sufriste?</a:t>
            </a:r>
          </a:p>
          <a:p>
            <a:pPr marL="257066" indent="-257066" algn="just" defTabSz="684322">
              <a:spcBef>
                <a:spcPts val="900"/>
              </a:spcBef>
              <a:spcAft>
                <a:spcPts val="450"/>
              </a:spcAft>
              <a:buFontTx/>
              <a:buAutoNum type="arabicPeriod"/>
            </a:pPr>
            <a:r>
              <a:rPr lang="es-AR" sz="1400" b="0" dirty="0">
                <a:solidFill>
                  <a:srgbClr val="000204"/>
                </a:solidFill>
              </a:rPr>
              <a:t>¿Quién </a:t>
            </a:r>
            <a:r>
              <a:rPr lang="es-AR" sz="1400" b="0" dirty="0" err="1">
                <a:solidFill>
                  <a:srgbClr val="000204"/>
                </a:solidFill>
              </a:rPr>
              <a:t>creés</a:t>
            </a:r>
            <a:r>
              <a:rPr lang="es-AR" sz="1400" b="0" dirty="0">
                <a:solidFill>
                  <a:srgbClr val="000204"/>
                </a:solidFill>
              </a:rPr>
              <a:t> que te lo provocó?</a:t>
            </a:r>
          </a:p>
          <a:p>
            <a:pPr marL="257066" indent="-257066" algn="just" defTabSz="684322">
              <a:spcBef>
                <a:spcPts val="900"/>
              </a:spcBef>
              <a:spcAft>
                <a:spcPts val="450"/>
              </a:spcAft>
              <a:buFontTx/>
              <a:buAutoNum type="arabicPeriod"/>
            </a:pPr>
            <a:r>
              <a:rPr lang="es-AR" sz="1400" b="0" dirty="0">
                <a:solidFill>
                  <a:srgbClr val="000204"/>
                </a:solidFill>
              </a:rPr>
              <a:t>¿Qué límite </a:t>
            </a:r>
            <a:r>
              <a:rPr lang="es-AR" sz="1400" b="0" dirty="0" err="1">
                <a:solidFill>
                  <a:srgbClr val="000204"/>
                </a:solidFill>
              </a:rPr>
              <a:t>creés</a:t>
            </a:r>
            <a:r>
              <a:rPr lang="es-AR" sz="1400" b="0" dirty="0">
                <a:solidFill>
                  <a:srgbClr val="000204"/>
                </a:solidFill>
              </a:rPr>
              <a:t> que transgredió esa persona?</a:t>
            </a:r>
          </a:p>
          <a:p>
            <a:pPr marL="257066" indent="-257066" algn="just" defTabSz="684322">
              <a:spcBef>
                <a:spcPts val="900"/>
              </a:spcBef>
              <a:spcAft>
                <a:spcPts val="450"/>
              </a:spcAft>
              <a:buFontTx/>
              <a:buAutoNum type="arabicPeriod"/>
            </a:pPr>
            <a:r>
              <a:rPr lang="es-AR" sz="1400" b="0" dirty="0">
                <a:solidFill>
                  <a:srgbClr val="000204"/>
                </a:solidFill>
              </a:rPr>
              <a:t>¿Qué evidencia </a:t>
            </a:r>
            <a:r>
              <a:rPr lang="es-AR" sz="1400" b="0" dirty="0" err="1">
                <a:solidFill>
                  <a:srgbClr val="000204"/>
                </a:solidFill>
              </a:rPr>
              <a:t>tenés</a:t>
            </a:r>
            <a:r>
              <a:rPr lang="es-AR" sz="1400" b="0" dirty="0">
                <a:solidFill>
                  <a:srgbClr val="000204"/>
                </a:solidFill>
              </a:rPr>
              <a:t>?</a:t>
            </a:r>
          </a:p>
          <a:p>
            <a:pPr marL="257066" indent="-257066" algn="just" defTabSz="684322">
              <a:spcBef>
                <a:spcPts val="900"/>
              </a:spcBef>
              <a:spcAft>
                <a:spcPts val="450"/>
              </a:spcAft>
              <a:buFontTx/>
              <a:buAutoNum type="arabicPeriod"/>
            </a:pPr>
            <a:r>
              <a:rPr lang="es-AR" sz="1400" b="0" dirty="0">
                <a:solidFill>
                  <a:srgbClr val="000204"/>
                </a:solidFill>
              </a:rPr>
              <a:t>¿Se te ocurre alguna forma de reducir el daño u obtener alguna reparación?</a:t>
            </a:r>
          </a:p>
          <a:p>
            <a:pPr marL="257066" indent="-257066" algn="just" defTabSz="684322">
              <a:spcBef>
                <a:spcPts val="900"/>
              </a:spcBef>
              <a:spcAft>
                <a:spcPts val="450"/>
              </a:spcAft>
              <a:buFontTx/>
              <a:buAutoNum type="arabicPeriod"/>
            </a:pPr>
            <a:r>
              <a:rPr lang="es-AR" sz="1400" b="0" dirty="0">
                <a:solidFill>
                  <a:srgbClr val="000204"/>
                </a:solidFill>
              </a:rPr>
              <a:t>¿Se te ocurre alguna forma de expresar tu reclamo en forma efectiva?</a:t>
            </a:r>
          </a:p>
          <a:p>
            <a:pPr marL="257066" indent="-257066" algn="just" defTabSz="684322">
              <a:spcBef>
                <a:spcPts val="900"/>
              </a:spcBef>
              <a:spcAft>
                <a:spcPts val="450"/>
              </a:spcAft>
              <a:buFontTx/>
              <a:buAutoNum type="arabicPeriod"/>
            </a:pPr>
            <a:r>
              <a:rPr lang="es-AR" sz="1400" b="0" dirty="0">
                <a:solidFill>
                  <a:srgbClr val="000204"/>
                </a:solidFill>
              </a:rPr>
              <a:t>¿Hay algo más que necesitarías hacer (como por ejemplo elaborar tu duelo y perdonar) para estar en paz?.</a:t>
            </a:r>
          </a:p>
        </p:txBody>
      </p:sp>
      <p:sp>
        <p:nvSpPr>
          <p:cNvPr id="10" name="Rectangle 6"/>
          <p:cNvSpPr>
            <a:spLocks noGrp="1" noChangeArrowheads="1"/>
          </p:cNvSpPr>
          <p:nvPr>
            <p:ph type="sldNum" sz="quarter" idx="10"/>
          </p:nvPr>
        </p:nvSpPr>
        <p:spPr>
          <a:xfrm>
            <a:off x="7508304" y="4943475"/>
            <a:ext cx="1600200" cy="200025"/>
          </a:xfrm>
          <a:noFill/>
        </p:spPr>
        <p:txBody>
          <a:bodyPr/>
          <a:lstStyle/>
          <a:p>
            <a:r>
              <a:rPr lang="en-US" dirty="0"/>
              <a:t>| </a:t>
            </a:r>
            <a:fld id="{AE17829C-1FBC-42AB-9843-FF05DB383BED}" type="slidenum">
              <a:rPr lang="en-US" smtClean="0">
                <a:solidFill>
                  <a:srgbClr val="B2B2B2"/>
                </a:solidFill>
              </a:rPr>
              <a:pPr/>
              <a:t>90</a:t>
            </a:fld>
            <a:endParaRPr lang="en-US" dirty="0">
              <a:solidFill>
                <a:srgbClr val="B2B2B2"/>
              </a:solidFill>
            </a:endParaRPr>
          </a:p>
        </p:txBody>
      </p:sp>
      <p:sp>
        <p:nvSpPr>
          <p:cNvPr id="8" name="Shape 262">
            <a:extLst>
              <a:ext uri="{FF2B5EF4-FFF2-40B4-BE49-F238E27FC236}">
                <a16:creationId xmlns:a16="http://schemas.microsoft.com/office/drawing/2014/main" id="{C2EEFBC1-E65A-425F-AF3E-D6EA89B42D65}"/>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a:extLst>
              <a:ext uri="{FF2B5EF4-FFF2-40B4-BE49-F238E27FC236}">
                <a16:creationId xmlns:a16="http://schemas.microsoft.com/office/drawing/2014/main" id="{9D60CD7E-A073-46E2-A17F-7E29C1BA36F4}"/>
              </a:ext>
            </a:extLst>
          </p:cNvPr>
          <p:cNvSpPr txBox="1">
            <a:spLocks noChangeArrowheads="1"/>
          </p:cNvSpPr>
          <p:nvPr/>
        </p:nvSpPr>
        <p:spPr bwMode="auto">
          <a:xfrm>
            <a:off x="323528" y="72113"/>
            <a:ext cx="6513910" cy="4345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b="1">
                <a:solidFill>
                  <a:srgbClr val="002D62"/>
                </a:solidFill>
                <a:latin typeface="+mj-lt"/>
                <a:ea typeface="+mj-ea"/>
                <a:cs typeface="+mj-cs"/>
              </a:defRPr>
            </a:lvl1pPr>
            <a:lvl2pPr algn="l" rtl="0" eaLnBrk="0" fontAlgn="base" hangingPunct="0">
              <a:spcBef>
                <a:spcPct val="0"/>
              </a:spcBef>
              <a:spcAft>
                <a:spcPct val="0"/>
              </a:spcAft>
              <a:defRPr sz="2800" b="1">
                <a:solidFill>
                  <a:srgbClr val="002D62"/>
                </a:solidFill>
                <a:latin typeface="Arial" charset="0"/>
                <a:cs typeface="Arial" charset="0"/>
              </a:defRPr>
            </a:lvl2pPr>
            <a:lvl3pPr algn="l" rtl="0" eaLnBrk="0" fontAlgn="base" hangingPunct="0">
              <a:spcBef>
                <a:spcPct val="0"/>
              </a:spcBef>
              <a:spcAft>
                <a:spcPct val="0"/>
              </a:spcAft>
              <a:defRPr sz="2800" b="1">
                <a:solidFill>
                  <a:srgbClr val="002D62"/>
                </a:solidFill>
                <a:latin typeface="Arial" charset="0"/>
                <a:cs typeface="Arial" charset="0"/>
              </a:defRPr>
            </a:lvl3pPr>
            <a:lvl4pPr algn="l" rtl="0" eaLnBrk="0" fontAlgn="base" hangingPunct="0">
              <a:spcBef>
                <a:spcPct val="0"/>
              </a:spcBef>
              <a:spcAft>
                <a:spcPct val="0"/>
              </a:spcAft>
              <a:defRPr sz="2800" b="1">
                <a:solidFill>
                  <a:srgbClr val="002D62"/>
                </a:solidFill>
                <a:latin typeface="Arial" charset="0"/>
                <a:cs typeface="Arial" charset="0"/>
              </a:defRPr>
            </a:lvl4pPr>
            <a:lvl5pPr algn="l" rtl="0" eaLnBrk="0" fontAlgn="base" hangingPunct="0">
              <a:spcBef>
                <a:spcPct val="0"/>
              </a:spcBef>
              <a:spcAft>
                <a:spcPct val="0"/>
              </a:spcAft>
              <a:defRPr sz="2800" b="1">
                <a:solidFill>
                  <a:srgbClr val="002D62"/>
                </a:solidFill>
                <a:latin typeface="Arial" charset="0"/>
                <a:cs typeface="Arial" charset="0"/>
              </a:defRPr>
            </a:lvl5pPr>
            <a:lvl6pPr marL="457200" algn="l" rtl="0" eaLnBrk="0" fontAlgn="base" hangingPunct="0">
              <a:spcBef>
                <a:spcPct val="0"/>
              </a:spcBef>
              <a:spcAft>
                <a:spcPct val="0"/>
              </a:spcAft>
              <a:defRPr sz="2800" b="1">
                <a:solidFill>
                  <a:srgbClr val="002D62"/>
                </a:solidFill>
                <a:latin typeface="Arial" charset="0"/>
                <a:cs typeface="Arial" charset="0"/>
              </a:defRPr>
            </a:lvl6pPr>
            <a:lvl7pPr marL="914400" algn="l" rtl="0" eaLnBrk="0" fontAlgn="base" hangingPunct="0">
              <a:spcBef>
                <a:spcPct val="0"/>
              </a:spcBef>
              <a:spcAft>
                <a:spcPct val="0"/>
              </a:spcAft>
              <a:defRPr sz="2800" b="1">
                <a:solidFill>
                  <a:srgbClr val="002D62"/>
                </a:solidFill>
                <a:latin typeface="Arial" charset="0"/>
                <a:cs typeface="Arial" charset="0"/>
              </a:defRPr>
            </a:lvl7pPr>
            <a:lvl8pPr marL="1371600" algn="l" rtl="0" eaLnBrk="0" fontAlgn="base" hangingPunct="0">
              <a:spcBef>
                <a:spcPct val="0"/>
              </a:spcBef>
              <a:spcAft>
                <a:spcPct val="0"/>
              </a:spcAft>
              <a:defRPr sz="2800" b="1">
                <a:solidFill>
                  <a:srgbClr val="002D62"/>
                </a:solidFill>
                <a:latin typeface="Arial" charset="0"/>
                <a:cs typeface="Arial" charset="0"/>
              </a:defRPr>
            </a:lvl8pPr>
            <a:lvl9pPr marL="1828800" algn="l" rtl="0" eaLnBrk="0" fontAlgn="base" hangingPunct="0">
              <a:spcBef>
                <a:spcPct val="0"/>
              </a:spcBef>
              <a:spcAft>
                <a:spcPct val="0"/>
              </a:spcAft>
              <a:defRPr sz="2800" b="1">
                <a:solidFill>
                  <a:srgbClr val="002D62"/>
                </a:solidFill>
                <a:latin typeface="Arial" charset="0"/>
                <a:cs typeface="Arial" charset="0"/>
              </a:defRPr>
            </a:lvl9pPr>
          </a:lstStyle>
          <a:p>
            <a:r>
              <a:rPr lang="en-US" kern="0" dirty="0" err="1"/>
              <a:t>Indagando</a:t>
            </a:r>
            <a:r>
              <a:rPr lang="en-US" kern="0" dirty="0"/>
              <a:t> </a:t>
            </a:r>
            <a:r>
              <a:rPr lang="en-US" kern="0" dirty="0" err="1"/>
              <a:t>en</a:t>
            </a:r>
            <a:r>
              <a:rPr lang="en-US" kern="0" dirty="0"/>
              <a:t> la </a:t>
            </a:r>
            <a:r>
              <a:rPr lang="en-US" kern="0" dirty="0" err="1"/>
              <a:t>emoción</a:t>
            </a:r>
            <a:r>
              <a:rPr lang="en-US" kern="0" dirty="0"/>
              <a:t>: </a:t>
            </a:r>
            <a:r>
              <a:rPr lang="en-US" kern="0" dirty="0" err="1"/>
              <a:t>Enojo</a:t>
            </a:r>
            <a:endParaRPr lang="en-US" kern="0" dirty="0"/>
          </a:p>
        </p:txBody>
      </p:sp>
    </p:spTree>
    <p:extLst>
      <p:ext uri="{BB962C8B-B14F-4D97-AF65-F5344CB8AC3E}">
        <p14:creationId xmlns:p14="http://schemas.microsoft.com/office/powerpoint/2010/main" val="286123795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3" descr="j0423044"/>
          <p:cNvPicPr>
            <a:picLocks noChangeAspect="1" noChangeArrowheads="1"/>
          </p:cNvPicPr>
          <p:nvPr/>
        </p:nvPicPr>
        <p:blipFill>
          <a:blip r:embed="rId2" cstate="print">
            <a:lum bright="56000" contrast="-70000"/>
          </a:blip>
          <a:srcRect/>
          <a:stretch>
            <a:fillRect/>
          </a:stretch>
        </p:blipFill>
        <p:spPr bwMode="auto">
          <a:xfrm>
            <a:off x="3620523" y="774918"/>
            <a:ext cx="4059009" cy="4059009"/>
          </a:xfrm>
          <a:prstGeom prst="rect">
            <a:avLst/>
          </a:prstGeom>
          <a:noFill/>
          <a:ln w="9525">
            <a:noFill/>
            <a:miter lim="800000"/>
            <a:headEnd/>
            <a:tailEnd/>
          </a:ln>
          <a:effectLst>
            <a:softEdge rad="127000"/>
          </a:effectLst>
        </p:spPr>
      </p:pic>
      <p:sp>
        <p:nvSpPr>
          <p:cNvPr id="21509" name="3 Marcador de pie de página"/>
          <p:cNvSpPr txBox="1">
            <a:spLocks noGrp="1"/>
          </p:cNvSpPr>
          <p:nvPr/>
        </p:nvSpPr>
        <p:spPr bwMode="auto">
          <a:xfrm>
            <a:off x="1143003" y="4998247"/>
            <a:ext cx="2171700" cy="145256"/>
          </a:xfrm>
          <a:prstGeom prst="rect">
            <a:avLst/>
          </a:prstGeom>
          <a:noFill/>
          <a:ln w="9525">
            <a:noFill/>
            <a:miter lim="800000"/>
            <a:headEnd/>
            <a:tailEnd/>
          </a:ln>
        </p:spPr>
        <p:txBody>
          <a:bodyPr lIns="68552" tIns="34276" rIns="68552" bIns="34276"/>
          <a:lstStyle/>
          <a:p>
            <a:r>
              <a:rPr lang="en-US" sz="675" dirty="0">
                <a:solidFill>
                  <a:schemeClr val="bg1"/>
                </a:solidFill>
              </a:rPr>
              <a:t>© 2010 Axialent, Inc. All rights reserved</a:t>
            </a:r>
            <a:endParaRPr lang="es-ES" sz="675" dirty="0">
              <a:solidFill>
                <a:schemeClr val="bg1"/>
              </a:solidFill>
            </a:endParaRPr>
          </a:p>
        </p:txBody>
      </p:sp>
      <p:sp>
        <p:nvSpPr>
          <p:cNvPr id="21511" name="Rectangle 3"/>
          <p:cNvSpPr>
            <a:spLocks noChangeArrowheads="1"/>
          </p:cNvSpPr>
          <p:nvPr/>
        </p:nvSpPr>
        <p:spPr bwMode="auto">
          <a:xfrm>
            <a:off x="611560" y="1152878"/>
            <a:ext cx="7488831" cy="3411190"/>
          </a:xfrm>
          <a:prstGeom prst="rect">
            <a:avLst/>
          </a:prstGeom>
          <a:noFill/>
          <a:ln w="9525" algn="ctr">
            <a:noFill/>
            <a:miter lim="800000"/>
            <a:headEnd/>
            <a:tailEnd/>
          </a:ln>
        </p:spPr>
        <p:txBody>
          <a:bodyPr wrap="square" lIns="0" tIns="0" rIns="0" bIns="0" anchor="ctr">
            <a:spAutoFit/>
          </a:bodyPr>
          <a:lstStyle/>
          <a:p>
            <a:pPr marL="257066" indent="-257066" algn="just" defTabSz="684322">
              <a:spcBef>
                <a:spcPts val="900"/>
              </a:spcBef>
              <a:spcAft>
                <a:spcPts val="450"/>
              </a:spcAft>
              <a:buFontTx/>
              <a:buAutoNum type="arabicPeriod"/>
            </a:pPr>
            <a:r>
              <a:rPr lang="es-AR" sz="1400" b="0" dirty="0">
                <a:solidFill>
                  <a:srgbClr val="000204"/>
                </a:solidFill>
              </a:rPr>
              <a:t>¿Qué hiciste? [Hechos]</a:t>
            </a:r>
          </a:p>
          <a:p>
            <a:pPr marL="257066" indent="-257066" algn="just" defTabSz="684322">
              <a:spcBef>
                <a:spcPts val="900"/>
              </a:spcBef>
              <a:spcAft>
                <a:spcPts val="450"/>
              </a:spcAft>
              <a:buFontTx/>
              <a:buAutoNum type="arabicPeriod"/>
            </a:pPr>
            <a:r>
              <a:rPr lang="es-AR" sz="1400" b="0" dirty="0">
                <a:solidFill>
                  <a:srgbClr val="000204"/>
                </a:solidFill>
              </a:rPr>
              <a:t>¿Qué daño </a:t>
            </a:r>
            <a:r>
              <a:rPr lang="es-AR" sz="1400" b="0" dirty="0" err="1">
                <a:solidFill>
                  <a:srgbClr val="000204"/>
                </a:solidFill>
              </a:rPr>
              <a:t>creés</a:t>
            </a:r>
            <a:r>
              <a:rPr lang="es-AR" sz="1400" b="0" dirty="0">
                <a:solidFill>
                  <a:srgbClr val="000204"/>
                </a:solidFill>
              </a:rPr>
              <a:t> que causaste? ¿A quién?</a:t>
            </a:r>
          </a:p>
          <a:p>
            <a:pPr marL="257066" indent="-257066" algn="just" defTabSz="684322">
              <a:spcBef>
                <a:spcPts val="900"/>
              </a:spcBef>
              <a:spcAft>
                <a:spcPts val="450"/>
              </a:spcAft>
              <a:buFontTx/>
              <a:buAutoNum type="arabicPeriod"/>
            </a:pPr>
            <a:r>
              <a:rPr lang="es-AR" sz="1400" b="0" dirty="0">
                <a:solidFill>
                  <a:srgbClr val="000204"/>
                </a:solidFill>
              </a:rPr>
              <a:t>¿Qué límite </a:t>
            </a:r>
            <a:r>
              <a:rPr lang="es-AR" sz="1400" b="0" dirty="0" err="1">
                <a:solidFill>
                  <a:srgbClr val="000204"/>
                </a:solidFill>
              </a:rPr>
              <a:t>creés</a:t>
            </a:r>
            <a:r>
              <a:rPr lang="es-AR" sz="1400" b="0" dirty="0">
                <a:solidFill>
                  <a:srgbClr val="000204"/>
                </a:solidFill>
              </a:rPr>
              <a:t> que transgrediste?</a:t>
            </a:r>
          </a:p>
          <a:p>
            <a:pPr marL="257066" indent="-257066" algn="just" defTabSz="684322">
              <a:spcBef>
                <a:spcPts val="900"/>
              </a:spcBef>
              <a:spcAft>
                <a:spcPts val="450"/>
              </a:spcAft>
              <a:buFontTx/>
              <a:buAutoNum type="arabicPeriod"/>
            </a:pPr>
            <a:r>
              <a:rPr lang="es-AR" sz="1400" b="0" dirty="0">
                <a:solidFill>
                  <a:srgbClr val="000204"/>
                </a:solidFill>
              </a:rPr>
              <a:t>¿Qué te lleva a pensar que causaste tal daño?</a:t>
            </a:r>
          </a:p>
          <a:p>
            <a:pPr marL="257066" indent="-257066" algn="just" defTabSz="684322">
              <a:spcBef>
                <a:spcPts val="900"/>
              </a:spcBef>
              <a:spcAft>
                <a:spcPts val="450"/>
              </a:spcAft>
              <a:buFontTx/>
              <a:buAutoNum type="arabicPeriod"/>
            </a:pPr>
            <a:r>
              <a:rPr lang="es-AR" sz="1400" b="0" dirty="0">
                <a:solidFill>
                  <a:srgbClr val="000204"/>
                </a:solidFill>
              </a:rPr>
              <a:t>¿Se te ocurre alguna forma de reducir la magnitud del daño ofreciendo alguna reparación?</a:t>
            </a:r>
          </a:p>
          <a:p>
            <a:pPr marL="257066" indent="-257066" algn="just" defTabSz="684322">
              <a:spcBef>
                <a:spcPts val="900"/>
              </a:spcBef>
              <a:spcAft>
                <a:spcPts val="450"/>
              </a:spcAft>
              <a:buFontTx/>
              <a:buAutoNum type="arabicPeriod"/>
            </a:pPr>
            <a:r>
              <a:rPr lang="es-AR" sz="1400" b="0" dirty="0">
                <a:solidFill>
                  <a:srgbClr val="000204"/>
                </a:solidFill>
              </a:rPr>
              <a:t>¿Se te ocurre alguna forma de expresar tu disculpa en forma efectiva?</a:t>
            </a:r>
          </a:p>
          <a:p>
            <a:pPr marL="257066" indent="-257066" algn="just" defTabSz="684322">
              <a:spcBef>
                <a:spcPts val="900"/>
              </a:spcBef>
              <a:spcAft>
                <a:spcPts val="450"/>
              </a:spcAft>
              <a:buFontTx/>
              <a:buAutoNum type="arabicPeriod"/>
            </a:pPr>
            <a:r>
              <a:rPr lang="es-AR" sz="1400" b="0" dirty="0">
                <a:solidFill>
                  <a:srgbClr val="000204"/>
                </a:solidFill>
              </a:rPr>
              <a:t>¿Qué aprendiste de esta situación? ¿Qué harías distinto en el futuro para evitar producir un daño así?</a:t>
            </a:r>
          </a:p>
          <a:p>
            <a:pPr marL="257066" indent="-257066" algn="just" defTabSz="684322">
              <a:spcBef>
                <a:spcPts val="900"/>
              </a:spcBef>
              <a:spcAft>
                <a:spcPts val="450"/>
              </a:spcAft>
              <a:buFontTx/>
              <a:buAutoNum type="arabicPeriod"/>
            </a:pPr>
            <a:r>
              <a:rPr lang="es-AR" sz="1400" b="0" dirty="0">
                <a:solidFill>
                  <a:srgbClr val="000204"/>
                </a:solidFill>
              </a:rPr>
              <a:t>¿Hay algo más que necesitarías hacer (Ej.: pedir perdón y/o perdonarte a vos mismo/a) para estar en paz?.</a:t>
            </a:r>
          </a:p>
        </p:txBody>
      </p:sp>
      <p:sp>
        <p:nvSpPr>
          <p:cNvPr id="21512" name="Rectangle 5"/>
          <p:cNvSpPr>
            <a:spLocks noChangeArrowheads="1"/>
          </p:cNvSpPr>
          <p:nvPr/>
        </p:nvSpPr>
        <p:spPr bwMode="auto">
          <a:xfrm>
            <a:off x="1277545" y="141688"/>
            <a:ext cx="2363984" cy="253823"/>
          </a:xfrm>
          <a:prstGeom prst="rect">
            <a:avLst/>
          </a:prstGeom>
          <a:noFill/>
          <a:ln w="9525" algn="ctr">
            <a:noFill/>
            <a:miter lim="800000"/>
            <a:headEnd/>
            <a:tailEnd/>
          </a:ln>
        </p:spPr>
        <p:txBody>
          <a:bodyPr wrap="none" lIns="68486" tIns="34244" rIns="68486" bIns="34244">
            <a:spAutoFit/>
          </a:bodyPr>
          <a:lstStyle/>
          <a:p>
            <a:pPr defTabSz="684322"/>
            <a:r>
              <a:rPr lang="en-US" sz="1200" dirty="0">
                <a:solidFill>
                  <a:schemeClr val="bg1"/>
                </a:solidFill>
              </a:rPr>
              <a:t>INDAGANDO EN LA EMOCIÓN</a:t>
            </a:r>
            <a:endParaRPr lang="es-ES" sz="1200" dirty="0">
              <a:solidFill>
                <a:schemeClr val="bg1"/>
              </a:solidFill>
            </a:endParaRPr>
          </a:p>
        </p:txBody>
      </p:sp>
      <p:sp>
        <p:nvSpPr>
          <p:cNvPr id="10" name="Rectangle 6"/>
          <p:cNvSpPr>
            <a:spLocks noGrp="1" noChangeArrowheads="1"/>
          </p:cNvSpPr>
          <p:nvPr>
            <p:ph type="sldNum" sz="quarter" idx="10"/>
          </p:nvPr>
        </p:nvSpPr>
        <p:spPr>
          <a:xfrm>
            <a:off x="7508304" y="4943475"/>
            <a:ext cx="1600200" cy="200025"/>
          </a:xfrm>
          <a:noFill/>
        </p:spPr>
        <p:txBody>
          <a:bodyPr/>
          <a:lstStyle/>
          <a:p>
            <a:r>
              <a:rPr lang="en-US" dirty="0"/>
              <a:t>| </a:t>
            </a:r>
            <a:fld id="{AE17829C-1FBC-42AB-9843-FF05DB383BED}" type="slidenum">
              <a:rPr lang="en-US" smtClean="0">
                <a:solidFill>
                  <a:srgbClr val="B2B2B2"/>
                </a:solidFill>
              </a:rPr>
              <a:pPr/>
              <a:t>91</a:t>
            </a:fld>
            <a:endParaRPr lang="en-US" dirty="0">
              <a:solidFill>
                <a:srgbClr val="B2B2B2"/>
              </a:solidFill>
            </a:endParaRPr>
          </a:p>
        </p:txBody>
      </p:sp>
      <p:sp>
        <p:nvSpPr>
          <p:cNvPr id="8" name="Shape 262">
            <a:extLst>
              <a:ext uri="{FF2B5EF4-FFF2-40B4-BE49-F238E27FC236}">
                <a16:creationId xmlns:a16="http://schemas.microsoft.com/office/drawing/2014/main" id="{28B19A21-1693-45F4-BAEA-22BF810BFC85}"/>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a:extLst>
              <a:ext uri="{FF2B5EF4-FFF2-40B4-BE49-F238E27FC236}">
                <a16:creationId xmlns:a16="http://schemas.microsoft.com/office/drawing/2014/main" id="{57BFD19C-9A3D-4ED7-9FF8-FDDBF28C5537}"/>
              </a:ext>
            </a:extLst>
          </p:cNvPr>
          <p:cNvSpPr txBox="1">
            <a:spLocks noChangeArrowheads="1"/>
          </p:cNvSpPr>
          <p:nvPr/>
        </p:nvSpPr>
        <p:spPr bwMode="auto">
          <a:xfrm>
            <a:off x="323528" y="72113"/>
            <a:ext cx="6513910" cy="4345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800" b="1">
                <a:solidFill>
                  <a:srgbClr val="002D62"/>
                </a:solidFill>
                <a:latin typeface="+mj-lt"/>
                <a:ea typeface="+mj-ea"/>
                <a:cs typeface="+mj-cs"/>
              </a:defRPr>
            </a:lvl1pPr>
            <a:lvl2pPr algn="l" rtl="0" eaLnBrk="0" fontAlgn="base" hangingPunct="0">
              <a:spcBef>
                <a:spcPct val="0"/>
              </a:spcBef>
              <a:spcAft>
                <a:spcPct val="0"/>
              </a:spcAft>
              <a:defRPr sz="2800" b="1">
                <a:solidFill>
                  <a:srgbClr val="002D62"/>
                </a:solidFill>
                <a:latin typeface="Arial" charset="0"/>
                <a:cs typeface="Arial" charset="0"/>
              </a:defRPr>
            </a:lvl2pPr>
            <a:lvl3pPr algn="l" rtl="0" eaLnBrk="0" fontAlgn="base" hangingPunct="0">
              <a:spcBef>
                <a:spcPct val="0"/>
              </a:spcBef>
              <a:spcAft>
                <a:spcPct val="0"/>
              </a:spcAft>
              <a:defRPr sz="2800" b="1">
                <a:solidFill>
                  <a:srgbClr val="002D62"/>
                </a:solidFill>
                <a:latin typeface="Arial" charset="0"/>
                <a:cs typeface="Arial" charset="0"/>
              </a:defRPr>
            </a:lvl3pPr>
            <a:lvl4pPr algn="l" rtl="0" eaLnBrk="0" fontAlgn="base" hangingPunct="0">
              <a:spcBef>
                <a:spcPct val="0"/>
              </a:spcBef>
              <a:spcAft>
                <a:spcPct val="0"/>
              </a:spcAft>
              <a:defRPr sz="2800" b="1">
                <a:solidFill>
                  <a:srgbClr val="002D62"/>
                </a:solidFill>
                <a:latin typeface="Arial" charset="0"/>
                <a:cs typeface="Arial" charset="0"/>
              </a:defRPr>
            </a:lvl4pPr>
            <a:lvl5pPr algn="l" rtl="0" eaLnBrk="0" fontAlgn="base" hangingPunct="0">
              <a:spcBef>
                <a:spcPct val="0"/>
              </a:spcBef>
              <a:spcAft>
                <a:spcPct val="0"/>
              </a:spcAft>
              <a:defRPr sz="2800" b="1">
                <a:solidFill>
                  <a:srgbClr val="002D62"/>
                </a:solidFill>
                <a:latin typeface="Arial" charset="0"/>
                <a:cs typeface="Arial" charset="0"/>
              </a:defRPr>
            </a:lvl5pPr>
            <a:lvl6pPr marL="457200" algn="l" rtl="0" eaLnBrk="0" fontAlgn="base" hangingPunct="0">
              <a:spcBef>
                <a:spcPct val="0"/>
              </a:spcBef>
              <a:spcAft>
                <a:spcPct val="0"/>
              </a:spcAft>
              <a:defRPr sz="2800" b="1">
                <a:solidFill>
                  <a:srgbClr val="002D62"/>
                </a:solidFill>
                <a:latin typeface="Arial" charset="0"/>
                <a:cs typeface="Arial" charset="0"/>
              </a:defRPr>
            </a:lvl6pPr>
            <a:lvl7pPr marL="914400" algn="l" rtl="0" eaLnBrk="0" fontAlgn="base" hangingPunct="0">
              <a:spcBef>
                <a:spcPct val="0"/>
              </a:spcBef>
              <a:spcAft>
                <a:spcPct val="0"/>
              </a:spcAft>
              <a:defRPr sz="2800" b="1">
                <a:solidFill>
                  <a:srgbClr val="002D62"/>
                </a:solidFill>
                <a:latin typeface="Arial" charset="0"/>
                <a:cs typeface="Arial" charset="0"/>
              </a:defRPr>
            </a:lvl7pPr>
            <a:lvl8pPr marL="1371600" algn="l" rtl="0" eaLnBrk="0" fontAlgn="base" hangingPunct="0">
              <a:spcBef>
                <a:spcPct val="0"/>
              </a:spcBef>
              <a:spcAft>
                <a:spcPct val="0"/>
              </a:spcAft>
              <a:defRPr sz="2800" b="1">
                <a:solidFill>
                  <a:srgbClr val="002D62"/>
                </a:solidFill>
                <a:latin typeface="Arial" charset="0"/>
                <a:cs typeface="Arial" charset="0"/>
              </a:defRPr>
            </a:lvl8pPr>
            <a:lvl9pPr marL="1828800" algn="l" rtl="0" eaLnBrk="0" fontAlgn="base" hangingPunct="0">
              <a:spcBef>
                <a:spcPct val="0"/>
              </a:spcBef>
              <a:spcAft>
                <a:spcPct val="0"/>
              </a:spcAft>
              <a:defRPr sz="2800" b="1">
                <a:solidFill>
                  <a:srgbClr val="002D62"/>
                </a:solidFill>
                <a:latin typeface="Arial" charset="0"/>
                <a:cs typeface="Arial" charset="0"/>
              </a:defRPr>
            </a:lvl9pPr>
          </a:lstStyle>
          <a:p>
            <a:r>
              <a:rPr lang="en-US" kern="0" dirty="0" err="1"/>
              <a:t>Indagando</a:t>
            </a:r>
            <a:r>
              <a:rPr lang="en-US" kern="0" dirty="0"/>
              <a:t> </a:t>
            </a:r>
            <a:r>
              <a:rPr lang="en-US" kern="0" dirty="0" err="1"/>
              <a:t>en</a:t>
            </a:r>
            <a:r>
              <a:rPr lang="en-US" kern="0" dirty="0"/>
              <a:t> la </a:t>
            </a:r>
            <a:r>
              <a:rPr lang="en-US" kern="0" dirty="0" err="1"/>
              <a:t>emoción</a:t>
            </a:r>
            <a:r>
              <a:rPr lang="en-US" kern="0" dirty="0"/>
              <a:t>: Culpa</a:t>
            </a:r>
          </a:p>
        </p:txBody>
      </p:sp>
    </p:spTree>
    <p:extLst>
      <p:ext uri="{BB962C8B-B14F-4D97-AF65-F5344CB8AC3E}">
        <p14:creationId xmlns:p14="http://schemas.microsoft.com/office/powerpoint/2010/main" val="365731617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2">
            <a:extLst>
              <a:ext uri="{FF2B5EF4-FFF2-40B4-BE49-F238E27FC236}">
                <a16:creationId xmlns:a16="http://schemas.microsoft.com/office/drawing/2014/main" id="{BB3E8A47-9046-47ED-8E8D-E10091221F39}"/>
              </a:ext>
            </a:extLst>
          </p:cNvPr>
          <p:cNvSpPr/>
          <p:nvPr/>
        </p:nvSpPr>
        <p:spPr>
          <a:xfrm>
            <a:off x="0" y="-690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19298" name="Rectangle 2"/>
          <p:cNvSpPr>
            <a:spLocks noGrp="1" noChangeArrowheads="1"/>
          </p:cNvSpPr>
          <p:nvPr>
            <p:ph type="title"/>
          </p:nvPr>
        </p:nvSpPr>
        <p:spPr>
          <a:xfrm>
            <a:off x="179512" y="68983"/>
            <a:ext cx="6513910" cy="434578"/>
          </a:xfrm>
        </p:spPr>
        <p:txBody>
          <a:bodyPr/>
          <a:lstStyle/>
          <a:p>
            <a:r>
              <a:rPr lang="es-AR" dirty="0"/>
              <a:t>Ejercicio: coaching emocional</a:t>
            </a:r>
          </a:p>
        </p:txBody>
      </p:sp>
      <p:sp>
        <p:nvSpPr>
          <p:cNvPr id="1719299" name="Rectangle 3"/>
          <p:cNvSpPr>
            <a:spLocks noChangeArrowheads="1"/>
          </p:cNvSpPr>
          <p:nvPr/>
        </p:nvSpPr>
        <p:spPr bwMode="auto">
          <a:xfrm>
            <a:off x="539552" y="856443"/>
            <a:ext cx="8136904" cy="3768724"/>
          </a:xfrm>
          <a:prstGeom prst="rect">
            <a:avLst/>
          </a:prstGeom>
          <a:noFill/>
          <a:ln w="9525" algn="ctr">
            <a:noFill/>
            <a:miter lim="800000"/>
            <a:headEnd/>
            <a:tailEnd/>
          </a:ln>
          <a:effectLst/>
        </p:spPr>
        <p:txBody>
          <a:bodyPr wrap="square" lIns="0" tIns="0" rIns="0" bIns="0" anchor="ctr">
            <a:spAutoFit/>
          </a:bodyPr>
          <a:lstStyle/>
          <a:p>
            <a:pPr marL="252305" indent="-252305" algn="just" defTabSz="671228">
              <a:spcBef>
                <a:spcPts val="450"/>
              </a:spcBef>
              <a:spcAft>
                <a:spcPts val="450"/>
              </a:spcAft>
              <a:buFontTx/>
              <a:buAutoNum type="arabicPeriod"/>
            </a:pPr>
            <a:r>
              <a:rPr lang="es-AR" sz="1200" dirty="0"/>
              <a:t>Formar parejas</a:t>
            </a:r>
          </a:p>
          <a:p>
            <a:pPr marL="252305" indent="-252305" algn="just" defTabSz="671228">
              <a:spcBef>
                <a:spcPts val="450"/>
              </a:spcBef>
              <a:spcAft>
                <a:spcPts val="450"/>
              </a:spcAft>
              <a:buFontTx/>
              <a:buAutoNum type="arabicPeriod"/>
            </a:pPr>
            <a:r>
              <a:rPr lang="es-AR" sz="1200" dirty="0"/>
              <a:t>Cada miembro de la pareja piensa en una situación pasada, presente o futura asociada a alguna de las emociones dolorosas básicas (Tristeza, Miedo, Enojo, Culpa)</a:t>
            </a:r>
          </a:p>
          <a:p>
            <a:pPr marL="252305" indent="-252305" algn="just" defTabSz="671228">
              <a:lnSpc>
                <a:spcPct val="170000"/>
              </a:lnSpc>
              <a:buFontTx/>
              <a:buAutoNum type="arabicPeriod"/>
            </a:pPr>
            <a:r>
              <a:rPr lang="es-AR" sz="1200" dirty="0"/>
              <a:t>Primera ronda: “A”= </a:t>
            </a:r>
            <a:r>
              <a:rPr lang="es-AR" sz="1200" dirty="0" err="1"/>
              <a:t>coachee</a:t>
            </a:r>
            <a:r>
              <a:rPr lang="es-AR" sz="1200" dirty="0"/>
              <a:t>; “B” = coach</a:t>
            </a:r>
          </a:p>
          <a:p>
            <a:pPr marL="595061" lvl="1" indent="-252305" algn="just" defTabSz="671228">
              <a:spcBef>
                <a:spcPts val="450"/>
              </a:spcBef>
              <a:buFont typeface="Wingdings" pitchFamily="2" charset="2"/>
              <a:buChar char="ü"/>
            </a:pPr>
            <a:r>
              <a:rPr lang="es-AR" sz="1200" dirty="0"/>
              <a:t>“A” identifica y explicita a “B” la emoción asociada a la situación que eligió tratar </a:t>
            </a:r>
          </a:p>
          <a:p>
            <a:pPr marL="595061" lvl="1" indent="-252305" algn="just" defTabSz="671228">
              <a:spcBef>
                <a:spcPts val="450"/>
              </a:spcBef>
              <a:buFont typeface="Wingdings" pitchFamily="2" charset="2"/>
              <a:buChar char="ü"/>
            </a:pPr>
            <a:r>
              <a:rPr lang="es-AR" sz="1200" dirty="0"/>
              <a:t>“B” utiliza la guía de preguntas correspondientes a la emoción de “A” para hacerle a “A” el </a:t>
            </a:r>
            <a:r>
              <a:rPr lang="es-AR" sz="1200" dirty="0" err="1"/>
              <a:t>coaching</a:t>
            </a:r>
            <a:r>
              <a:rPr lang="es-AR" sz="1200" dirty="0"/>
              <a:t> de su emoción”.</a:t>
            </a:r>
          </a:p>
          <a:p>
            <a:pPr marL="595061" lvl="1" indent="-252305" algn="just" defTabSz="671228">
              <a:spcBef>
                <a:spcPts val="450"/>
              </a:spcBef>
              <a:buFont typeface="Wingdings" pitchFamily="2" charset="2"/>
              <a:buChar char="ü"/>
            </a:pPr>
            <a:r>
              <a:rPr lang="es-AR" sz="1200" dirty="0"/>
              <a:t>Es importante que “A” preste atención a lo que va sintiendo a medida que transita el proceso de evocar la situación y responder a las preguntas que le hace “B”.</a:t>
            </a:r>
          </a:p>
          <a:p>
            <a:pPr marL="257066" indent="-257066" algn="just" defTabSz="671228">
              <a:spcBef>
                <a:spcPts val="450"/>
              </a:spcBef>
              <a:spcAft>
                <a:spcPts val="450"/>
              </a:spcAft>
              <a:buFont typeface="+mj-lt"/>
              <a:buAutoNum type="arabicPeriod"/>
            </a:pPr>
            <a:r>
              <a:rPr lang="es-AR" sz="1200" dirty="0"/>
              <a:t>Invierten roles y repiten 3. como Segunda Ronda.</a:t>
            </a:r>
          </a:p>
          <a:p>
            <a:pPr marL="257066" indent="-257066" algn="just" defTabSz="671228">
              <a:spcBef>
                <a:spcPts val="450"/>
              </a:spcBef>
              <a:spcAft>
                <a:spcPts val="450"/>
              </a:spcAft>
              <a:buFont typeface="+mj-lt"/>
              <a:buAutoNum type="arabicPeriod"/>
            </a:pPr>
            <a:r>
              <a:rPr lang="es-AR" sz="1200" dirty="0"/>
              <a:t>“A” y “B” conversan sobre lo sucedido en el proceso.</a:t>
            </a:r>
          </a:p>
          <a:p>
            <a:pPr marL="600075" lvl="1" indent="-257175" algn="just" defTabSz="671228">
              <a:spcBef>
                <a:spcPts val="450"/>
              </a:spcBef>
              <a:spcAft>
                <a:spcPts val="450"/>
              </a:spcAft>
              <a:buFont typeface="+mj-lt"/>
              <a:buAutoNum type="alphaLcParenR"/>
            </a:pPr>
            <a:r>
              <a:rPr lang="es-AR" sz="1200" dirty="0"/>
              <a:t>¿Cómo me siento al haber revisado la historia en este ejercicio?</a:t>
            </a:r>
          </a:p>
          <a:p>
            <a:pPr marL="600075" lvl="1" indent="-257175" algn="just" defTabSz="671228">
              <a:spcBef>
                <a:spcPts val="450"/>
              </a:spcBef>
              <a:spcAft>
                <a:spcPts val="450"/>
              </a:spcAft>
              <a:buFont typeface="+mj-lt"/>
              <a:buAutoNum type="alphaLcParenR"/>
            </a:pPr>
            <a:r>
              <a:rPr lang="es-AR" sz="1200" dirty="0"/>
              <a:t>¿Cambió mi perspectiva sobre la historia que elegí?</a:t>
            </a:r>
          </a:p>
          <a:p>
            <a:pPr marL="600075" lvl="1" indent="-257175" algn="just" defTabSz="671228">
              <a:spcBef>
                <a:spcPts val="450"/>
              </a:spcBef>
              <a:spcAft>
                <a:spcPts val="450"/>
              </a:spcAft>
              <a:buFont typeface="+mj-lt"/>
              <a:buAutoNum type="alphaLcParenR"/>
            </a:pPr>
            <a:r>
              <a:rPr lang="es-AR" sz="1200" dirty="0"/>
              <a:t>¿Puedo comprometerme a hacer algo respecto de este caso?</a:t>
            </a:r>
          </a:p>
        </p:txBody>
      </p:sp>
      <p:sp>
        <p:nvSpPr>
          <p:cNvPr id="4" name="Slide Number Placeholder 3"/>
          <p:cNvSpPr txBox="1">
            <a:spLocks/>
          </p:cNvSpPr>
          <p:nvPr/>
        </p:nvSpPr>
        <p:spPr bwMode="auto">
          <a:xfrm>
            <a:off x="7508304" y="4932111"/>
            <a:ext cx="1600200" cy="200025"/>
          </a:xfrm>
          <a:prstGeom prst="rect">
            <a:avLst/>
          </a:prstGeom>
          <a:noFill/>
          <a:ln w="9525">
            <a:noFill/>
            <a:miter lim="800000"/>
            <a:headEnd/>
            <a:tailEnd/>
          </a:ln>
          <a:effectLst/>
        </p:spPr>
        <p:txBody>
          <a:bodyPr vert="horz" wrap="square" lIns="68552" tIns="34276" rIns="68552" bIns="34276" numCol="1" anchor="t" anchorCtr="0" compatLnSpc="1">
            <a:prstTxWarp prst="textNoShape">
              <a:avLst/>
            </a:prstTxWarp>
          </a:bodyPr>
          <a:lstStyle/>
          <a:p>
            <a:pPr algn="r" defTabSz="685509">
              <a:defRPr/>
            </a:pPr>
            <a:r>
              <a:rPr lang="en-US" sz="750" dirty="0">
                <a:solidFill>
                  <a:srgbClr val="FBB03F"/>
                </a:solidFill>
                <a:latin typeface="+mn-lt"/>
                <a:cs typeface="+mn-cs"/>
                <a:sym typeface="Trebuchet MS" pitchFamily="34" charset="0"/>
              </a:rPr>
              <a:t>| </a:t>
            </a:r>
            <a:fld id="{76662ACB-C96F-49CD-8C2D-CCB61BB0B04A}" type="slidenum">
              <a:rPr lang="en-US" sz="750">
                <a:solidFill>
                  <a:srgbClr val="B2B2B2"/>
                </a:solidFill>
                <a:latin typeface="+mn-lt"/>
                <a:cs typeface="+mn-cs"/>
                <a:sym typeface="Trebuchet MS" pitchFamily="34" charset="0"/>
              </a:rPr>
              <a:pPr algn="r" defTabSz="685509">
                <a:defRPr/>
              </a:pPr>
              <a:t>92</a:t>
            </a:fld>
            <a:endParaRPr lang="en-US" sz="750" dirty="0">
              <a:solidFill>
                <a:srgbClr val="B2B2B2"/>
              </a:solidFill>
              <a:latin typeface="+mn-lt"/>
              <a:cs typeface="+mn-cs"/>
              <a:sym typeface="Trebuchet MS" pitchFamily="34" charset="0"/>
            </a:endParaRPr>
          </a:p>
        </p:txBody>
      </p:sp>
    </p:spTree>
    <p:extLst>
      <p:ext uri="{BB962C8B-B14F-4D97-AF65-F5344CB8AC3E}">
        <p14:creationId xmlns:p14="http://schemas.microsoft.com/office/powerpoint/2010/main" val="2808611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19299">
                                            <p:txEl>
                                              <p:pRg st="0" end="0"/>
                                            </p:txEl>
                                          </p:spTgt>
                                        </p:tgtEl>
                                        <p:attrNameLst>
                                          <p:attrName>style.visibility</p:attrName>
                                        </p:attrNameLst>
                                      </p:cBhvr>
                                      <p:to>
                                        <p:strVal val="visible"/>
                                      </p:to>
                                    </p:set>
                                    <p:animEffect transition="in" filter="fade">
                                      <p:cBhvr>
                                        <p:cTn id="7" dur="500"/>
                                        <p:tgtEl>
                                          <p:spTgt spid="1719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19299">
                                            <p:txEl>
                                              <p:pRg st="1" end="1"/>
                                            </p:txEl>
                                          </p:spTgt>
                                        </p:tgtEl>
                                        <p:attrNameLst>
                                          <p:attrName>style.visibility</p:attrName>
                                        </p:attrNameLst>
                                      </p:cBhvr>
                                      <p:to>
                                        <p:strVal val="visible"/>
                                      </p:to>
                                    </p:set>
                                    <p:animEffect transition="in" filter="fade">
                                      <p:cBhvr>
                                        <p:cTn id="12" dur="500"/>
                                        <p:tgtEl>
                                          <p:spTgt spid="1719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19299">
                                            <p:txEl>
                                              <p:pRg st="2" end="2"/>
                                            </p:txEl>
                                          </p:spTgt>
                                        </p:tgtEl>
                                        <p:attrNameLst>
                                          <p:attrName>style.visibility</p:attrName>
                                        </p:attrNameLst>
                                      </p:cBhvr>
                                      <p:to>
                                        <p:strVal val="visible"/>
                                      </p:to>
                                    </p:set>
                                    <p:animEffect transition="in" filter="fade">
                                      <p:cBhvr>
                                        <p:cTn id="17" dur="500"/>
                                        <p:tgtEl>
                                          <p:spTgt spid="17192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19299">
                                            <p:txEl>
                                              <p:pRg st="3" end="3"/>
                                            </p:txEl>
                                          </p:spTgt>
                                        </p:tgtEl>
                                        <p:attrNameLst>
                                          <p:attrName>style.visibility</p:attrName>
                                        </p:attrNameLst>
                                      </p:cBhvr>
                                      <p:to>
                                        <p:strVal val="visible"/>
                                      </p:to>
                                    </p:set>
                                    <p:animEffect transition="in" filter="fade">
                                      <p:cBhvr>
                                        <p:cTn id="22" dur="500"/>
                                        <p:tgtEl>
                                          <p:spTgt spid="17192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19299">
                                            <p:txEl>
                                              <p:pRg st="4" end="4"/>
                                            </p:txEl>
                                          </p:spTgt>
                                        </p:tgtEl>
                                        <p:attrNameLst>
                                          <p:attrName>style.visibility</p:attrName>
                                        </p:attrNameLst>
                                      </p:cBhvr>
                                      <p:to>
                                        <p:strVal val="visible"/>
                                      </p:to>
                                    </p:set>
                                    <p:animEffect transition="in" filter="fade">
                                      <p:cBhvr>
                                        <p:cTn id="27" dur="500"/>
                                        <p:tgtEl>
                                          <p:spTgt spid="17192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19299">
                                            <p:txEl>
                                              <p:pRg st="5" end="5"/>
                                            </p:txEl>
                                          </p:spTgt>
                                        </p:tgtEl>
                                        <p:attrNameLst>
                                          <p:attrName>style.visibility</p:attrName>
                                        </p:attrNameLst>
                                      </p:cBhvr>
                                      <p:to>
                                        <p:strVal val="visible"/>
                                      </p:to>
                                    </p:set>
                                    <p:animEffect transition="in" filter="fade">
                                      <p:cBhvr>
                                        <p:cTn id="32" dur="500"/>
                                        <p:tgtEl>
                                          <p:spTgt spid="17192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19299">
                                            <p:txEl>
                                              <p:pRg st="6" end="6"/>
                                            </p:txEl>
                                          </p:spTgt>
                                        </p:tgtEl>
                                        <p:attrNameLst>
                                          <p:attrName>style.visibility</p:attrName>
                                        </p:attrNameLst>
                                      </p:cBhvr>
                                      <p:to>
                                        <p:strVal val="visible"/>
                                      </p:to>
                                    </p:set>
                                    <p:animEffect transition="in" filter="fade">
                                      <p:cBhvr>
                                        <p:cTn id="37" dur="500"/>
                                        <p:tgtEl>
                                          <p:spTgt spid="171929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19299">
                                            <p:txEl>
                                              <p:pRg st="7" end="7"/>
                                            </p:txEl>
                                          </p:spTgt>
                                        </p:tgtEl>
                                        <p:attrNameLst>
                                          <p:attrName>style.visibility</p:attrName>
                                        </p:attrNameLst>
                                      </p:cBhvr>
                                      <p:to>
                                        <p:strVal val="visible"/>
                                      </p:to>
                                    </p:set>
                                    <p:animEffect transition="in" filter="fade">
                                      <p:cBhvr>
                                        <p:cTn id="42" dur="500"/>
                                        <p:tgtEl>
                                          <p:spTgt spid="171929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19299">
                                            <p:txEl>
                                              <p:pRg st="8" end="8"/>
                                            </p:txEl>
                                          </p:spTgt>
                                        </p:tgtEl>
                                        <p:attrNameLst>
                                          <p:attrName>style.visibility</p:attrName>
                                        </p:attrNameLst>
                                      </p:cBhvr>
                                      <p:to>
                                        <p:strVal val="visible"/>
                                      </p:to>
                                    </p:set>
                                    <p:animEffect transition="in" filter="fade">
                                      <p:cBhvr>
                                        <p:cTn id="47" dur="500"/>
                                        <p:tgtEl>
                                          <p:spTgt spid="171929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19299">
                                            <p:txEl>
                                              <p:pRg st="9" end="9"/>
                                            </p:txEl>
                                          </p:spTgt>
                                        </p:tgtEl>
                                        <p:attrNameLst>
                                          <p:attrName>style.visibility</p:attrName>
                                        </p:attrNameLst>
                                      </p:cBhvr>
                                      <p:to>
                                        <p:strVal val="visible"/>
                                      </p:to>
                                    </p:set>
                                    <p:animEffect transition="in" filter="fade">
                                      <p:cBhvr>
                                        <p:cTn id="52" dur="500"/>
                                        <p:tgtEl>
                                          <p:spTgt spid="171929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19299">
                                            <p:txEl>
                                              <p:pRg st="10" end="10"/>
                                            </p:txEl>
                                          </p:spTgt>
                                        </p:tgtEl>
                                        <p:attrNameLst>
                                          <p:attrName>style.visibility</p:attrName>
                                        </p:attrNameLst>
                                      </p:cBhvr>
                                      <p:to>
                                        <p:strVal val="visible"/>
                                      </p:to>
                                    </p:set>
                                    <p:animEffect transition="in" filter="fade">
                                      <p:cBhvr>
                                        <p:cTn id="57" dur="500"/>
                                        <p:tgtEl>
                                          <p:spTgt spid="171929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9299" grpId="0" build="p" bldLvl="5"/>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a:extLst>
              <a:ext uri="{FF2B5EF4-FFF2-40B4-BE49-F238E27FC236}">
                <a16:creationId xmlns:a16="http://schemas.microsoft.com/office/drawing/2014/main" id="{3E9D4CA0-D94D-4C2D-8C44-1F75888C4109}"/>
              </a:ext>
            </a:extLst>
          </p:cNvPr>
          <p:cNvSpPr/>
          <p:nvPr/>
        </p:nvSpPr>
        <p:spPr>
          <a:xfrm>
            <a:off x="-18268" y="-13309"/>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13154" name="Rectangle 2"/>
          <p:cNvSpPr>
            <a:spLocks noGrp="1" noChangeArrowheads="1"/>
          </p:cNvSpPr>
          <p:nvPr>
            <p:ph type="title"/>
          </p:nvPr>
        </p:nvSpPr>
        <p:spPr>
          <a:xfrm>
            <a:off x="395536" y="48940"/>
            <a:ext cx="6513910" cy="434578"/>
          </a:xfrm>
        </p:spPr>
        <p:txBody>
          <a:bodyPr/>
          <a:lstStyle/>
          <a:p>
            <a:r>
              <a:rPr lang="es-AR" dirty="0"/>
              <a:t>Competencia emocional</a:t>
            </a:r>
          </a:p>
        </p:txBody>
      </p:sp>
      <p:sp>
        <p:nvSpPr>
          <p:cNvPr id="1713155" name="Rectangle 3"/>
          <p:cNvSpPr>
            <a:spLocks noGrp="1" noChangeArrowheads="1"/>
          </p:cNvSpPr>
          <p:nvPr>
            <p:ph type="body" idx="1"/>
          </p:nvPr>
        </p:nvSpPr>
        <p:spPr>
          <a:xfrm>
            <a:off x="413056" y="1073253"/>
            <a:ext cx="8424936" cy="3828696"/>
          </a:xfrm>
          <a:noFill/>
          <a:ln/>
        </p:spPr>
        <p:txBody>
          <a:bodyPr vert="horz" wrap="square" lIns="68558" tIns="68558" rIns="68558" bIns="68558" numCol="1" anchor="t" anchorCtr="0" compatLnSpc="1">
            <a:prstTxWarp prst="textNoShape">
              <a:avLst/>
            </a:prstTxWarp>
            <a:spAutoFit/>
          </a:bodyPr>
          <a:lstStyle/>
          <a:p>
            <a:pPr marL="342900" indent="-342900" defTabSz="684610">
              <a:spcBef>
                <a:spcPts val="450"/>
              </a:spcBef>
              <a:spcAft>
                <a:spcPts val="450"/>
              </a:spcAft>
              <a:buFont typeface="+mj-lt"/>
              <a:buAutoNum type="arabicPeriod"/>
            </a:pPr>
            <a:r>
              <a:rPr lang="es-AR" sz="1800" b="0" dirty="0"/>
              <a:t>Tomar conciencia de lo que siento (siente)</a:t>
            </a:r>
          </a:p>
          <a:p>
            <a:pPr marL="479822" lvl="1" indent="-228600" defTabSz="684610">
              <a:spcBef>
                <a:spcPts val="0"/>
              </a:spcBef>
              <a:spcAft>
                <a:spcPts val="450"/>
              </a:spcAft>
            </a:pPr>
            <a:r>
              <a:rPr lang="es-AR" sz="1350" b="0" i="1" dirty="0"/>
              <a:t>“Leer mi (su) Tablero de control interno.” </a:t>
            </a:r>
          </a:p>
          <a:p>
            <a:pPr marL="342900" indent="-342900" defTabSz="684610">
              <a:lnSpc>
                <a:spcPct val="70000"/>
              </a:lnSpc>
              <a:spcBef>
                <a:spcPts val="450"/>
              </a:spcBef>
              <a:spcAft>
                <a:spcPts val="450"/>
              </a:spcAft>
              <a:buFont typeface="+mj-lt"/>
              <a:buAutoNum type="arabicPeriod"/>
            </a:pPr>
            <a:r>
              <a:rPr lang="es-AR" sz="1800" b="0" dirty="0"/>
              <a:t>Aceptar que eso me (le) está pasando</a:t>
            </a:r>
          </a:p>
          <a:p>
            <a:pPr marL="479822" lvl="1" indent="-228600" defTabSz="684610">
              <a:spcBef>
                <a:spcPts val="450"/>
              </a:spcBef>
              <a:spcAft>
                <a:spcPts val="450"/>
              </a:spcAft>
            </a:pPr>
            <a:r>
              <a:rPr lang="es-AR" sz="1350" b="0" i="1" dirty="0"/>
              <a:t>Admitir que el Tablero me informa el status de variables que me (le) importan. No “pelearme con el mensajero”.</a:t>
            </a:r>
          </a:p>
          <a:p>
            <a:pPr marL="342900" indent="-342900" defTabSz="684610">
              <a:lnSpc>
                <a:spcPct val="70000"/>
              </a:lnSpc>
              <a:spcBef>
                <a:spcPts val="450"/>
              </a:spcBef>
              <a:spcAft>
                <a:spcPts val="450"/>
              </a:spcAft>
              <a:buFont typeface="+mj-lt"/>
              <a:buAutoNum type="arabicPeriod"/>
            </a:pPr>
            <a:r>
              <a:rPr lang="es-AR" sz="1800" b="0" dirty="0"/>
              <a:t>Analizar y procesar la interpretación que subyace a la emoción</a:t>
            </a:r>
          </a:p>
          <a:p>
            <a:pPr marL="479822" lvl="1" indent="-228600" defTabSz="684610">
              <a:spcBef>
                <a:spcPts val="450"/>
              </a:spcBef>
              <a:spcAft>
                <a:spcPts val="450"/>
              </a:spcAft>
            </a:pPr>
            <a:r>
              <a:rPr lang="es-AR" sz="1350" b="0" i="1" dirty="0"/>
              <a:t>Siempre hay una historia por detrás de mi (su) emoción, y generalmente responde a un patrón o arquetipo específico.</a:t>
            </a:r>
          </a:p>
          <a:p>
            <a:pPr marL="479822" lvl="1" indent="-228600" defTabSz="684610">
              <a:spcBef>
                <a:spcPts val="450"/>
              </a:spcBef>
              <a:spcAft>
                <a:spcPts val="450"/>
              </a:spcAft>
            </a:pPr>
            <a:r>
              <a:rPr lang="es-AR" sz="1350" b="0" i="1" dirty="0"/>
              <a:t>Si logro entenderla podré eventualmente (ayudarlo a) revisarla y reformularla en beneficio de lo que quiero (quiere).</a:t>
            </a:r>
          </a:p>
          <a:p>
            <a:pPr marL="342900" indent="-342900" defTabSz="684610">
              <a:lnSpc>
                <a:spcPct val="70000"/>
              </a:lnSpc>
              <a:spcBef>
                <a:spcPts val="450"/>
              </a:spcBef>
              <a:spcAft>
                <a:spcPts val="450"/>
              </a:spcAft>
              <a:buFont typeface="+mj-lt"/>
              <a:buAutoNum type="arabicPeriod"/>
            </a:pPr>
            <a:r>
              <a:rPr lang="es-AR" sz="1800" b="0" dirty="0"/>
              <a:t>Actuar</a:t>
            </a:r>
          </a:p>
          <a:p>
            <a:pPr marL="479822" lvl="1" indent="-228600" defTabSz="684610">
              <a:spcBef>
                <a:spcPts val="450"/>
              </a:spcBef>
              <a:spcAft>
                <a:spcPts val="450"/>
              </a:spcAft>
            </a:pPr>
            <a:r>
              <a:rPr lang="es-AR" sz="1350" b="0" i="1" dirty="0"/>
              <a:t>Decidir conscientemente el modo en que me haré (se hará) cargo de lo que me (le) importa, y ponerlo en práctica.</a:t>
            </a:r>
            <a:endParaRPr lang="es-AR" sz="1350" i="1" dirty="0"/>
          </a:p>
        </p:txBody>
      </p:sp>
      <p:sp>
        <p:nvSpPr>
          <p:cNvPr id="5" name="TextBox 4"/>
          <p:cNvSpPr txBox="1"/>
          <p:nvPr/>
        </p:nvSpPr>
        <p:spPr>
          <a:xfrm>
            <a:off x="467544" y="710575"/>
            <a:ext cx="7417993" cy="276999"/>
          </a:xfrm>
          <a:prstGeom prst="rect">
            <a:avLst/>
          </a:prstGeom>
          <a:noFill/>
        </p:spPr>
        <p:txBody>
          <a:bodyPr wrap="none" rtlCol="0">
            <a:spAutoFit/>
          </a:bodyPr>
          <a:lstStyle/>
          <a:p>
            <a:r>
              <a:rPr lang="es-AR" sz="1200" dirty="0">
                <a:solidFill>
                  <a:schemeClr val="tx1"/>
                </a:solidFill>
              </a:rPr>
              <a:t>PASOS PARA TRABAJAR PRODUCTIVAMENTE CON LAS EMOCIONES (MÍAS Y/O DE LOS DEMÁS)</a:t>
            </a:r>
          </a:p>
        </p:txBody>
      </p:sp>
    </p:spTree>
    <p:extLst>
      <p:ext uri="{BB962C8B-B14F-4D97-AF65-F5344CB8AC3E}">
        <p14:creationId xmlns:p14="http://schemas.microsoft.com/office/powerpoint/2010/main" val="2824681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13155">
                                            <p:txEl>
                                              <p:pRg st="0" end="0"/>
                                            </p:txEl>
                                          </p:spTgt>
                                        </p:tgtEl>
                                        <p:attrNameLst>
                                          <p:attrName>style.visibility</p:attrName>
                                        </p:attrNameLst>
                                      </p:cBhvr>
                                      <p:to>
                                        <p:strVal val="visible"/>
                                      </p:to>
                                    </p:set>
                                    <p:animEffect transition="in" filter="fade">
                                      <p:cBhvr>
                                        <p:cTn id="7" dur="500"/>
                                        <p:tgtEl>
                                          <p:spTgt spid="1713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13155">
                                            <p:txEl>
                                              <p:pRg st="1" end="1"/>
                                            </p:txEl>
                                          </p:spTgt>
                                        </p:tgtEl>
                                        <p:attrNameLst>
                                          <p:attrName>style.visibility</p:attrName>
                                        </p:attrNameLst>
                                      </p:cBhvr>
                                      <p:to>
                                        <p:strVal val="visible"/>
                                      </p:to>
                                    </p:set>
                                    <p:animEffect transition="in" filter="fade">
                                      <p:cBhvr>
                                        <p:cTn id="12" dur="500"/>
                                        <p:tgtEl>
                                          <p:spTgt spid="1713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13155">
                                            <p:txEl>
                                              <p:pRg st="2" end="2"/>
                                            </p:txEl>
                                          </p:spTgt>
                                        </p:tgtEl>
                                        <p:attrNameLst>
                                          <p:attrName>style.visibility</p:attrName>
                                        </p:attrNameLst>
                                      </p:cBhvr>
                                      <p:to>
                                        <p:strVal val="visible"/>
                                      </p:to>
                                    </p:set>
                                    <p:animEffect transition="in" filter="fade">
                                      <p:cBhvr>
                                        <p:cTn id="17" dur="500"/>
                                        <p:tgtEl>
                                          <p:spTgt spid="17131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13155">
                                            <p:txEl>
                                              <p:pRg st="3" end="3"/>
                                            </p:txEl>
                                          </p:spTgt>
                                        </p:tgtEl>
                                        <p:attrNameLst>
                                          <p:attrName>style.visibility</p:attrName>
                                        </p:attrNameLst>
                                      </p:cBhvr>
                                      <p:to>
                                        <p:strVal val="visible"/>
                                      </p:to>
                                    </p:set>
                                    <p:animEffect transition="in" filter="fade">
                                      <p:cBhvr>
                                        <p:cTn id="22" dur="500"/>
                                        <p:tgtEl>
                                          <p:spTgt spid="17131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13155">
                                            <p:txEl>
                                              <p:pRg st="4" end="4"/>
                                            </p:txEl>
                                          </p:spTgt>
                                        </p:tgtEl>
                                        <p:attrNameLst>
                                          <p:attrName>style.visibility</p:attrName>
                                        </p:attrNameLst>
                                      </p:cBhvr>
                                      <p:to>
                                        <p:strVal val="visible"/>
                                      </p:to>
                                    </p:set>
                                    <p:animEffect transition="in" filter="fade">
                                      <p:cBhvr>
                                        <p:cTn id="27" dur="500"/>
                                        <p:tgtEl>
                                          <p:spTgt spid="17131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13155">
                                            <p:txEl>
                                              <p:pRg st="5" end="5"/>
                                            </p:txEl>
                                          </p:spTgt>
                                        </p:tgtEl>
                                        <p:attrNameLst>
                                          <p:attrName>style.visibility</p:attrName>
                                        </p:attrNameLst>
                                      </p:cBhvr>
                                      <p:to>
                                        <p:strVal val="visible"/>
                                      </p:to>
                                    </p:set>
                                    <p:animEffect transition="in" filter="fade">
                                      <p:cBhvr>
                                        <p:cTn id="32" dur="500"/>
                                        <p:tgtEl>
                                          <p:spTgt spid="171315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13155">
                                            <p:txEl>
                                              <p:pRg st="6" end="6"/>
                                            </p:txEl>
                                          </p:spTgt>
                                        </p:tgtEl>
                                        <p:attrNameLst>
                                          <p:attrName>style.visibility</p:attrName>
                                        </p:attrNameLst>
                                      </p:cBhvr>
                                      <p:to>
                                        <p:strVal val="visible"/>
                                      </p:to>
                                    </p:set>
                                    <p:animEffect transition="in" filter="fade">
                                      <p:cBhvr>
                                        <p:cTn id="37" dur="500"/>
                                        <p:tgtEl>
                                          <p:spTgt spid="171315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13155">
                                            <p:txEl>
                                              <p:pRg st="7" end="7"/>
                                            </p:txEl>
                                          </p:spTgt>
                                        </p:tgtEl>
                                        <p:attrNameLst>
                                          <p:attrName>style.visibility</p:attrName>
                                        </p:attrNameLst>
                                      </p:cBhvr>
                                      <p:to>
                                        <p:strVal val="visible"/>
                                      </p:to>
                                    </p:set>
                                    <p:animEffect transition="in" filter="fade">
                                      <p:cBhvr>
                                        <p:cTn id="42" dur="500"/>
                                        <p:tgtEl>
                                          <p:spTgt spid="171315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13155">
                                            <p:txEl>
                                              <p:pRg st="8" end="8"/>
                                            </p:txEl>
                                          </p:spTgt>
                                        </p:tgtEl>
                                        <p:attrNameLst>
                                          <p:attrName>style.visibility</p:attrName>
                                        </p:attrNameLst>
                                      </p:cBhvr>
                                      <p:to>
                                        <p:strVal val="visible"/>
                                      </p:to>
                                    </p:set>
                                    <p:animEffect transition="in" filter="fade">
                                      <p:cBhvr>
                                        <p:cTn id="47" dur="500"/>
                                        <p:tgtEl>
                                          <p:spTgt spid="17131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3155" grpId="0" build="p" bldLvl="5"/>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81CC376-B4AD-4A9B-9B7E-73823DE457E3}"/>
              </a:ext>
            </a:extLst>
          </p:cNvPr>
          <p:cNvSpPr/>
          <p:nvPr/>
        </p:nvSpPr>
        <p:spPr bwMode="auto">
          <a:xfrm>
            <a:off x="611560" y="343566"/>
            <a:ext cx="8522344" cy="427984"/>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2" name="Slide Number Placeholder 1"/>
          <p:cNvSpPr>
            <a:spLocks noGrp="1"/>
          </p:cNvSpPr>
          <p:nvPr>
            <p:ph type="sldNum" sz="quarter" idx="10"/>
          </p:nvPr>
        </p:nvSpPr>
        <p:spPr/>
        <p:txBody>
          <a:bodyPr/>
          <a:lstStyle/>
          <a:p>
            <a:pPr>
              <a:defRPr/>
            </a:pPr>
            <a:r>
              <a:rPr lang="en-US"/>
              <a:t>| </a:t>
            </a:r>
            <a:fld id="{B562BDBD-34F9-49F1-98B5-751500D78356}" type="slidenum">
              <a:rPr lang="en-US" smtClean="0">
                <a:solidFill>
                  <a:srgbClr val="B2B2B2"/>
                </a:solidFill>
              </a:rPr>
              <a:pPr>
                <a:defRPr/>
              </a:pPr>
              <a:t>94</a:t>
            </a:fld>
            <a:endParaRPr lang="en-US">
              <a:solidFill>
                <a:srgbClr val="B2B2B2"/>
              </a:solidFill>
            </a:endParaRPr>
          </a:p>
        </p:txBody>
      </p:sp>
      <p:grpSp>
        <p:nvGrpSpPr>
          <p:cNvPr id="9" name="Group 8"/>
          <p:cNvGrpSpPr/>
          <p:nvPr/>
        </p:nvGrpSpPr>
        <p:grpSpPr>
          <a:xfrm>
            <a:off x="2033718" y="1329612"/>
            <a:ext cx="5072728" cy="1026114"/>
            <a:chOff x="1187624" y="1916832"/>
            <a:chExt cx="6763637" cy="1368152"/>
          </a:xfrm>
        </p:grpSpPr>
        <p:pic>
          <p:nvPicPr>
            <p:cNvPr id="60418" name="Picture 2" descr="C:\Users\horacio.rieznik\AppData\Local\Microsoft\Windows\Temporary Internet Files\Content.IE5\70J8MRDJ\of-way-eighth-shield-8602_640[1].png"/>
            <p:cNvPicPr>
              <a:picLocks noChangeAspect="1" noChangeArrowheads="1"/>
            </p:cNvPicPr>
            <p:nvPr/>
          </p:nvPicPr>
          <p:blipFill>
            <a:blip r:embed="rId2" cstate="print"/>
            <a:srcRect/>
            <a:stretch>
              <a:fillRect/>
            </a:stretch>
          </p:blipFill>
          <p:spPr bwMode="auto">
            <a:xfrm>
              <a:off x="1187624" y="1916832"/>
              <a:ext cx="1645897" cy="1368152"/>
            </a:xfrm>
            <a:prstGeom prst="rect">
              <a:avLst/>
            </a:prstGeom>
            <a:noFill/>
          </p:spPr>
        </p:pic>
        <p:sp>
          <p:nvSpPr>
            <p:cNvPr id="4" name="TextBox 3"/>
            <p:cNvSpPr txBox="1"/>
            <p:nvPr/>
          </p:nvSpPr>
          <p:spPr>
            <a:xfrm>
              <a:off x="3347864" y="1988840"/>
              <a:ext cx="4603397" cy="1138773"/>
            </a:xfrm>
            <a:prstGeom prst="rect">
              <a:avLst/>
            </a:prstGeom>
            <a:noFill/>
          </p:spPr>
          <p:txBody>
            <a:bodyPr wrap="none" rtlCol="0">
              <a:spAutoFit/>
            </a:bodyPr>
            <a:lstStyle/>
            <a:p>
              <a:r>
                <a:rPr lang="es-AR" sz="4950" dirty="0"/>
                <a:t>ATENCIÓN</a:t>
              </a:r>
            </a:p>
          </p:txBody>
        </p:sp>
      </p:grpSp>
      <p:sp>
        <p:nvSpPr>
          <p:cNvPr id="6" name="Rounded Rectangle 5"/>
          <p:cNvSpPr/>
          <p:nvPr/>
        </p:nvSpPr>
        <p:spPr bwMode="auto">
          <a:xfrm>
            <a:off x="323528" y="185470"/>
            <a:ext cx="8352928" cy="972108"/>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s-AR" sz="1800" b="0" dirty="0">
                <a:solidFill>
                  <a:schemeClr val="tx1"/>
                </a:solidFill>
                <a:latin typeface="Arial" charset="0"/>
                <a:cs typeface="Arial" charset="0"/>
              </a:rPr>
              <a:t>Puede ser productivo y agradable experimentar emociones gratificantes, y es lógico intentar crear las condiciones para que éstas prevalezcan, pero…</a:t>
            </a:r>
          </a:p>
        </p:txBody>
      </p:sp>
      <p:sp>
        <p:nvSpPr>
          <p:cNvPr id="7" name="Rounded Rectangle 6"/>
          <p:cNvSpPr/>
          <p:nvPr/>
        </p:nvSpPr>
        <p:spPr bwMode="auto">
          <a:xfrm>
            <a:off x="467544" y="2499742"/>
            <a:ext cx="8208912" cy="145816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s-AR" sz="1800" b="0" dirty="0">
                <a:solidFill>
                  <a:schemeClr val="tx1"/>
                </a:solidFill>
                <a:latin typeface="Arial" charset="0"/>
                <a:cs typeface="Arial" charset="0"/>
              </a:rPr>
              <a:t>…Si aparecen emociones dolorosas, significa que nuestro </a:t>
            </a:r>
            <a:r>
              <a:rPr lang="es-AR" sz="1800" b="0" i="1" dirty="0">
                <a:solidFill>
                  <a:schemeClr val="tx1"/>
                </a:solidFill>
                <a:latin typeface="Arial" charset="0"/>
                <a:cs typeface="Arial" charset="0"/>
              </a:rPr>
              <a:t>Tablero de Comando interno </a:t>
            </a:r>
            <a:r>
              <a:rPr lang="es-AR" sz="1800" b="0" dirty="0">
                <a:solidFill>
                  <a:schemeClr val="tx1"/>
                </a:solidFill>
                <a:latin typeface="Arial" charset="0"/>
                <a:cs typeface="Arial" charset="0"/>
              </a:rPr>
              <a:t>nos está informando sobre algo valioso que puede estar a riesgo y de lo que nos tenemos que hacer cargo.</a:t>
            </a:r>
          </a:p>
          <a:p>
            <a:pPr algn="ctr" defTabSz="685800"/>
            <a:r>
              <a:rPr lang="es-AR" sz="1800" b="0" dirty="0">
                <a:solidFill>
                  <a:schemeClr val="tx1"/>
                </a:solidFill>
                <a:latin typeface="Arial" charset="0"/>
                <a:cs typeface="Arial" charset="0"/>
              </a:rPr>
              <a:t>Ignorar su mensaje puede ser alienante e inefectivo.</a:t>
            </a:r>
          </a:p>
        </p:txBody>
      </p:sp>
      <p:sp>
        <p:nvSpPr>
          <p:cNvPr id="8" name="TextBox 7"/>
          <p:cNvSpPr txBox="1"/>
          <p:nvPr/>
        </p:nvSpPr>
        <p:spPr>
          <a:xfrm>
            <a:off x="467544" y="4155926"/>
            <a:ext cx="8208912" cy="723275"/>
          </a:xfrm>
          <a:prstGeom prst="rect">
            <a:avLst/>
          </a:prstGeom>
          <a:solidFill>
            <a:schemeClr val="tx1">
              <a:lumMod val="90000"/>
              <a:lumOff val="10000"/>
            </a:schemeClr>
          </a:solidFill>
        </p:spPr>
        <p:txBody>
          <a:bodyPr wrap="square" rtlCol="0">
            <a:spAutoFit/>
          </a:bodyPr>
          <a:lstStyle/>
          <a:p>
            <a:pPr algn="ctr"/>
            <a:r>
              <a:rPr lang="es-AR" sz="1800" dirty="0">
                <a:solidFill>
                  <a:schemeClr val="bg1"/>
                </a:solidFill>
              </a:rPr>
              <a:t>NO HAY EMOCIONES “BUENAS” O “MALAS”. </a:t>
            </a:r>
          </a:p>
          <a:p>
            <a:pPr algn="ctr">
              <a:spcBef>
                <a:spcPts val="600"/>
              </a:spcBef>
            </a:pPr>
            <a:r>
              <a:rPr lang="es-AR" sz="1800" dirty="0">
                <a:solidFill>
                  <a:schemeClr val="bg1"/>
                </a:solidFill>
              </a:rPr>
              <a:t>TODAS NOS TRAEN INFORMACIÓN ÚTIL</a:t>
            </a:r>
          </a:p>
        </p:txBody>
      </p:sp>
    </p:spTree>
    <p:extLst>
      <p:ext uri="{BB962C8B-B14F-4D97-AF65-F5344CB8AC3E}">
        <p14:creationId xmlns:p14="http://schemas.microsoft.com/office/powerpoint/2010/main" val="932092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from="(-#ppt_w/2)" to="(#ppt_x)" calcmode="lin" valueType="num">
                                      <p:cBhvr>
                                        <p:cTn id="12" dur="600" fill="hold">
                                          <p:stCondLst>
                                            <p:cond delay="0"/>
                                          </p:stCondLst>
                                        </p:cTn>
                                        <p:tgtEl>
                                          <p:spTgt spid="9"/>
                                        </p:tgtEl>
                                        <p:attrNameLst>
                                          <p:attrName>ppt_x</p:attrName>
                                        </p:attrNameLst>
                                      </p:cBhvr>
                                    </p:anim>
                                    <p:anim from="0" to="-1.0" calcmode="lin" valueType="num">
                                      <p:cBhvr>
                                        <p:cTn id="13" dur="200" decel="50000" autoRev="1" fill="hold">
                                          <p:stCondLst>
                                            <p:cond delay="600"/>
                                          </p:stCondLst>
                                        </p:cTn>
                                        <p:tgtEl>
                                          <p:spTgt spid="9"/>
                                        </p:tgtEl>
                                        <p:attrNameLst>
                                          <p:attrName>xshear</p:attrName>
                                        </p:attrNameLst>
                                      </p:cBhvr>
                                    </p:anim>
                                    <p:animScale>
                                      <p:cBhvr>
                                        <p:cTn id="14" dur="200" decel="100000" autoRev="1" fill="hold">
                                          <p:stCondLst>
                                            <p:cond delay="600"/>
                                          </p:stCondLst>
                                        </p:cTn>
                                        <p:tgtEl>
                                          <p:spTgt spid="9"/>
                                        </p:tgtEl>
                                      </p:cBhvr>
                                      <p:from x="100000" y="100000"/>
                                      <p:to x="80000" y="100000"/>
                                    </p:animScale>
                                    <p:anim by="(#ppt_h/3+#ppt_w*0.1)" calcmode="lin" valueType="num">
                                      <p:cBhvr additive="sum">
                                        <p:cTn id="15" dur="200" decel="100000" autoRev="1" fill="hold">
                                          <p:stCondLst>
                                            <p:cond delay="600"/>
                                          </p:stCondLst>
                                        </p:cTn>
                                        <p:tgtEl>
                                          <p:spTgt spid="9"/>
                                        </p:tgtEl>
                                        <p:attrNameLst>
                                          <p:attrName>ppt_x</p:attrName>
                                        </p:attrNameLst>
                                      </p:cBhvr>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ppt_h/2"/>
                                          </p:val>
                                        </p:tav>
                                        <p:tav tm="100000">
                                          <p:val>
                                            <p:strVal val="#ppt_y"/>
                                          </p:val>
                                        </p:tav>
                                      </p:tavLst>
                                    </p:anim>
                                    <p:anim calcmode="lin" valueType="num">
                                      <p:cBhvr>
                                        <p:cTn id="27" dur="500" fill="hold"/>
                                        <p:tgtEl>
                                          <p:spTgt spid="8"/>
                                        </p:tgtEl>
                                        <p:attrNameLst>
                                          <p:attrName>ppt_w</p:attrName>
                                        </p:attrNameLst>
                                      </p:cBhvr>
                                      <p:tavLst>
                                        <p:tav tm="0">
                                          <p:val>
                                            <p:strVal val="#ppt_w"/>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p:txBody>
          <a:bodyPr/>
          <a:lstStyle/>
          <a:p>
            <a:pPr>
              <a:defRPr/>
            </a:pPr>
            <a:r>
              <a:rPr lang="en-US"/>
              <a:t>| </a:t>
            </a:r>
            <a:fld id="{F52B2F24-31ED-4F0B-B42B-90DD620FA383}" type="slidenum">
              <a:rPr lang="en-US">
                <a:solidFill>
                  <a:srgbClr val="B2B2B2"/>
                </a:solidFill>
              </a:rPr>
              <a:pPr>
                <a:defRPr/>
              </a:pPr>
              <a:t>95</a:t>
            </a:fld>
            <a:endParaRPr lang="en-US">
              <a:solidFill>
                <a:srgbClr val="B2B2B2"/>
              </a:solidFill>
            </a:endParaRPr>
          </a:p>
        </p:txBody>
      </p:sp>
      <p:grpSp>
        <p:nvGrpSpPr>
          <p:cNvPr id="7" name="Group 6"/>
          <p:cNvGrpSpPr/>
          <p:nvPr/>
        </p:nvGrpSpPr>
        <p:grpSpPr>
          <a:xfrm>
            <a:off x="611561" y="735546"/>
            <a:ext cx="7920880" cy="3204356"/>
            <a:chOff x="323850" y="1412776"/>
            <a:chExt cx="8351838" cy="2592387"/>
          </a:xfrm>
        </p:grpSpPr>
        <p:pic>
          <p:nvPicPr>
            <p:cNvPr id="39940" name="Picture 3" descr="pergamino_gde"/>
            <p:cNvPicPr>
              <a:picLocks noChangeAspect="1" noChangeArrowheads="1"/>
            </p:cNvPicPr>
            <p:nvPr/>
          </p:nvPicPr>
          <p:blipFill>
            <a:blip r:embed="rId3" cstate="print"/>
            <a:srcRect l="2171" r="1988" b="1596"/>
            <a:stretch>
              <a:fillRect/>
            </a:stretch>
          </p:blipFill>
          <p:spPr bwMode="auto">
            <a:xfrm>
              <a:off x="323850" y="1412776"/>
              <a:ext cx="8351838" cy="2592387"/>
            </a:xfrm>
            <a:prstGeom prst="rect">
              <a:avLst/>
            </a:prstGeom>
            <a:noFill/>
            <a:ln w="9525">
              <a:noFill/>
              <a:miter lim="800000"/>
              <a:headEnd/>
              <a:tailEnd/>
            </a:ln>
          </p:spPr>
        </p:pic>
        <p:sp>
          <p:nvSpPr>
            <p:cNvPr id="39941" name="Rectangle 4"/>
            <p:cNvSpPr>
              <a:spLocks noChangeArrowheads="1"/>
            </p:cNvSpPr>
            <p:nvPr/>
          </p:nvSpPr>
          <p:spPr bwMode="auto">
            <a:xfrm>
              <a:off x="1159033" y="1783419"/>
              <a:ext cx="6681470" cy="1584325"/>
            </a:xfrm>
            <a:prstGeom prst="rect">
              <a:avLst/>
            </a:prstGeom>
            <a:noFill/>
            <a:ln w="9525">
              <a:noFill/>
              <a:miter lim="800000"/>
              <a:headEnd/>
              <a:tailEnd/>
            </a:ln>
          </p:spPr>
          <p:txBody>
            <a:bodyPr lIns="139574" tIns="139574" rIns="139574" bIns="139574"/>
            <a:lstStyle/>
            <a:p>
              <a:pPr marL="3572" indent="-3572" algn="ctr">
                <a:spcBef>
                  <a:spcPct val="60000"/>
                </a:spcBef>
                <a:buClr>
                  <a:srgbClr val="FBB03F"/>
                </a:buClr>
              </a:pPr>
              <a:r>
                <a:rPr lang="es-AR" sz="4000" dirty="0">
                  <a:latin typeface="Monotype Corsiva" pitchFamily="66" charset="0"/>
                </a:rPr>
                <a:t>En las emociones viaja como regalo el  encuentro con lo valioso y la energía para honrarlo.</a:t>
              </a:r>
            </a:p>
            <a:p>
              <a:pPr marL="3572" indent="-3572" algn="ctr">
                <a:spcBef>
                  <a:spcPct val="60000"/>
                </a:spcBef>
                <a:buClr>
                  <a:srgbClr val="FBB03F"/>
                </a:buClr>
              </a:pPr>
              <a:r>
                <a:rPr lang="es-AR" sz="4000" i="1" dirty="0">
                  <a:latin typeface="Monotype Corsiva" pitchFamily="66" charset="0"/>
                </a:rPr>
                <a:t>					</a:t>
              </a:r>
            </a:p>
          </p:txBody>
        </p:sp>
      </p:grpSp>
      <p:sp>
        <p:nvSpPr>
          <p:cNvPr id="6" name="Rectangle 5"/>
          <p:cNvSpPr/>
          <p:nvPr/>
        </p:nvSpPr>
        <p:spPr bwMode="auto">
          <a:xfrm>
            <a:off x="1331640" y="357504"/>
            <a:ext cx="6669360" cy="378042"/>
          </a:xfrm>
          <a:prstGeom prst="rect">
            <a:avLst/>
          </a:prstGeom>
          <a:solidFill>
            <a:srgbClr val="FFFFFF"/>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sp>
        <p:nvSpPr>
          <p:cNvPr id="2" name="Rectángulo 1">
            <a:extLst>
              <a:ext uri="{FF2B5EF4-FFF2-40B4-BE49-F238E27FC236}">
                <a16:creationId xmlns:a16="http://schemas.microsoft.com/office/drawing/2014/main" id="{528EF2AC-9EEC-441A-BC61-1DAD422D52A4}"/>
              </a:ext>
            </a:extLst>
          </p:cNvPr>
          <p:cNvSpPr/>
          <p:nvPr/>
        </p:nvSpPr>
        <p:spPr bwMode="auto">
          <a:xfrm>
            <a:off x="251520" y="357504"/>
            <a:ext cx="8892480" cy="3780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145184765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a:t>y café</a:t>
            </a:r>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96</a:t>
            </a:fld>
            <a:endParaRPr lang="en-US" dirty="0">
              <a:solidFill>
                <a:srgbClr val="B2B2B2"/>
              </a:solidFill>
            </a:endParaRPr>
          </a:p>
        </p:txBody>
      </p:sp>
    </p:spTree>
    <p:extLst>
      <p:ext uri="{BB962C8B-B14F-4D97-AF65-F5344CB8AC3E}">
        <p14:creationId xmlns:p14="http://schemas.microsoft.com/office/powerpoint/2010/main" val="177192615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394865" y="2548582"/>
            <a:ext cx="7129463" cy="527224"/>
          </a:xfrm>
          <a:noFill/>
          <a:ln/>
        </p:spPr>
        <p:txBody>
          <a:bodyPr/>
          <a:lstStyle/>
          <a:p>
            <a:pPr algn="ctr">
              <a:spcBef>
                <a:spcPct val="80000"/>
              </a:spcBef>
              <a:buClrTx/>
            </a:pPr>
            <a:r>
              <a:rPr lang="es-AR" sz="2400" dirty="0"/>
              <a:t>CONVERSACIONES DE ALINEAMIENTO</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4" name="Rectangle 3">
            <a:extLst>
              <a:ext uri="{FF2B5EF4-FFF2-40B4-BE49-F238E27FC236}">
                <a16:creationId xmlns:a16="http://schemas.microsoft.com/office/drawing/2014/main" id="{2A1BEB61-547B-4CA1-A571-EA1AC2B70693}"/>
              </a:ext>
            </a:extLst>
          </p:cNvPr>
          <p:cNvSpPr/>
          <p:nvPr/>
        </p:nvSpPr>
        <p:spPr>
          <a:xfrm>
            <a:off x="1678187" y="1207102"/>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200078898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0418" name="6 Título"/>
          <p:cNvSpPr>
            <a:spLocks noGrp="1"/>
          </p:cNvSpPr>
          <p:nvPr>
            <p:ph type="title"/>
          </p:nvPr>
        </p:nvSpPr>
        <p:spPr>
          <a:xfrm>
            <a:off x="279407" y="53782"/>
            <a:ext cx="8685213" cy="461665"/>
          </a:xfrm>
        </p:spPr>
        <p:txBody>
          <a:bodyPr anchor="ctr">
            <a:spAutoFit/>
          </a:bodyPr>
          <a:lstStyle/>
          <a:p>
            <a:pPr eaLnBrk="1" hangingPunct="1"/>
            <a:r>
              <a:rPr lang="es-ES" sz="2400" dirty="0"/>
              <a:t>Comportamientos deseados del MT: Escucha activa</a:t>
            </a:r>
            <a:endParaRPr lang="en-US" sz="2400" dirty="0"/>
          </a:p>
        </p:txBody>
      </p:sp>
      <p:sp>
        <p:nvSpPr>
          <p:cNvPr id="60421" name="Rectangle 3"/>
          <p:cNvSpPr>
            <a:spLocks noGrp="1" noChangeArrowheads="1"/>
          </p:cNvSpPr>
          <p:nvPr>
            <p:ph idx="1"/>
          </p:nvPr>
        </p:nvSpPr>
        <p:spPr>
          <a:xfrm>
            <a:off x="223736" y="1530525"/>
            <a:ext cx="5850063" cy="2430270"/>
          </a:xfrm>
        </p:spPr>
        <p:txBody>
          <a:bodyPr/>
          <a:lstStyle/>
          <a:p>
            <a:pPr marL="457200" indent="-457200" eaLnBrk="1" hangingPunct="1">
              <a:buFont typeface="+mj-lt"/>
              <a:buAutoNum type="arabicPeriod"/>
            </a:pPr>
            <a:r>
              <a:rPr lang="es-ES" sz="2000" dirty="0"/>
              <a:t>Predispóngase a escuchar con  humildad y curiosidad</a:t>
            </a:r>
          </a:p>
          <a:p>
            <a:pPr marL="457200" indent="-457200" eaLnBrk="1" hangingPunct="1">
              <a:buFont typeface="+mj-lt"/>
              <a:buAutoNum type="arabicPeriod"/>
            </a:pPr>
            <a:r>
              <a:rPr lang="es-ES" sz="2000" dirty="0"/>
              <a:t>Permanezca en silencio, abierto  y prestando atención</a:t>
            </a:r>
          </a:p>
          <a:p>
            <a:pPr marL="457200" indent="-457200" eaLnBrk="1" hangingPunct="1">
              <a:buFont typeface="+mj-lt"/>
              <a:buAutoNum type="arabicPeriod"/>
            </a:pPr>
            <a:r>
              <a:rPr lang="es-ES" sz="2000" dirty="0"/>
              <a:t>Resuma lo que entendió (“reflejo”)</a:t>
            </a:r>
          </a:p>
          <a:p>
            <a:pPr marL="457200" indent="-457200" eaLnBrk="1" hangingPunct="1">
              <a:buFont typeface="+mj-lt"/>
              <a:buAutoNum type="arabicPeriod"/>
            </a:pPr>
            <a:r>
              <a:rPr lang="es-ES" sz="2000" dirty="0"/>
              <a:t>Reconozca la perspectiva del otro</a:t>
            </a:r>
          </a:p>
        </p:txBody>
      </p:sp>
      <p:pic>
        <p:nvPicPr>
          <p:cNvPr id="60422" name="Picture 4" descr="Listening">
            <a:hlinkClick r:id="rId3" action="ppaction://hlinkfile"/>
          </p:cNvPr>
          <p:cNvPicPr>
            <a:picLocks noChangeAspect="1" noChangeArrowheads="1"/>
          </p:cNvPicPr>
          <p:nvPr/>
        </p:nvPicPr>
        <p:blipFill>
          <a:blip r:embed="rId4" cstate="print"/>
          <a:srcRect l="13522" r="12311"/>
          <a:stretch>
            <a:fillRect/>
          </a:stretch>
        </p:blipFill>
        <p:spPr bwMode="auto">
          <a:xfrm>
            <a:off x="6101583" y="915566"/>
            <a:ext cx="2718889" cy="3594497"/>
          </a:xfrm>
          <a:prstGeom prst="rect">
            <a:avLst/>
          </a:prstGeom>
          <a:noFill/>
          <a:ln w="9525">
            <a:noFill/>
            <a:miter lim="800000"/>
            <a:headEnd/>
            <a:tailEnd/>
          </a:ln>
        </p:spPr>
      </p:pic>
      <p:sp>
        <p:nvSpPr>
          <p:cNvPr id="10" name="Slide Number Placeholder 4"/>
          <p:cNvSpPr txBox="1">
            <a:spLocks noGrp="1"/>
          </p:cNvSpPr>
          <p:nvPr/>
        </p:nvSpPr>
        <p:spPr bwMode="auto">
          <a:xfrm>
            <a:off x="8639182" y="4948534"/>
            <a:ext cx="504825" cy="215504"/>
          </a:xfrm>
          <a:prstGeom prst="rect">
            <a:avLst/>
          </a:prstGeom>
          <a:noFill/>
          <a:ln>
            <a:miter lim="800000"/>
            <a:headEnd/>
            <a:tailEnd/>
          </a:ln>
        </p:spPr>
        <p:txBody>
          <a:bodyPr/>
          <a:lstStyle/>
          <a:p>
            <a:pPr algn="r" eaLnBrk="1" hangingPunct="1">
              <a:spcBef>
                <a:spcPct val="0"/>
              </a:spcBef>
              <a:defRPr/>
            </a:pPr>
            <a:fld id="{759BB53D-3626-4D29-8DBF-C884B8D5D31B}" type="slidenum">
              <a:rPr lang="es-ES" sz="1200">
                <a:solidFill>
                  <a:schemeClr val="bg1"/>
                </a:solidFill>
                <a:latin typeface="+mj-lt"/>
                <a:cs typeface="+mn-cs"/>
              </a:rPr>
              <a:pPr algn="r" eaLnBrk="1" hangingPunct="1">
                <a:spcBef>
                  <a:spcPct val="0"/>
                </a:spcBef>
                <a:defRPr/>
              </a:pPr>
              <a:t>98</a:t>
            </a:fld>
            <a:endParaRPr lang="es-ES" sz="1200">
              <a:solidFill>
                <a:schemeClr val="bg1"/>
              </a:solidFill>
              <a:latin typeface="+mj-lt"/>
              <a:cs typeface="+mn-cs"/>
            </a:endParaRPr>
          </a:p>
        </p:txBody>
      </p:sp>
      <p:sp>
        <p:nvSpPr>
          <p:cNvPr id="11" name="Slide Number Placeholder 4"/>
          <p:cNvSpPr txBox="1">
            <a:spLocks noGrp="1"/>
          </p:cNvSpPr>
          <p:nvPr/>
        </p:nvSpPr>
        <p:spPr bwMode="auto">
          <a:xfrm>
            <a:off x="8639182" y="4940202"/>
            <a:ext cx="504825" cy="215503"/>
          </a:xfrm>
          <a:prstGeom prst="rect">
            <a:avLst/>
          </a:prstGeom>
          <a:noFill/>
          <a:ln>
            <a:miter lim="800000"/>
            <a:headEnd/>
            <a:tailEnd/>
          </a:ln>
        </p:spPr>
        <p:txBody>
          <a:bodyPr/>
          <a:lstStyle/>
          <a:p>
            <a:pPr algn="r" eaLnBrk="1" hangingPunct="1">
              <a:spcBef>
                <a:spcPct val="0"/>
              </a:spcBef>
              <a:defRPr/>
            </a:pPr>
            <a:fld id="{92A09D61-DBD4-4FE3-A816-D37183659080}" type="slidenum">
              <a:rPr lang="es-ES" sz="1200">
                <a:solidFill>
                  <a:schemeClr val="bg1"/>
                </a:solidFill>
                <a:latin typeface="+mj-lt"/>
                <a:cs typeface="+mn-cs"/>
              </a:rPr>
              <a:pPr algn="r" eaLnBrk="1" hangingPunct="1">
                <a:spcBef>
                  <a:spcPct val="0"/>
                </a:spcBef>
                <a:defRPr/>
              </a:pPr>
              <a:t>98</a:t>
            </a:fld>
            <a:endParaRPr lang="es-ES" sz="1200">
              <a:solidFill>
                <a:schemeClr val="bg1"/>
              </a:solidFill>
              <a:latin typeface="+mj-lt"/>
              <a:cs typeface="+mn-cs"/>
            </a:endParaRPr>
          </a:p>
        </p:txBody>
      </p:sp>
      <p:sp>
        <p:nvSpPr>
          <p:cNvPr id="12" name="3 Marcador de número de diapositiva"/>
          <p:cNvSpPr txBox="1">
            <a:spLocks noGrp="1"/>
          </p:cNvSpPr>
          <p:nvPr/>
        </p:nvSpPr>
        <p:spPr bwMode="auto">
          <a:xfrm>
            <a:off x="7010400" y="4876006"/>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98</a:t>
            </a:fld>
            <a:endParaRPr lang="en-US" sz="1000" dirty="0">
              <a:solidFill>
                <a:srgbClr val="B2B2B2"/>
              </a:solidFill>
              <a:sym typeface="Trebuchet MS" pitchFamily="34" charset="0"/>
            </a:endParaRPr>
          </a:p>
        </p:txBody>
      </p:sp>
    </p:spTree>
    <p:extLst>
      <p:ext uri="{BB962C8B-B14F-4D97-AF65-F5344CB8AC3E}">
        <p14:creationId xmlns:p14="http://schemas.microsoft.com/office/powerpoint/2010/main" val="4213608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21">
                                            <p:txEl>
                                              <p:pRg st="0" end="0"/>
                                            </p:txEl>
                                          </p:spTgt>
                                        </p:tgtEl>
                                        <p:attrNameLst>
                                          <p:attrName>style.visibility</p:attrName>
                                        </p:attrNameLst>
                                      </p:cBhvr>
                                      <p:to>
                                        <p:strVal val="visible"/>
                                      </p:to>
                                    </p:set>
                                    <p:animEffect transition="in" filter="fade">
                                      <p:cBhvr>
                                        <p:cTn id="7" dur="500"/>
                                        <p:tgtEl>
                                          <p:spTgt spid="604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421">
                                            <p:txEl>
                                              <p:pRg st="1" end="1"/>
                                            </p:txEl>
                                          </p:spTgt>
                                        </p:tgtEl>
                                        <p:attrNameLst>
                                          <p:attrName>style.visibility</p:attrName>
                                        </p:attrNameLst>
                                      </p:cBhvr>
                                      <p:to>
                                        <p:strVal val="visible"/>
                                      </p:to>
                                    </p:set>
                                    <p:animEffect transition="in" filter="fade">
                                      <p:cBhvr>
                                        <p:cTn id="12" dur="500"/>
                                        <p:tgtEl>
                                          <p:spTgt spid="604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421">
                                            <p:txEl>
                                              <p:pRg st="2" end="2"/>
                                            </p:txEl>
                                          </p:spTgt>
                                        </p:tgtEl>
                                        <p:attrNameLst>
                                          <p:attrName>style.visibility</p:attrName>
                                        </p:attrNameLst>
                                      </p:cBhvr>
                                      <p:to>
                                        <p:strVal val="visible"/>
                                      </p:to>
                                    </p:set>
                                    <p:animEffect transition="in" filter="fade">
                                      <p:cBhvr>
                                        <p:cTn id="17" dur="500"/>
                                        <p:tgtEl>
                                          <p:spTgt spid="604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421">
                                            <p:txEl>
                                              <p:pRg st="3" end="3"/>
                                            </p:txEl>
                                          </p:spTgt>
                                        </p:tgtEl>
                                        <p:attrNameLst>
                                          <p:attrName>style.visibility</p:attrName>
                                        </p:attrNameLst>
                                      </p:cBhvr>
                                      <p:to>
                                        <p:strVal val="visible"/>
                                      </p:to>
                                    </p:set>
                                    <p:animEffect transition="in" filter="fade">
                                      <p:cBhvr>
                                        <p:cTn id="22" dur="500"/>
                                        <p:tgtEl>
                                          <p:spTgt spid="604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grpSp>
        <p:nvGrpSpPr>
          <p:cNvPr id="2" name="Group 17"/>
          <p:cNvGrpSpPr>
            <a:grpSpLocks/>
          </p:cNvGrpSpPr>
          <p:nvPr/>
        </p:nvGrpSpPr>
        <p:grpSpPr bwMode="auto">
          <a:xfrm>
            <a:off x="6732240" y="1275606"/>
            <a:ext cx="2338735" cy="1656184"/>
            <a:chOff x="6867178" y="1271305"/>
            <a:chExt cx="2338735" cy="1976720"/>
          </a:xfrm>
          <a:solidFill>
            <a:schemeClr val="accent6">
              <a:lumMod val="20000"/>
              <a:lumOff val="80000"/>
            </a:schemeClr>
          </a:solidFill>
        </p:grpSpPr>
        <p:sp>
          <p:nvSpPr>
            <p:cNvPr id="9" name="TextBox 12"/>
            <p:cNvSpPr txBox="1">
              <a:spLocks noChangeArrowheads="1"/>
            </p:cNvSpPr>
            <p:nvPr/>
          </p:nvSpPr>
          <p:spPr bwMode="auto">
            <a:xfrm>
              <a:off x="8681098" y="1787529"/>
              <a:ext cx="390525" cy="943848"/>
            </a:xfrm>
            <a:prstGeom prst="rect">
              <a:avLst/>
            </a:prstGeom>
            <a:grpFill/>
            <a:ln w="9525">
              <a:noFill/>
              <a:miter lim="800000"/>
              <a:headEnd/>
              <a:tailEnd/>
            </a:ln>
          </p:spPr>
          <p:txBody>
            <a:bodyPr>
              <a:spAutoFit/>
            </a:bodyPr>
            <a:lstStyle/>
            <a:p>
              <a:r>
                <a:rPr lang="es-AR" sz="4000" b="1">
                  <a:solidFill>
                    <a:schemeClr val="tx1">
                      <a:lumMod val="95000"/>
                      <a:lumOff val="5000"/>
                    </a:schemeClr>
                  </a:solidFill>
                </a:rPr>
                <a:t>?</a:t>
              </a:r>
            </a:p>
          </p:txBody>
        </p:sp>
        <p:sp>
          <p:nvSpPr>
            <p:cNvPr id="8" name="Oval Callout 6"/>
            <p:cNvSpPr>
              <a:spLocks noChangeArrowheads="1"/>
            </p:cNvSpPr>
            <p:nvPr/>
          </p:nvSpPr>
          <p:spPr bwMode="auto">
            <a:xfrm>
              <a:off x="6867178" y="1271305"/>
              <a:ext cx="2338735" cy="1976720"/>
            </a:xfrm>
            <a:prstGeom prst="wedgeEllipseCallout">
              <a:avLst>
                <a:gd name="adj1" fmla="val -15403"/>
                <a:gd name="adj2" fmla="val 66045"/>
              </a:avLst>
            </a:prstGeom>
            <a:grpFill/>
            <a:ln w="9525" algn="ctr">
              <a:solidFill>
                <a:schemeClr val="tx1"/>
              </a:solidFill>
              <a:round/>
              <a:headEnd/>
              <a:tailEnd/>
            </a:ln>
          </p:spPr>
          <p:txBody>
            <a:bodyPr anchor="ctr"/>
            <a:lstStyle/>
            <a:p>
              <a:pPr algn="ctr" defTabSz="912813">
                <a:defRPr/>
              </a:pPr>
              <a:r>
                <a:rPr lang="es-AR" b="1" dirty="0">
                  <a:solidFill>
                    <a:schemeClr val="tx1">
                      <a:lumMod val="95000"/>
                      <a:lumOff val="5000"/>
                    </a:schemeClr>
                  </a:solidFill>
                  <a:latin typeface="Arial" charset="0"/>
                  <a:cs typeface="Arial" charset="0"/>
                </a:rPr>
                <a:t>ESPEJO</a:t>
              </a:r>
              <a:endParaRPr lang="es-AR" sz="1400" b="1" dirty="0">
                <a:solidFill>
                  <a:schemeClr val="tx1">
                    <a:lumMod val="95000"/>
                    <a:lumOff val="5000"/>
                  </a:schemeClr>
                </a:solidFill>
                <a:latin typeface="Arial" charset="0"/>
                <a:cs typeface="Arial" charset="0"/>
              </a:endParaRPr>
            </a:p>
            <a:p>
              <a:pPr algn="ctr" defTabSz="912813">
                <a:defRPr/>
              </a:pPr>
              <a:r>
                <a:rPr lang="es-AR" dirty="0" err="1">
                  <a:solidFill>
                    <a:schemeClr val="tx1">
                      <a:lumMod val="95000"/>
                      <a:lumOff val="5000"/>
                    </a:schemeClr>
                  </a:solidFill>
                  <a:latin typeface="Arial" charset="0"/>
                  <a:cs typeface="Arial" charset="0"/>
                </a:rPr>
                <a:t>Feedback</a:t>
              </a:r>
              <a:r>
                <a:rPr lang="es-AR" dirty="0">
                  <a:solidFill>
                    <a:schemeClr val="tx1">
                      <a:lumMod val="95000"/>
                      <a:lumOff val="5000"/>
                    </a:schemeClr>
                  </a:solidFill>
                  <a:latin typeface="Arial" charset="0"/>
                  <a:cs typeface="Arial" charset="0"/>
                </a:rPr>
                <a:t>, paráfrasis, resumen, clarificación </a:t>
              </a:r>
            </a:p>
          </p:txBody>
        </p:sp>
      </p:grpSp>
      <p:grpSp>
        <p:nvGrpSpPr>
          <p:cNvPr id="3" name="Group 16"/>
          <p:cNvGrpSpPr>
            <a:grpSpLocks/>
          </p:cNvGrpSpPr>
          <p:nvPr/>
        </p:nvGrpSpPr>
        <p:grpSpPr bwMode="auto">
          <a:xfrm>
            <a:off x="4139952" y="771550"/>
            <a:ext cx="2925763" cy="1134126"/>
            <a:chOff x="5126038" y="57150"/>
            <a:chExt cx="2925762" cy="1593850"/>
          </a:xfrm>
          <a:solidFill>
            <a:schemeClr val="accent6">
              <a:lumMod val="20000"/>
              <a:lumOff val="80000"/>
            </a:schemeClr>
          </a:solidFill>
        </p:grpSpPr>
        <p:sp>
          <p:nvSpPr>
            <p:cNvPr id="11" name="Oval Callout 6"/>
            <p:cNvSpPr>
              <a:spLocks noChangeArrowheads="1"/>
            </p:cNvSpPr>
            <p:nvPr/>
          </p:nvSpPr>
          <p:spPr bwMode="auto">
            <a:xfrm>
              <a:off x="5126038" y="57150"/>
              <a:ext cx="2925762" cy="1593850"/>
            </a:xfrm>
            <a:prstGeom prst="wedgeEllipseCallout">
              <a:avLst>
                <a:gd name="adj1" fmla="val 34671"/>
                <a:gd name="adj2" fmla="val 86380"/>
              </a:avLst>
            </a:prstGeom>
            <a:grpFill/>
            <a:ln w="9525" algn="ctr">
              <a:solidFill>
                <a:schemeClr val="tx1"/>
              </a:solidFill>
              <a:round/>
              <a:headEnd/>
              <a:tailEnd/>
            </a:ln>
          </p:spPr>
          <p:txBody>
            <a:bodyPr anchor="ctr"/>
            <a:lstStyle/>
            <a:p>
              <a:pPr algn="ctr" defTabSz="912813">
                <a:defRPr/>
              </a:pPr>
              <a:r>
                <a:rPr lang="es-AR" b="1" dirty="0">
                  <a:solidFill>
                    <a:schemeClr val="tx1">
                      <a:lumMod val="95000"/>
                      <a:lumOff val="5000"/>
                    </a:schemeClr>
                  </a:solidFill>
                  <a:cs typeface="Arial" charset="0"/>
                </a:rPr>
                <a:t>H</a:t>
              </a:r>
              <a:r>
                <a:rPr lang="es-AR" b="1" dirty="0">
                  <a:solidFill>
                    <a:schemeClr val="tx1">
                      <a:lumMod val="95000"/>
                      <a:lumOff val="5000"/>
                    </a:schemeClr>
                  </a:solidFill>
                  <a:latin typeface="Arial" charset="0"/>
                  <a:cs typeface="Arial" charset="0"/>
                </a:rPr>
                <a:t>IPOTÉTICAS</a:t>
              </a:r>
              <a:endParaRPr lang="es-AR" sz="1400" b="1" dirty="0">
                <a:solidFill>
                  <a:schemeClr val="tx1">
                    <a:lumMod val="95000"/>
                    <a:lumOff val="5000"/>
                  </a:schemeClr>
                </a:solidFill>
                <a:latin typeface="Arial" charset="0"/>
                <a:cs typeface="Arial" charset="0"/>
              </a:endParaRPr>
            </a:p>
            <a:p>
              <a:pPr algn="ctr" defTabSz="912813">
                <a:defRPr/>
              </a:pPr>
              <a:r>
                <a:rPr lang="es-AR" dirty="0">
                  <a:solidFill>
                    <a:schemeClr val="tx1">
                      <a:lumMod val="95000"/>
                      <a:lumOff val="5000"/>
                    </a:schemeClr>
                  </a:solidFill>
                  <a:latin typeface="Arial" charset="0"/>
                  <a:cs typeface="Arial" charset="0"/>
                </a:rPr>
                <a:t>Opciones abiertas sin compromiso</a:t>
              </a:r>
            </a:p>
          </p:txBody>
        </p:sp>
        <p:sp>
          <p:nvSpPr>
            <p:cNvPr id="12" name="TextBox 13"/>
            <p:cNvSpPr txBox="1">
              <a:spLocks noChangeArrowheads="1"/>
            </p:cNvSpPr>
            <p:nvPr/>
          </p:nvSpPr>
          <p:spPr bwMode="auto">
            <a:xfrm>
              <a:off x="7502301" y="501114"/>
              <a:ext cx="360040" cy="648803"/>
            </a:xfrm>
            <a:prstGeom prst="rect">
              <a:avLst/>
            </a:prstGeom>
            <a:grpFill/>
            <a:ln w="9525">
              <a:noFill/>
              <a:miter lim="800000"/>
              <a:headEnd/>
              <a:tailEnd/>
            </a:ln>
          </p:spPr>
          <p:txBody>
            <a:bodyPr wrap="square">
              <a:spAutoFit/>
            </a:bodyPr>
            <a:lstStyle/>
            <a:p>
              <a:r>
                <a:rPr lang="es-AR" sz="2400" b="1" dirty="0">
                  <a:solidFill>
                    <a:schemeClr val="tx1">
                      <a:lumMod val="95000"/>
                      <a:lumOff val="5000"/>
                    </a:schemeClr>
                  </a:solidFill>
                </a:rPr>
                <a:t>?</a:t>
              </a:r>
            </a:p>
          </p:txBody>
        </p:sp>
      </p:grpSp>
      <p:grpSp>
        <p:nvGrpSpPr>
          <p:cNvPr id="4" name="Group 15"/>
          <p:cNvGrpSpPr>
            <a:grpSpLocks/>
          </p:cNvGrpSpPr>
          <p:nvPr/>
        </p:nvGrpSpPr>
        <p:grpSpPr bwMode="auto">
          <a:xfrm>
            <a:off x="3779912" y="2067694"/>
            <a:ext cx="2741613" cy="1181100"/>
            <a:chOff x="3944937" y="1628775"/>
            <a:chExt cx="2741613" cy="1574800"/>
          </a:xfrm>
          <a:solidFill>
            <a:schemeClr val="accent6">
              <a:lumMod val="20000"/>
              <a:lumOff val="80000"/>
            </a:schemeClr>
          </a:solidFill>
        </p:grpSpPr>
        <p:sp>
          <p:nvSpPr>
            <p:cNvPr id="14" name="Oval Callout 6"/>
            <p:cNvSpPr>
              <a:spLocks noChangeArrowheads="1"/>
            </p:cNvSpPr>
            <p:nvPr/>
          </p:nvSpPr>
          <p:spPr bwMode="auto">
            <a:xfrm>
              <a:off x="3944937" y="1628775"/>
              <a:ext cx="2741613" cy="1574800"/>
            </a:xfrm>
            <a:prstGeom prst="wedgeEllipseCallout">
              <a:avLst>
                <a:gd name="adj1" fmla="val 40053"/>
                <a:gd name="adj2" fmla="val 56575"/>
              </a:avLst>
            </a:prstGeom>
            <a:grpFill/>
            <a:ln w="9525" algn="ctr">
              <a:solidFill>
                <a:schemeClr val="tx1"/>
              </a:solidFill>
              <a:round/>
              <a:headEnd/>
              <a:tailEnd/>
            </a:ln>
          </p:spPr>
          <p:txBody>
            <a:bodyPr anchor="ctr"/>
            <a:lstStyle/>
            <a:p>
              <a:pPr algn="ctr" defTabSz="912813">
                <a:defRPr/>
              </a:pPr>
              <a:r>
                <a:rPr lang="es-AR" b="1" dirty="0">
                  <a:solidFill>
                    <a:schemeClr val="tx1">
                      <a:lumMod val="95000"/>
                      <a:lumOff val="5000"/>
                    </a:schemeClr>
                  </a:solidFill>
                  <a:latin typeface="Arial" charset="0"/>
                  <a:cs typeface="Arial" charset="0"/>
                </a:rPr>
                <a:t>CERRADAS</a:t>
              </a:r>
              <a:endParaRPr lang="es-AR" sz="1400" b="1" dirty="0">
                <a:solidFill>
                  <a:schemeClr val="tx1">
                    <a:lumMod val="95000"/>
                    <a:lumOff val="5000"/>
                  </a:schemeClr>
                </a:solidFill>
              </a:endParaRPr>
            </a:p>
            <a:p>
              <a:pPr algn="ctr" defTabSz="912813">
                <a:defRPr/>
              </a:pPr>
              <a:r>
                <a:rPr lang="es-AR" dirty="0">
                  <a:solidFill>
                    <a:schemeClr val="tx1">
                      <a:lumMod val="95000"/>
                      <a:lumOff val="5000"/>
                    </a:schemeClr>
                  </a:solidFill>
                  <a:latin typeface="Arial" charset="0"/>
                  <a:cs typeface="Arial" charset="0"/>
                </a:rPr>
                <a:t>Respuestas por Sí o por No</a:t>
              </a:r>
            </a:p>
          </p:txBody>
        </p:sp>
        <p:sp>
          <p:nvSpPr>
            <p:cNvPr id="15" name="TextBox 14"/>
            <p:cNvSpPr txBox="1">
              <a:spLocks noChangeArrowheads="1"/>
            </p:cNvSpPr>
            <p:nvPr/>
          </p:nvSpPr>
          <p:spPr bwMode="auto">
            <a:xfrm>
              <a:off x="6146700" y="2052940"/>
              <a:ext cx="390525" cy="615553"/>
            </a:xfrm>
            <a:prstGeom prst="rect">
              <a:avLst/>
            </a:prstGeom>
            <a:grpFill/>
            <a:ln w="9525">
              <a:noFill/>
              <a:miter lim="800000"/>
              <a:headEnd/>
              <a:tailEnd/>
            </a:ln>
          </p:spPr>
          <p:txBody>
            <a:bodyPr>
              <a:spAutoFit/>
            </a:bodyPr>
            <a:lstStyle/>
            <a:p>
              <a:r>
                <a:rPr lang="es-AR" sz="2400" b="1" dirty="0">
                  <a:solidFill>
                    <a:schemeClr val="accent5">
                      <a:lumMod val="75000"/>
                    </a:schemeClr>
                  </a:solidFill>
                </a:rPr>
                <a:t>?</a:t>
              </a:r>
            </a:p>
          </p:txBody>
        </p:sp>
      </p:grpSp>
      <p:sp>
        <p:nvSpPr>
          <p:cNvPr id="19" name="Rectangle 2"/>
          <p:cNvSpPr>
            <a:spLocks noGrp="1" noChangeArrowheads="1"/>
          </p:cNvSpPr>
          <p:nvPr>
            <p:ph type="title"/>
          </p:nvPr>
        </p:nvSpPr>
        <p:spPr>
          <a:xfrm>
            <a:off x="179512" y="63084"/>
            <a:ext cx="8685213" cy="461665"/>
          </a:xfrm>
        </p:spPr>
        <p:txBody>
          <a:bodyPr wrap="square" anchor="ctr">
            <a:spAutoFit/>
          </a:bodyPr>
          <a:lstStyle/>
          <a:p>
            <a:r>
              <a:rPr lang="es-MX" sz="2400" dirty="0"/>
              <a:t>Comportamientos deseados: i</a:t>
            </a:r>
            <a:r>
              <a:rPr lang="es-MX" sz="2400" b="1" dirty="0"/>
              <a:t>ndagación productiva</a:t>
            </a:r>
            <a:endParaRPr lang="es-ES" sz="2400" b="1" dirty="0"/>
          </a:p>
        </p:txBody>
      </p:sp>
      <p:sp>
        <p:nvSpPr>
          <p:cNvPr id="20" name="TextBox 19"/>
          <p:cNvSpPr txBox="1"/>
          <p:nvPr/>
        </p:nvSpPr>
        <p:spPr>
          <a:xfrm>
            <a:off x="323528" y="2464896"/>
            <a:ext cx="3893390" cy="2339102"/>
          </a:xfrm>
          <a:prstGeom prst="rect">
            <a:avLst/>
          </a:prstGeom>
          <a:noFill/>
        </p:spPr>
        <p:txBody>
          <a:bodyPr wrap="square" rtlCol="0">
            <a:spAutoFit/>
          </a:bodyPr>
          <a:lstStyle/>
          <a:p>
            <a:pPr marL="536575" lvl="0" indent="-442913" defTabSz="914400" fontAlgn="auto">
              <a:spcBef>
                <a:spcPts val="300"/>
              </a:spcBef>
              <a:spcAft>
                <a:spcPts val="0"/>
              </a:spcAft>
              <a:defRPr/>
            </a:pPr>
            <a:r>
              <a:rPr lang="es-AR" sz="1400" b="1" dirty="0"/>
              <a:t>Haga preguntas sobre:</a:t>
            </a:r>
          </a:p>
          <a:p>
            <a:pPr marL="269875" lvl="1" indent="-176213" defTabSz="914400" fontAlgn="auto">
              <a:spcBef>
                <a:spcPts val="300"/>
              </a:spcBef>
              <a:spcAft>
                <a:spcPts val="0"/>
              </a:spcAft>
              <a:buClr>
                <a:srgbClr val="FBB03F"/>
              </a:buClr>
              <a:buFontTx/>
              <a:buChar char="•"/>
              <a:defRPr/>
            </a:pPr>
            <a:r>
              <a:rPr lang="es-AR" sz="1400" b="1" dirty="0"/>
              <a:t>Hechos</a:t>
            </a:r>
          </a:p>
          <a:p>
            <a:pPr marL="269875" lvl="1" indent="-176213" fontAlgn="auto">
              <a:spcBef>
                <a:spcPts val="300"/>
              </a:spcBef>
              <a:spcAft>
                <a:spcPts val="0"/>
              </a:spcAft>
              <a:buClr>
                <a:srgbClr val="FBB03F"/>
              </a:buClr>
              <a:buFontTx/>
              <a:buChar char="•"/>
              <a:defRPr/>
            </a:pPr>
            <a:r>
              <a:rPr lang="es-AR" sz="1400" b="1" dirty="0"/>
              <a:t>Opiniones</a:t>
            </a:r>
          </a:p>
          <a:p>
            <a:pPr marL="269875" lvl="1" indent="-176213" defTabSz="914400" fontAlgn="auto">
              <a:spcBef>
                <a:spcPts val="300"/>
              </a:spcBef>
              <a:spcAft>
                <a:spcPts val="0"/>
              </a:spcAft>
              <a:buClr>
                <a:srgbClr val="FBB03F"/>
              </a:buClr>
              <a:buFontTx/>
              <a:buChar char="•"/>
              <a:defRPr/>
            </a:pPr>
            <a:r>
              <a:rPr lang="es-AR" sz="1400" b="1" dirty="0"/>
              <a:t>Creencias / Interpretaciones</a:t>
            </a:r>
          </a:p>
          <a:p>
            <a:pPr marL="269875" lvl="1" indent="-176213" defTabSz="914400" fontAlgn="auto">
              <a:spcBef>
                <a:spcPts val="300"/>
              </a:spcBef>
              <a:spcAft>
                <a:spcPts val="0"/>
              </a:spcAft>
              <a:buClr>
                <a:srgbClr val="FBB03F"/>
              </a:buClr>
              <a:buFontTx/>
              <a:buChar char="•"/>
              <a:defRPr/>
            </a:pPr>
            <a:r>
              <a:rPr lang="es-AR" sz="1400" b="1" dirty="0"/>
              <a:t>Inferencias</a:t>
            </a:r>
          </a:p>
          <a:p>
            <a:pPr marL="269875" lvl="1" indent="-176213" defTabSz="914400" fontAlgn="auto">
              <a:spcBef>
                <a:spcPts val="300"/>
              </a:spcBef>
              <a:spcAft>
                <a:spcPts val="0"/>
              </a:spcAft>
              <a:buClr>
                <a:srgbClr val="FBB03F"/>
              </a:buClr>
              <a:buFontTx/>
              <a:buChar char="•"/>
              <a:defRPr/>
            </a:pPr>
            <a:r>
              <a:rPr lang="es-AR" sz="1400" b="1" dirty="0"/>
              <a:t>Sentimientos / Emociones</a:t>
            </a:r>
          </a:p>
          <a:p>
            <a:pPr marL="269875" lvl="1" indent="-176213" defTabSz="914400" fontAlgn="auto">
              <a:spcBef>
                <a:spcPts val="300"/>
              </a:spcBef>
              <a:spcAft>
                <a:spcPts val="0"/>
              </a:spcAft>
              <a:buClr>
                <a:srgbClr val="FBB03F"/>
              </a:buClr>
              <a:buFontTx/>
              <a:buChar char="•"/>
              <a:defRPr/>
            </a:pPr>
            <a:r>
              <a:rPr lang="es-AR" sz="1400" b="1" dirty="0"/>
              <a:t>Necesidades/Deseos</a:t>
            </a:r>
          </a:p>
          <a:p>
            <a:pPr marL="269875" lvl="1" indent="-176213" defTabSz="914400" fontAlgn="auto">
              <a:spcBef>
                <a:spcPts val="300"/>
              </a:spcBef>
              <a:spcAft>
                <a:spcPts val="0"/>
              </a:spcAft>
              <a:buClr>
                <a:srgbClr val="FBB03F"/>
              </a:buClr>
              <a:buFontTx/>
              <a:buChar char="•"/>
              <a:defRPr/>
            </a:pPr>
            <a:r>
              <a:rPr lang="es-AR" sz="1400" b="1" dirty="0"/>
              <a:t>Opciones</a:t>
            </a:r>
          </a:p>
          <a:p>
            <a:pPr marL="269875" lvl="1" indent="-176213" defTabSz="914400" fontAlgn="auto">
              <a:spcBef>
                <a:spcPts val="300"/>
              </a:spcBef>
              <a:spcAft>
                <a:spcPts val="0"/>
              </a:spcAft>
              <a:buClr>
                <a:srgbClr val="FBB03F"/>
              </a:buClr>
              <a:buFontTx/>
              <a:buChar char="•"/>
              <a:defRPr/>
            </a:pPr>
            <a:r>
              <a:rPr lang="es-AR" sz="1400" b="1" dirty="0"/>
              <a:t>Acciones</a:t>
            </a:r>
            <a:endParaRPr lang="es-AR" sz="1800" dirty="0"/>
          </a:p>
        </p:txBody>
      </p:sp>
      <p:pic>
        <p:nvPicPr>
          <p:cNvPr id="1026" name="Picture 2"/>
          <p:cNvPicPr>
            <a:picLocks noChangeAspect="1" noChangeArrowheads="1"/>
          </p:cNvPicPr>
          <p:nvPr/>
        </p:nvPicPr>
        <p:blipFill>
          <a:blip r:embed="rId3" cstate="print"/>
          <a:srcRect/>
          <a:stretch>
            <a:fillRect/>
          </a:stretch>
        </p:blipFill>
        <p:spPr bwMode="auto">
          <a:xfrm>
            <a:off x="7307511" y="3199507"/>
            <a:ext cx="1224929" cy="1964531"/>
          </a:xfrm>
          <a:prstGeom prst="rect">
            <a:avLst/>
          </a:prstGeom>
          <a:noFill/>
          <a:ln w="9525">
            <a:noFill/>
            <a:miter lim="800000"/>
            <a:headEnd/>
            <a:tailEnd/>
          </a:ln>
        </p:spPr>
      </p:pic>
      <p:grpSp>
        <p:nvGrpSpPr>
          <p:cNvPr id="5" name="Group 14"/>
          <p:cNvGrpSpPr>
            <a:grpSpLocks/>
          </p:cNvGrpSpPr>
          <p:nvPr/>
        </p:nvGrpSpPr>
        <p:grpSpPr bwMode="auto">
          <a:xfrm>
            <a:off x="3563888" y="3478882"/>
            <a:ext cx="2741613" cy="1325116"/>
            <a:chOff x="4335169" y="3338513"/>
            <a:chExt cx="2114550" cy="1766821"/>
          </a:xfrm>
          <a:solidFill>
            <a:schemeClr val="accent6">
              <a:lumMod val="20000"/>
              <a:lumOff val="80000"/>
            </a:schemeClr>
          </a:solidFill>
        </p:grpSpPr>
        <p:sp>
          <p:nvSpPr>
            <p:cNvPr id="17" name="Oval Callout 6"/>
            <p:cNvSpPr>
              <a:spLocks noChangeArrowheads="1"/>
            </p:cNvSpPr>
            <p:nvPr/>
          </p:nvSpPr>
          <p:spPr bwMode="auto">
            <a:xfrm>
              <a:off x="4335169" y="3338513"/>
              <a:ext cx="2114550" cy="1766821"/>
            </a:xfrm>
            <a:prstGeom prst="wedgeEllipseCallout">
              <a:avLst>
                <a:gd name="adj1" fmla="val 73409"/>
                <a:gd name="adj2" fmla="val -26853"/>
              </a:avLst>
            </a:prstGeom>
            <a:grpFill/>
            <a:ln w="9525" algn="ctr">
              <a:solidFill>
                <a:schemeClr val="tx1"/>
              </a:solidFill>
              <a:round/>
              <a:headEnd/>
              <a:tailEnd/>
            </a:ln>
          </p:spPr>
          <p:txBody>
            <a:bodyPr anchor="ctr"/>
            <a:lstStyle/>
            <a:p>
              <a:pPr algn="ctr" defTabSz="912813">
                <a:defRPr/>
              </a:pPr>
              <a:r>
                <a:rPr lang="es-AR" b="1" dirty="0">
                  <a:solidFill>
                    <a:schemeClr val="tx1">
                      <a:lumMod val="95000"/>
                      <a:lumOff val="5000"/>
                    </a:schemeClr>
                  </a:solidFill>
                </a:rPr>
                <a:t>ABIERTAS</a:t>
              </a:r>
              <a:endParaRPr lang="es-AR" sz="1400" b="1" dirty="0">
                <a:solidFill>
                  <a:schemeClr val="tx1">
                    <a:lumMod val="95000"/>
                    <a:lumOff val="5000"/>
                  </a:schemeClr>
                </a:solidFill>
              </a:endParaRPr>
            </a:p>
            <a:p>
              <a:pPr algn="ctr" defTabSz="912813">
                <a:defRPr/>
              </a:pPr>
              <a:r>
                <a:rPr lang="es-AR" i="1" dirty="0">
                  <a:solidFill>
                    <a:schemeClr val="tx1">
                      <a:lumMod val="95000"/>
                      <a:lumOff val="5000"/>
                    </a:schemeClr>
                  </a:solidFill>
                </a:rPr>
                <a:t>Quién, qué, cuál, dónde, por qué, cuándo, cómo</a:t>
              </a:r>
              <a:endParaRPr lang="es-AR" dirty="0">
                <a:solidFill>
                  <a:schemeClr val="tx1">
                    <a:lumMod val="95000"/>
                    <a:lumOff val="5000"/>
                  </a:schemeClr>
                </a:solidFill>
              </a:endParaRPr>
            </a:p>
          </p:txBody>
        </p:sp>
        <p:sp>
          <p:nvSpPr>
            <p:cNvPr id="18" name="TextBox 15"/>
            <p:cNvSpPr txBox="1">
              <a:spLocks noChangeArrowheads="1"/>
            </p:cNvSpPr>
            <p:nvPr/>
          </p:nvSpPr>
          <p:spPr bwMode="auto">
            <a:xfrm>
              <a:off x="5983454" y="3913717"/>
              <a:ext cx="295555" cy="615553"/>
            </a:xfrm>
            <a:prstGeom prst="rect">
              <a:avLst/>
            </a:prstGeom>
            <a:grpFill/>
            <a:ln w="9525">
              <a:noFill/>
              <a:miter lim="800000"/>
              <a:headEnd/>
              <a:tailEnd/>
            </a:ln>
          </p:spPr>
          <p:txBody>
            <a:bodyPr wrap="square">
              <a:spAutoFit/>
            </a:bodyPr>
            <a:lstStyle/>
            <a:p>
              <a:r>
                <a:rPr lang="es-AR" sz="2400" b="1" dirty="0">
                  <a:solidFill>
                    <a:schemeClr val="tx1">
                      <a:lumMod val="95000"/>
                      <a:lumOff val="5000"/>
                    </a:schemeClr>
                  </a:solidFill>
                </a:rPr>
                <a:t>?</a:t>
              </a:r>
            </a:p>
          </p:txBody>
        </p:sp>
      </p:grpSp>
      <p:grpSp>
        <p:nvGrpSpPr>
          <p:cNvPr id="6" name="Group 23"/>
          <p:cNvGrpSpPr/>
          <p:nvPr/>
        </p:nvGrpSpPr>
        <p:grpSpPr>
          <a:xfrm>
            <a:off x="755576" y="1113588"/>
            <a:ext cx="2784102" cy="1602178"/>
            <a:chOff x="473448" y="1289785"/>
            <a:chExt cx="2784102" cy="2409090"/>
          </a:xfrm>
        </p:grpSpPr>
        <p:sp>
          <p:nvSpPr>
            <p:cNvPr id="22" name="TextBox 21"/>
            <p:cNvSpPr txBox="1"/>
            <p:nvPr/>
          </p:nvSpPr>
          <p:spPr>
            <a:xfrm>
              <a:off x="473448" y="1890046"/>
              <a:ext cx="2117352" cy="1088871"/>
            </a:xfrm>
            <a:prstGeom prst="rect">
              <a:avLst/>
            </a:prstGeom>
            <a:noFill/>
          </p:spPr>
          <p:txBody>
            <a:bodyPr wrap="square" rtlCol="0">
              <a:spAutoFit/>
            </a:bodyPr>
            <a:lstStyle/>
            <a:p>
              <a:pPr lvl="0" indent="3175" algn="ctr" defTabSz="914400" fontAlgn="auto">
                <a:spcBef>
                  <a:spcPct val="20000"/>
                </a:spcBef>
                <a:spcAft>
                  <a:spcPts val="0"/>
                </a:spcAft>
                <a:defRPr/>
              </a:pPr>
              <a:r>
                <a:rPr lang="es-AR" sz="2000" b="1" dirty="0"/>
                <a:t>Tipos de Preguntas</a:t>
              </a:r>
              <a:endParaRPr lang="es-AR" sz="1800" dirty="0"/>
            </a:p>
          </p:txBody>
        </p:sp>
        <p:sp>
          <p:nvSpPr>
            <p:cNvPr id="23" name="Left Brace 22"/>
            <p:cNvSpPr/>
            <p:nvPr/>
          </p:nvSpPr>
          <p:spPr>
            <a:xfrm>
              <a:off x="2819400" y="1289785"/>
              <a:ext cx="438150" cy="2409090"/>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sp>
        <p:nvSpPr>
          <p:cNvPr id="21" name="3 Marcador de número de diapositiva"/>
          <p:cNvSpPr txBox="1">
            <a:spLocks noGrp="1"/>
          </p:cNvSpPr>
          <p:nvPr/>
        </p:nvSpPr>
        <p:spPr bwMode="auto">
          <a:xfrm>
            <a:off x="7010400" y="4892005"/>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99</a:t>
            </a:fld>
            <a:endParaRPr lang="en-US" sz="1000" dirty="0">
              <a:solidFill>
                <a:srgbClr val="B2B2B2"/>
              </a:solidFill>
              <a:sym typeface="Trebuchet MS" pitchFamily="34" charset="0"/>
            </a:endParaRPr>
          </a:p>
        </p:txBody>
      </p:sp>
      <p:sp>
        <p:nvSpPr>
          <p:cNvPr id="26" name="TextBox 25"/>
          <p:cNvSpPr txBox="1"/>
          <p:nvPr/>
        </p:nvSpPr>
        <p:spPr>
          <a:xfrm>
            <a:off x="35496" y="618823"/>
            <a:ext cx="4612897" cy="584775"/>
          </a:xfrm>
          <a:prstGeom prst="rect">
            <a:avLst/>
          </a:prstGeom>
          <a:noFill/>
        </p:spPr>
        <p:txBody>
          <a:bodyPr wrap="square" rtlCol="0">
            <a:spAutoFit/>
          </a:bodyPr>
          <a:lstStyle/>
          <a:p>
            <a:r>
              <a:rPr lang="es-AR" sz="1600" b="1" dirty="0"/>
              <a:t>PREGUNTAS  ÚTILES PARA COMPRENDER LA PERSPECTIVA DEL OTRO</a:t>
            </a:r>
          </a:p>
        </p:txBody>
      </p:sp>
    </p:spTree>
    <p:extLst>
      <p:ext uri="{BB962C8B-B14F-4D97-AF65-F5344CB8AC3E}">
        <p14:creationId xmlns:p14="http://schemas.microsoft.com/office/powerpoint/2010/main" val="3485291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xEl>
                                              <p:pRg st="1" end="1"/>
                                            </p:txEl>
                                          </p:spTgt>
                                        </p:tgtEl>
                                        <p:attrNameLst>
                                          <p:attrName>style.visibility</p:attrName>
                                        </p:attrNameLst>
                                      </p:cBhvr>
                                      <p:to>
                                        <p:strVal val="visible"/>
                                      </p:to>
                                    </p:set>
                                    <p:animEffect transition="in" filter="fade">
                                      <p:cBhvr>
                                        <p:cTn id="40" dur="500"/>
                                        <p:tgtEl>
                                          <p:spTgt spid="20">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xEl>
                                              <p:pRg st="2" end="2"/>
                                            </p:txEl>
                                          </p:spTgt>
                                        </p:tgtEl>
                                        <p:attrNameLst>
                                          <p:attrName>style.visibility</p:attrName>
                                        </p:attrNameLst>
                                      </p:cBhvr>
                                      <p:to>
                                        <p:strVal val="visible"/>
                                      </p:to>
                                    </p:set>
                                    <p:animEffect transition="in" filter="fade">
                                      <p:cBhvr>
                                        <p:cTn id="45" dur="500"/>
                                        <p:tgtEl>
                                          <p:spTgt spid="20">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xEl>
                                              <p:pRg st="3" end="3"/>
                                            </p:txEl>
                                          </p:spTgt>
                                        </p:tgtEl>
                                        <p:attrNameLst>
                                          <p:attrName>style.visibility</p:attrName>
                                        </p:attrNameLst>
                                      </p:cBhvr>
                                      <p:to>
                                        <p:strVal val="visible"/>
                                      </p:to>
                                    </p:set>
                                    <p:animEffect transition="in" filter="fade">
                                      <p:cBhvr>
                                        <p:cTn id="50" dur="500"/>
                                        <p:tgtEl>
                                          <p:spTgt spid="20">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xEl>
                                              <p:pRg st="4" end="4"/>
                                            </p:txEl>
                                          </p:spTgt>
                                        </p:tgtEl>
                                        <p:attrNameLst>
                                          <p:attrName>style.visibility</p:attrName>
                                        </p:attrNameLst>
                                      </p:cBhvr>
                                      <p:to>
                                        <p:strVal val="visible"/>
                                      </p:to>
                                    </p:set>
                                    <p:animEffect transition="in" filter="fade">
                                      <p:cBhvr>
                                        <p:cTn id="55" dur="500"/>
                                        <p:tgtEl>
                                          <p:spTgt spid="20">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xEl>
                                              <p:pRg st="5" end="5"/>
                                            </p:txEl>
                                          </p:spTgt>
                                        </p:tgtEl>
                                        <p:attrNameLst>
                                          <p:attrName>style.visibility</p:attrName>
                                        </p:attrNameLst>
                                      </p:cBhvr>
                                      <p:to>
                                        <p:strVal val="visible"/>
                                      </p:to>
                                    </p:set>
                                    <p:animEffect transition="in" filter="fade">
                                      <p:cBhvr>
                                        <p:cTn id="60" dur="500"/>
                                        <p:tgtEl>
                                          <p:spTgt spid="20">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xEl>
                                              <p:pRg st="6" end="6"/>
                                            </p:txEl>
                                          </p:spTgt>
                                        </p:tgtEl>
                                        <p:attrNameLst>
                                          <p:attrName>style.visibility</p:attrName>
                                        </p:attrNameLst>
                                      </p:cBhvr>
                                      <p:to>
                                        <p:strVal val="visible"/>
                                      </p:to>
                                    </p:set>
                                    <p:animEffect transition="in" filter="fade">
                                      <p:cBhvr>
                                        <p:cTn id="65" dur="500"/>
                                        <p:tgtEl>
                                          <p:spTgt spid="20">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0">
                                            <p:txEl>
                                              <p:pRg st="7" end="7"/>
                                            </p:txEl>
                                          </p:spTgt>
                                        </p:tgtEl>
                                        <p:attrNameLst>
                                          <p:attrName>style.visibility</p:attrName>
                                        </p:attrNameLst>
                                      </p:cBhvr>
                                      <p:to>
                                        <p:strVal val="visible"/>
                                      </p:to>
                                    </p:set>
                                    <p:animEffect transition="in" filter="fade">
                                      <p:cBhvr>
                                        <p:cTn id="70" dur="500"/>
                                        <p:tgtEl>
                                          <p:spTgt spid="20">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xEl>
                                              <p:pRg st="8" end="8"/>
                                            </p:txEl>
                                          </p:spTgt>
                                        </p:tgtEl>
                                        <p:attrNameLst>
                                          <p:attrName>style.visibility</p:attrName>
                                        </p:attrNameLst>
                                      </p:cBhvr>
                                      <p:to>
                                        <p:strVal val="visible"/>
                                      </p:to>
                                    </p:set>
                                    <p:animEffect transition="in" filter="fade">
                                      <p:cBhvr>
                                        <p:cTn id="75" dur="500"/>
                                        <p:tgtEl>
                                          <p:spTgt spid="2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bldLvl="5"/>
    </p:bldLst>
  </p:timing>
</p:sld>
</file>

<file path=ppt/theme/theme1.xml><?xml version="1.0" encoding="utf-8"?>
<a:theme xmlns:a="http://schemas.openxmlformats.org/drawingml/2006/main" name="Template ppt 2010 - simple cover 1.0">
  <a:themeElements>
    <a:clrScheme name="Personalizado 4">
      <a:dk1>
        <a:srgbClr val="002D62"/>
      </a:dk1>
      <a:lt1>
        <a:srgbClr val="FFFFFF"/>
      </a:lt1>
      <a:dk2>
        <a:srgbClr val="60007A"/>
      </a:dk2>
      <a:lt2>
        <a:srgbClr val="A6A6A6"/>
      </a:lt2>
      <a:accent1>
        <a:srgbClr val="FFFFFF"/>
      </a:accent1>
      <a:accent2>
        <a:srgbClr val="FBB03F"/>
      </a:accent2>
      <a:accent3>
        <a:srgbClr val="32A063"/>
      </a:accent3>
      <a:accent4>
        <a:srgbClr val="C00000"/>
      </a:accent4>
      <a:accent5>
        <a:srgbClr val="46509C"/>
      </a:accent5>
      <a:accent6>
        <a:srgbClr val="FFCC00"/>
      </a:accent6>
      <a:hlink>
        <a:srgbClr val="32A063"/>
      </a:hlink>
      <a:folHlink>
        <a:srgbClr val="C00000"/>
      </a:folHlink>
    </a:clrScheme>
    <a:fontScheme name="Template ppt 2010 - simple cover 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s-ES"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s-ES"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Template ppt 2010 - simple cover 1.0 1">
        <a:dk1>
          <a:srgbClr val="002D62"/>
        </a:dk1>
        <a:lt1>
          <a:srgbClr val="FFFFFF"/>
        </a:lt1>
        <a:dk2>
          <a:srgbClr val="002D62"/>
        </a:dk2>
        <a:lt2>
          <a:srgbClr val="EAEAEA"/>
        </a:lt2>
        <a:accent1>
          <a:srgbClr val="002D62"/>
        </a:accent1>
        <a:accent2>
          <a:srgbClr val="FBB03F"/>
        </a:accent2>
        <a:accent3>
          <a:srgbClr val="FFFFFF"/>
        </a:accent3>
        <a:accent4>
          <a:srgbClr val="002553"/>
        </a:accent4>
        <a:accent5>
          <a:srgbClr val="AAADB7"/>
        </a:accent5>
        <a:accent6>
          <a:srgbClr val="E39F38"/>
        </a:accent6>
        <a:hlink>
          <a:srgbClr val="0050B0"/>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2">
        <a:dk1>
          <a:srgbClr val="002D62"/>
        </a:dk1>
        <a:lt1>
          <a:srgbClr val="FFFFFF"/>
        </a:lt1>
        <a:dk2>
          <a:srgbClr val="002D62"/>
        </a:dk2>
        <a:lt2>
          <a:srgbClr val="C0C0C0"/>
        </a:lt2>
        <a:accent1>
          <a:srgbClr val="002D62"/>
        </a:accent1>
        <a:accent2>
          <a:srgbClr val="FBB03F"/>
        </a:accent2>
        <a:accent3>
          <a:srgbClr val="FFFFFF"/>
        </a:accent3>
        <a:accent4>
          <a:srgbClr val="002553"/>
        </a:accent4>
        <a:accent5>
          <a:srgbClr val="AAADB7"/>
        </a:accent5>
        <a:accent6>
          <a:srgbClr val="E39F38"/>
        </a:accent6>
        <a:hlink>
          <a:srgbClr val="0050B0"/>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3">
        <a:dk1>
          <a:srgbClr val="002D62"/>
        </a:dk1>
        <a:lt1>
          <a:srgbClr val="FFFFFF"/>
        </a:lt1>
        <a:dk2>
          <a:srgbClr val="002D62"/>
        </a:dk2>
        <a:lt2>
          <a:srgbClr val="C0C0C0"/>
        </a:lt2>
        <a:accent1>
          <a:srgbClr val="FFFFFF"/>
        </a:accent1>
        <a:accent2>
          <a:srgbClr val="FBB03F"/>
        </a:accent2>
        <a:accent3>
          <a:srgbClr val="FFFFFF"/>
        </a:accent3>
        <a:accent4>
          <a:srgbClr val="002553"/>
        </a:accent4>
        <a:accent5>
          <a:srgbClr val="FFFFFF"/>
        </a:accent5>
        <a:accent6>
          <a:srgbClr val="E39F38"/>
        </a:accent6>
        <a:hlink>
          <a:srgbClr val="0050B0"/>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4">
        <a:dk1>
          <a:srgbClr val="002D62"/>
        </a:dk1>
        <a:lt1>
          <a:srgbClr val="FFFFFF"/>
        </a:lt1>
        <a:dk2>
          <a:srgbClr val="60007A"/>
        </a:dk2>
        <a:lt2>
          <a:srgbClr val="A6A6A6"/>
        </a:lt2>
        <a:accent1>
          <a:srgbClr val="FFFFFF"/>
        </a:accent1>
        <a:accent2>
          <a:srgbClr val="FBB03F"/>
        </a:accent2>
        <a:accent3>
          <a:srgbClr val="FFFFFF"/>
        </a:accent3>
        <a:accent4>
          <a:srgbClr val="002553"/>
        </a:accent4>
        <a:accent5>
          <a:srgbClr val="FFFFFF"/>
        </a:accent5>
        <a:accent6>
          <a:srgbClr val="E39F38"/>
        </a:accent6>
        <a:hlink>
          <a:srgbClr val="32A063"/>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1">
        <a:dk1>
          <a:srgbClr val="002D62"/>
        </a:dk1>
        <a:lt1>
          <a:srgbClr val="FFFFFF"/>
        </a:lt1>
        <a:dk2>
          <a:srgbClr val="60007A"/>
        </a:dk2>
        <a:lt2>
          <a:srgbClr val="A6A6A6"/>
        </a:lt2>
        <a:accent1>
          <a:srgbClr val="FFFFFF"/>
        </a:accent1>
        <a:accent2>
          <a:srgbClr val="FBB03F"/>
        </a:accent2>
        <a:accent3>
          <a:srgbClr val="FFFFFF"/>
        </a:accent3>
        <a:accent4>
          <a:srgbClr val="002553"/>
        </a:accent4>
        <a:accent5>
          <a:srgbClr val="FFFFFF"/>
        </a:accent5>
        <a:accent6>
          <a:srgbClr val="E39F38"/>
        </a:accent6>
        <a:hlink>
          <a:srgbClr val="32A063"/>
        </a:hlink>
        <a:folHlink>
          <a:srgbClr val="C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14007</TotalTime>
  <Words>16241</Words>
  <Application>Microsoft Office PowerPoint</Application>
  <PresentationFormat>Presentación en pantalla (16:9)</PresentationFormat>
  <Paragraphs>2292</Paragraphs>
  <Slides>215</Slides>
  <Notes>145</Notes>
  <HiddenSlides>11</HiddenSlides>
  <MMClips>0</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2</vt:i4>
      </vt:variant>
      <vt:variant>
        <vt:lpstr>Títulos de diapositiva</vt:lpstr>
      </vt:variant>
      <vt:variant>
        <vt:i4>215</vt:i4>
      </vt:variant>
    </vt:vector>
  </HeadingPairs>
  <TitlesOfParts>
    <vt:vector size="231" baseType="lpstr">
      <vt:lpstr>Arial</vt:lpstr>
      <vt:lpstr>Arial Narrow</vt:lpstr>
      <vt:lpstr>Calibri</vt:lpstr>
      <vt:lpstr>Century Gothic</vt:lpstr>
      <vt:lpstr>Gabriola</vt:lpstr>
      <vt:lpstr>Helvetica Neue</vt:lpstr>
      <vt:lpstr>Lato</vt:lpstr>
      <vt:lpstr>Lucida Handwriting</vt:lpstr>
      <vt:lpstr>Monotype Corsiva</vt:lpstr>
      <vt:lpstr>Symbol</vt:lpstr>
      <vt:lpstr>Times New Roman</vt:lpstr>
      <vt:lpstr>Verdana</vt:lpstr>
      <vt:lpstr>Wingdings</vt:lpstr>
      <vt:lpstr>Template ppt 2010 - simple cover 1.0</vt:lpstr>
      <vt:lpstr>Hoja de cálculo de Microsoft Excel</vt:lpstr>
      <vt:lpstr>Slide</vt:lpstr>
      <vt:lpstr>Presentación de PowerPoint</vt:lpstr>
      <vt:lpstr>Objetivos del taller</vt:lpstr>
      <vt:lpstr>Presentación de PowerPoint</vt:lpstr>
      <vt:lpstr>Presentación de PowerPoint</vt:lpstr>
      <vt:lpstr>Agenda día 1</vt:lpstr>
      <vt:lpstr>Agenda día 2</vt:lpstr>
      <vt:lpstr>Check in</vt:lpstr>
      <vt:lpstr>Reglas de convivencia para este taller</vt:lpstr>
      <vt:lpstr>Presentación de PowerPoint</vt:lpstr>
      <vt:lpstr>Valores del MT</vt:lpstr>
      <vt:lpstr>Valores del MT</vt:lpstr>
      <vt:lpstr>Autoevaluación (individual y al equipo)</vt:lpstr>
      <vt:lpstr>Autoevaluación (individual y al equipo)</vt:lpstr>
      <vt:lpstr>Actividad: Conversación abierta</vt:lpstr>
      <vt:lpstr>Presentación de PowerPoint</vt:lpstr>
      <vt:lpstr>Dilemas y contradicciones al ejercer los Valores</vt:lpstr>
      <vt:lpstr>Presentación de PowerPoint</vt:lpstr>
      <vt:lpstr>Presentación de PowerPoint</vt:lpstr>
      <vt:lpstr>Presentación de PowerPoint</vt:lpstr>
      <vt:lpstr>Actividad: Conversación abierta</vt:lpstr>
      <vt:lpstr>Valores: Refinamiento de las definiciones</vt:lpstr>
      <vt:lpstr>Presentación de PowerPoint</vt:lpstr>
      <vt:lpstr>Presentación de PowerPoint</vt:lpstr>
      <vt:lpstr>Ejercicio: personajes admirables</vt:lpstr>
      <vt:lpstr>Éxito más allá del éxito</vt:lpstr>
      <vt:lpstr>Presentación de PowerPoint</vt:lpstr>
      <vt:lpstr>Presentación de PowerPoint</vt:lpstr>
      <vt:lpstr>Presentación de PowerPoint</vt:lpstr>
      <vt:lpstr>Éxito e integridad</vt:lpstr>
      <vt:lpstr>Integridad esencial</vt:lpstr>
      <vt:lpstr>Presentación de PowerPoint</vt:lpstr>
      <vt:lpstr>Presentación de PowerPoint</vt:lpstr>
      <vt:lpstr>ejercicio: identificación de estacas</vt:lpstr>
      <vt:lpstr>ejercicio: identificación de estacas</vt:lpstr>
      <vt:lpstr>ejercicio: identificación de estacas</vt:lpstr>
      <vt:lpstr>ejercicio: identificación de estacas</vt:lpstr>
      <vt:lpstr>Ciclo del Compromiso</vt:lpstr>
      <vt:lpstr>ejercicio: identificación de estacas</vt:lpstr>
      <vt:lpstr>Actividad: Conversación abierta</vt:lpstr>
      <vt:lpstr>Presentación de PowerPoint</vt:lpstr>
      <vt:lpstr>Presentación de PowerPoint</vt:lpstr>
      <vt:lpstr>Actividad: ¿Por qué ocuparse de las emociones?</vt:lpstr>
      <vt:lpstr>Emociones</vt:lpstr>
      <vt:lpstr>De la percepción a la emoción</vt:lpstr>
      <vt:lpstr>De la Percepción a la Emoción</vt:lpstr>
      <vt:lpstr>Fisiología de las emociones</vt:lpstr>
      <vt:lpstr>Presentación de PowerPoint</vt:lpstr>
      <vt:lpstr>Emociones: nuestro tablero de control interno</vt:lpstr>
      <vt:lpstr>¿Qué hacemos cuando un instrumento de nuestro tablero nos indica que algo anda mal?</vt:lpstr>
      <vt:lpstr>De la Percepción a la Acción (…y los Resultados)</vt:lpstr>
      <vt:lpstr>Presentación de PowerPoint</vt:lpstr>
      <vt:lpstr>Presentación de PowerPoint</vt:lpstr>
      <vt:lpstr>Presentación de PowerPoint</vt:lpstr>
      <vt:lpstr>Presentación de PowerPoint</vt:lpstr>
      <vt:lpstr>Paradoja de las Emociones Dolorosas</vt:lpstr>
      <vt:lpstr>Presentación de PowerPoint</vt:lpstr>
      <vt:lpstr>Presentación de PowerPoint</vt:lpstr>
      <vt:lpstr>Presentación de PowerPoint</vt:lpstr>
      <vt:lpstr>Presentación de PowerPoint</vt:lpstr>
      <vt:lpstr>Ejercicio – Manejo del enojo propio</vt:lpstr>
      <vt:lpstr>Presentación de PowerPoint</vt:lpstr>
      <vt:lpstr>Presentación de PowerPoint</vt:lpstr>
      <vt:lpstr>Presentación de PowerPoint</vt:lpstr>
      <vt:lpstr>Presentación de PowerPoint</vt:lpstr>
      <vt:lpstr>Presentación de PowerPoint</vt:lpstr>
      <vt:lpstr>Presentación de PowerPoint</vt:lpstr>
      <vt:lpstr>Cómo manejar nuestras emociones</vt:lpstr>
      <vt:lpstr>Presentación de PowerPoint</vt:lpstr>
      <vt:lpstr>Ejercicio</vt:lpstr>
      <vt:lpstr>Comportamientos que pueden influir positivamente</vt:lpstr>
      <vt:lpstr>Presentación de PowerPoint</vt:lpstr>
      <vt:lpstr>Presentación de PowerPoint</vt:lpstr>
      <vt:lpstr>Presentación de PowerPoint</vt:lpstr>
      <vt:lpstr>Presentación de PowerPoint</vt:lpstr>
      <vt:lpstr>Presentación de PowerPoint</vt:lpstr>
      <vt:lpstr>Cómo manejarnos con las emociones de los otros</vt:lpstr>
      <vt:lpstr>Fin día 1</vt:lpstr>
      <vt:lpstr>Presentación de PowerPoint</vt:lpstr>
      <vt:lpstr>Check in</vt:lpstr>
      <vt:lpstr>Agenda día 2</vt:lpstr>
      <vt:lpstr>Presentación de PowerPoint</vt:lpstr>
      <vt:lpstr>¿Qué historia encierra cada emoción?</vt:lpstr>
      <vt:lpstr>Competencia emocional</vt:lpstr>
      <vt:lpstr>Tristeza</vt:lpstr>
      <vt:lpstr>Presentación de PowerPoint</vt:lpstr>
      <vt:lpstr>Presentación de PowerPoint</vt:lpstr>
      <vt:lpstr>Presentación de PowerPoint</vt:lpstr>
      <vt:lpstr>Indagando en la emoción: Tristeza</vt:lpstr>
      <vt:lpstr>Presentación de PowerPoint</vt:lpstr>
      <vt:lpstr>Presentación de PowerPoint</vt:lpstr>
      <vt:lpstr>Presentación de PowerPoint</vt:lpstr>
      <vt:lpstr>Ejercicio: coaching emocional</vt:lpstr>
      <vt:lpstr>Competencia emocional</vt:lpstr>
      <vt:lpstr>Presentación de PowerPoint</vt:lpstr>
      <vt:lpstr>Presentación de PowerPoint</vt:lpstr>
      <vt:lpstr>Presentación de PowerPoint</vt:lpstr>
      <vt:lpstr>Presentación de PowerPoint</vt:lpstr>
      <vt:lpstr>Comportamientos deseados del MT: Escucha activa</vt:lpstr>
      <vt:lpstr>Comportamientos deseados: indagación productiva</vt:lpstr>
      <vt:lpstr>Presentación de PowerPoint</vt:lpstr>
      <vt:lpstr>Presentación de PowerPoint</vt:lpstr>
      <vt:lpstr>Presentación de PowerPoint</vt:lpstr>
      <vt:lpstr>Actividad: Conversación abierta</vt:lpstr>
      <vt:lpstr>Presentación de PowerPoint</vt:lpstr>
      <vt:lpstr>Presentación de PowerPoint</vt:lpstr>
      <vt:lpstr>Mecanismos de decisión en contexto grupal</vt:lpstr>
      <vt:lpstr>ejercicio: identificación de estacas</vt:lpstr>
      <vt:lpstr>Actividad: Conversación abierta</vt:lpstr>
      <vt:lpstr>Presentación de PowerPoint</vt:lpstr>
      <vt:lpstr>Presentación de PowerPoint</vt:lpstr>
      <vt:lpstr>Ejercicio: “Vení a trabajar con nosotros”</vt:lpstr>
      <vt:lpstr>Check-out</vt:lpstr>
      <vt:lpstr>Presentación de PowerPoint</vt:lpstr>
      <vt:lpstr>Presentación de PowerPoint</vt:lpstr>
      <vt:lpstr>Presentación de PowerPoint</vt:lpstr>
      <vt:lpstr>¿Qué es un indiscutible?</vt:lpstr>
      <vt:lpstr>Presentación de PowerPoint</vt:lpstr>
      <vt:lpstr>Pasos para conversar sobre un “indiscutible”</vt:lpstr>
      <vt:lpstr>Pasos para conversar sobre un “indiscutible”</vt:lpstr>
      <vt:lpstr>Presentación de PowerPoint</vt:lpstr>
      <vt:lpstr>“Hechos” vs. “inferencias”</vt:lpstr>
      <vt:lpstr>“Hechos” vs. “juicios”</vt:lpstr>
      <vt:lpstr>Comunicación auténtica</vt:lpstr>
      <vt:lpstr>Ejemplo de interacción difícil</vt:lpstr>
      <vt:lpstr>Actividad: Identificación de la “columna izquierda”</vt:lpstr>
      <vt:lpstr>Actividad: Análisis de la columna izquierda</vt:lpstr>
      <vt:lpstr>Presentación de PowerPoint</vt:lpstr>
      <vt:lpstr>Presentación de PowerPoint</vt:lpstr>
      <vt:lpstr>Presentación de PowerPoint</vt:lpstr>
      <vt:lpstr>Presentación de PowerPoint</vt:lpstr>
      <vt:lpstr>El cuatrilema de la  Columna Izquierda Tóxica (CIT)</vt:lpstr>
      <vt:lpstr>Presentación de PowerPoint</vt:lpstr>
      <vt:lpstr>Presentación de PowerPoint</vt:lpstr>
      <vt:lpstr>Presentación de PowerPoint</vt:lpstr>
      <vt:lpstr>Presentación de PowerPoint</vt:lpstr>
      <vt:lpstr>El cuatrilema de la columna izquierda</vt:lpstr>
      <vt:lpstr>El cuatrilema de la columna izquierda tóxica (CIT)</vt:lpstr>
      <vt:lpstr>3 “capas” de verdad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Expresando una “verdad” más profunda</vt:lpstr>
      <vt:lpstr>Preguntas de indagación de la verdad profunda </vt:lpstr>
      <vt:lpstr>Actividad: “destilación” y expresión productiva de la columna izquierda</vt:lpstr>
      <vt:lpstr>Presentación de PowerPoint</vt:lpstr>
      <vt:lpstr>Exposición productiva</vt:lpstr>
      <vt:lpstr>Presentación de PowerPoint</vt:lpstr>
      <vt:lpstr>Ciclo del compromiso</vt:lpstr>
      <vt:lpstr>Ejercicio: indagación sobre compromiso quebrado</vt:lpstr>
      <vt:lpstr>Presentación de PowerPoint</vt:lpstr>
      <vt:lpstr>Elementos de un pedido efectivo</vt:lpstr>
      <vt:lpstr>Características de los pedidos</vt:lpstr>
      <vt:lpstr>Respuestas aceptables a un pedido</vt:lpstr>
      <vt:lpstr>Presentación de PowerPoint</vt:lpstr>
      <vt:lpstr>Contexto de confianza en los compromisos</vt:lpstr>
      <vt:lpstr>Integridad en los compromisos</vt:lpstr>
      <vt:lpstr>Integridad en los compromisos</vt:lpstr>
      <vt:lpstr>honorabilidad</vt:lpstr>
      <vt:lpstr>Presentación de PowerPoint</vt:lpstr>
      <vt:lpstr>Recompromisos conversacionales</vt:lpstr>
      <vt:lpstr>Quejas y lamentos (inefectivos)</vt:lpstr>
      <vt:lpstr>Recompromisos conversacionales</vt:lpstr>
      <vt:lpstr>Presentación de PowerPoint</vt:lpstr>
      <vt:lpstr>Presentación de PowerPoint</vt:lpstr>
      <vt:lpstr>Presentación de PowerPoint</vt:lpstr>
      <vt:lpstr>Respuesta constructiva a los conflictos</vt:lpstr>
      <vt:lpstr>No todos los conflictos son del mismo tipo…</vt:lpstr>
      <vt:lpstr>Conflictos: tipología</vt:lpstr>
      <vt:lpstr>Conflictos: 3 Componentes</vt:lpstr>
      <vt:lpstr>Presentación de PowerPoint</vt:lpstr>
      <vt:lpstr>Proceso macro para resolver conflictos</vt:lpstr>
      <vt:lpstr>Conflictos: Disolución del componente personal</vt:lpstr>
      <vt:lpstr>Actividad: Escucha activa e indagación productiva 2.0</vt:lpstr>
      <vt:lpstr>Proceso macro para resolver conflictos</vt:lpstr>
      <vt:lpstr>Derechos de decisión en los conflictos</vt:lpstr>
      <vt:lpstr>Mecanismos de decisión alternativos: Elevación </vt:lpstr>
      <vt:lpstr>Presentación de PowerPoint</vt:lpstr>
      <vt:lpstr>Presentación de PowerPoint</vt:lpstr>
      <vt:lpstr>Pasar de posiciones a intereses</vt:lpstr>
      <vt:lpstr>Actividad: identificación de intereses subyacentes</vt:lpstr>
      <vt:lpstr>Resolución de conflictos operativos </vt:lpstr>
      <vt:lpstr>Actividad</vt:lpstr>
      <vt:lpstr>Presentación de PowerPoint</vt:lpstr>
      <vt:lpstr>Presentación de PowerPoint</vt:lpstr>
      <vt:lpstr>Presentación de PowerPoint</vt:lpstr>
      <vt:lpstr>Presentación de PowerPoint</vt:lpstr>
      <vt:lpstr>Presentación de PowerPoint</vt:lpstr>
      <vt:lpstr>Actividad: Actualización de Acuerdos Operativos</vt:lpstr>
      <vt:lpstr>Presentación de PowerPoint</vt:lpstr>
      <vt:lpstr>Aikido verbal: Escucha, Pregunta, Expresa)</vt:lpstr>
      <vt:lpstr>Aikido verbal: Acompañar + Unir + Proyectar</vt:lpstr>
      <vt:lpstr>Ejercicio: Aikido Verbal</vt:lpstr>
      <vt:lpstr>Presentación de PowerPoint</vt:lpstr>
      <vt:lpstr>Presentación de PowerPoint</vt:lpstr>
      <vt:lpstr>Presentación de PowerPoint</vt:lpstr>
      <vt:lpstr>Presentación de PowerPoint</vt:lpstr>
      <vt:lpstr>Presentación de PowerPoint</vt:lpstr>
      <vt:lpstr>El equipo en busca de sentido</vt:lpstr>
      <vt:lpstr>Presentación de PowerPoint</vt:lpstr>
      <vt:lpstr>Actividad: Propósito</vt:lpstr>
      <vt:lpstr>Actividad: Propósito</vt:lpstr>
      <vt:lpstr>Actividad: Propósito</vt:lpstr>
      <vt:lpstr>Actividad: Propósito</vt:lpstr>
      <vt:lpstr>Actividad: Propósito</vt:lpstr>
      <vt:lpstr>Victor Frankl: « El hombre en busca de sentido »</vt:lpstr>
      <vt:lpstr>Presentación de PowerPoint</vt:lpstr>
      <vt:lpstr>¿A qué llamamos conversación de feedback?</vt:lpstr>
      <vt:lpstr>Actividad: Experiencias e impacto de dar o recibir feedback</vt:lpstr>
      <vt:lpstr>Actividad: Experiencias e impacto de dar o recibir feedback</vt:lpstr>
      <vt:lpstr>Feedback: Algunas claves para que funcione</vt:lpstr>
      <vt:lpstr>Actividad: Construcción de un feedback efectivo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Luciana Vaccotti</dc:creator>
  <cp:lastModifiedBy>Horacio</cp:lastModifiedBy>
  <cp:revision>765</cp:revision>
  <cp:lastPrinted>2018-12-07T13:20:46Z</cp:lastPrinted>
  <dcterms:created xsi:type="dcterms:W3CDTF">2008-11-17T16:21:38Z</dcterms:created>
  <dcterms:modified xsi:type="dcterms:W3CDTF">2018-12-13T17:08:13Z</dcterms:modified>
</cp:coreProperties>
</file>